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6" r:id="rId9"/>
    <p:sldId id="268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FA57-AADC-4150-9256-E0EB109AA282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4412E-4478-4411-91C3-70F65A348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4412E-4478-4411-91C3-70F65A3484F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3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4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46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7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5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2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64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6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4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29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34977-92C6-4C58-9DCA-E1661CBB53CD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1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лнце 9"/>
          <p:cNvSpPr/>
          <p:nvPr/>
        </p:nvSpPr>
        <p:spPr>
          <a:xfrm>
            <a:off x="236202" y="529389"/>
            <a:ext cx="11886201" cy="5789135"/>
          </a:xfrm>
          <a:prstGeom prst="sun">
            <a:avLst/>
          </a:prstGeom>
          <a:solidFill>
            <a:srgbClr val="FFFF00">
              <a:alpha val="4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2539" y="2106175"/>
            <a:ext cx="9298116" cy="22284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5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БиблиоНИИ</a:t>
            </a:r>
            <a:r>
              <a:rPr lang="ru-RU" sz="4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4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инновационной формы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библиотечного летнего досуга</a:t>
            </a:r>
            <a:b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607619" y="5374515"/>
            <a:ext cx="5242568" cy="1483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Саров Нижегородской области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Муниципальное казённое учреждение культуры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«Центральная городская детская библиотека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имени Александра Сергеевича Пушкина»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223098" y="6318524"/>
            <a:ext cx="1439007" cy="407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2022 год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14637" y="180578"/>
            <a:ext cx="11055928" cy="1192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лучших муниципальных практик и инициатив социально-экономического развития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муниципальных образованиях на территориях присутствия 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Госкорпорации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Росатом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998981" y="103952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Отзывы горожан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41099" y="1938227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313789" y="376347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757">
            <a:off x="7912874" y="942277"/>
            <a:ext cx="4026071" cy="3566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6" y="4113896"/>
            <a:ext cx="3840618" cy="2636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6" y="1058219"/>
            <a:ext cx="3840618" cy="2880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93" y="4342348"/>
            <a:ext cx="5246849" cy="24082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3137" y="236675"/>
            <a:ext cx="3085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/>
              <a:t>2-й и 4-й сезоны </a:t>
            </a:r>
            <a:r>
              <a:rPr lang="ru-RU" i="1" dirty="0" err="1" smtClean="0"/>
              <a:t>БиблиоНИИ</a:t>
            </a:r>
            <a:r>
              <a:rPr lang="ru-RU" i="1" dirty="0" smtClean="0"/>
              <a:t>.</a:t>
            </a:r>
          </a:p>
          <a:p>
            <a:pPr algn="ctr"/>
            <a:r>
              <a:rPr lang="ru-RU" i="1" dirty="0" smtClean="0"/>
              <a:t> Заключительные встречи</a:t>
            </a:r>
            <a:endParaRPr lang="ru-RU" i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327">
            <a:off x="4301539" y="1399471"/>
            <a:ext cx="3505819" cy="22801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500" y="68262"/>
            <a:ext cx="1082631" cy="9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sz="half" idx="1"/>
          </p:nvPr>
        </p:nvSpPr>
        <p:spPr>
          <a:xfrm>
            <a:off x="352242" y="2069432"/>
            <a:ext cx="11326409" cy="286351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j-lt"/>
              </a:rPr>
              <a:t>Реализация муниципальной программы </a:t>
            </a:r>
            <a:r>
              <a:rPr lang="ru-RU" sz="2400" dirty="0">
                <a:latin typeface="+mj-lt"/>
              </a:rPr>
              <a:t>«Культура города Сарова Нижегородской области</a:t>
            </a:r>
            <a:r>
              <a:rPr lang="ru-RU" sz="2400" dirty="0" smtClean="0">
                <a:latin typeface="+mj-lt"/>
              </a:rPr>
              <a:t>» от </a:t>
            </a:r>
            <a:r>
              <a:rPr lang="ru-RU" sz="2400" dirty="0">
                <a:latin typeface="+mj-lt"/>
              </a:rPr>
              <a:t>31.10.2014 N 4469</a:t>
            </a:r>
          </a:p>
          <a:p>
            <a:pPr marL="0" indent="0" algn="just">
              <a:buNone/>
            </a:pPr>
            <a:r>
              <a:rPr lang="ru-RU" sz="2400" dirty="0">
                <a:latin typeface="+mj-lt"/>
              </a:rPr>
              <a:t>(в редакции постановления </a:t>
            </a:r>
            <a:r>
              <a:rPr lang="ru-RU" sz="2400" dirty="0" smtClean="0">
                <a:latin typeface="+mj-lt"/>
              </a:rPr>
              <a:t>Администрации города </a:t>
            </a:r>
            <a:r>
              <a:rPr lang="ru-RU" sz="2400" dirty="0">
                <a:latin typeface="+mj-lt"/>
              </a:rPr>
              <a:t>Сарова от 30.03.2022 № 767</a:t>
            </a:r>
            <a:r>
              <a:rPr lang="ru-RU" sz="2400" dirty="0" smtClean="0">
                <a:latin typeface="+mj-lt"/>
              </a:rPr>
              <a:t>)</a:t>
            </a:r>
            <a:endParaRPr lang="ru-RU" sz="2400" dirty="0">
              <a:latin typeface="+mj-lt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half" idx="2"/>
          </p:nvPr>
        </p:nvSpPr>
        <p:spPr>
          <a:xfrm>
            <a:off x="352242" y="3957538"/>
            <a:ext cx="11191417" cy="232434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Реализация ежегодных Постановлений городской Администрации об организации детского отдыха в летний период и летней оздоровительной кампании</a:t>
            </a:r>
          </a:p>
          <a:p>
            <a:pPr marL="0" indent="0" algn="just">
              <a:buNone/>
            </a:pP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Социальный запрос горожан</a:t>
            </a:r>
          </a:p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522136" y="336289"/>
            <a:ext cx="6007897" cy="1026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Актуальность и своевременность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муниципальной практики 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868" y="181326"/>
            <a:ext cx="2131320" cy="18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3796115" y="499625"/>
            <a:ext cx="5459939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Цель муниципальной практики 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одзаголовок 10"/>
          <p:cNvSpPr txBox="1">
            <a:spLocks/>
          </p:cNvSpPr>
          <p:nvPr/>
        </p:nvSpPr>
        <p:spPr>
          <a:xfrm>
            <a:off x="247696" y="2476411"/>
            <a:ext cx="4516809" cy="24966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Внедрение инновационной формы летнего детского досуга </a:t>
            </a:r>
            <a:r>
              <a:rPr lang="ru-RU" dirty="0" smtClean="0">
                <a:latin typeface="+mj-lt"/>
              </a:rPr>
              <a:t>–</a:t>
            </a:r>
          </a:p>
          <a:p>
            <a:pPr algn="just"/>
            <a:endParaRPr lang="ru-RU" dirty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еженедельных познавательно-игровых </a:t>
            </a:r>
            <a:r>
              <a:rPr lang="ru-RU" dirty="0" smtClean="0">
                <a:latin typeface="+mj-lt"/>
              </a:rPr>
              <a:t>библиотечных программ </a:t>
            </a:r>
            <a:r>
              <a:rPr lang="ru-RU" dirty="0">
                <a:latin typeface="+mj-lt"/>
              </a:rPr>
              <a:t>для читателей младшего школьного возраста.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97" y="2476411"/>
            <a:ext cx="6756748" cy="2496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8" y="181326"/>
            <a:ext cx="1233729" cy="10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лнце 1"/>
          <p:cNvSpPr/>
          <p:nvPr/>
        </p:nvSpPr>
        <p:spPr>
          <a:xfrm>
            <a:off x="7527473" y="81643"/>
            <a:ext cx="2020764" cy="191118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95158" y="1911180"/>
            <a:ext cx="11351298" cy="5112970"/>
          </a:xfrm>
        </p:spPr>
        <p:txBody>
          <a:bodyPr>
            <a:normAutofit fontScale="92500" lnSpcReduction="10000"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Создать условия для проведения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еженедельных познавательно-игровых летних программ в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инновационном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формате: организовать расширяющую кругозор интерактивную библиотечную среду.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Сформировать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базе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МКУК «ЦГДБ им. А. С. Пушкина г. Сарова успешную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команду инициативных, ответственных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библиотекарей-единомышленников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готовых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созданию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актуальных просветительских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кульртурно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-досуговых продуктов.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Привлечь младших школьников к творческой, проектной деятельности и командной работе в ходе участия в познавательно-игровых мероприятиях летнего проекта.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Расширить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спектр используемых детьми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форм взаимодействия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раскрыть возможности их «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миксования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 в ходе летних познавательно-игровых программ.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Привлечь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родителей (законных представителей) к участию в разнообразных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познавательно-досуговых летних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событиях по развитию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познавательной, проектной,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самопрезентационной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деятельности младших школьников,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следовательно, к её популяризации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Расширить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 летних услуг, предоставляемых детской библиотекой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саровчанам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563564" y="649911"/>
            <a:ext cx="5889171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Задачи муниципальной практики 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8" y="181326"/>
            <a:ext cx="1233729" cy="10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9495" y="975236"/>
            <a:ext cx="7385784" cy="56180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БиблиоНИИ</a:t>
            </a:r>
            <a:r>
              <a:rPr lang="ru-RU" sz="2400" dirty="0" smtClean="0">
                <a:latin typeface="+mj-lt"/>
              </a:rPr>
              <a:t> – </a:t>
            </a:r>
            <a:r>
              <a:rPr lang="ru-RU" sz="2400" dirty="0">
                <a:latin typeface="+mj-lt"/>
              </a:rPr>
              <a:t>это </a:t>
            </a:r>
            <a:r>
              <a:rPr lang="ru-RU" sz="2400" dirty="0" smtClean="0">
                <a:latin typeface="+mj-lt"/>
              </a:rPr>
              <a:t>еженедельные летние познавательно-игровые программы в городской детской библиотеке им. А.С. Пушкина. Проект реализуется с 2016 года, первоначально шёл под названием НЛО </a:t>
            </a:r>
            <a:r>
              <a:rPr lang="ru-RU" sz="2400" dirty="0">
                <a:latin typeface="+mj-lt"/>
              </a:rPr>
              <a:t>(Необычные Летние Открытия). </a:t>
            </a:r>
            <a:endParaRPr lang="ru-RU" sz="2400" dirty="0" smtClean="0">
              <a:latin typeface="+mj-lt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+mj-lt"/>
              </a:rPr>
              <a:t>Каждая встреча строится на принципах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иммерсивности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- </a:t>
            </a:r>
            <a:r>
              <a:rPr lang="ru-RU" sz="2400" dirty="0" smtClean="0">
                <a:latin typeface="+mj-lt"/>
              </a:rPr>
              <a:t>погружения в среду или событие, о котором идет речь, на активном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взаимодействии</a:t>
            </a:r>
            <a:r>
              <a:rPr lang="ru-RU" sz="2400" dirty="0" smtClean="0">
                <a:latin typeface="+mj-lt"/>
              </a:rPr>
              <a:t> участников друг с другом.</a:t>
            </a:r>
          </a:p>
          <a:p>
            <a:pPr marL="0" indent="0" algn="just">
              <a:buNone/>
            </a:pPr>
            <a:r>
              <a:rPr lang="ru-RU" sz="2400" dirty="0">
                <a:latin typeface="+mj-lt"/>
              </a:rPr>
              <a:t>У</a:t>
            </a:r>
            <a:r>
              <a:rPr lang="ru-RU" sz="2400" dirty="0" smtClean="0">
                <a:latin typeface="+mj-lt"/>
              </a:rPr>
              <a:t>частники </a:t>
            </a:r>
            <a:r>
              <a:rPr lang="ru-RU" sz="2400" dirty="0">
                <a:latin typeface="+mj-lt"/>
              </a:rPr>
              <a:t>по-новому открывают для себя известные понятия и явления, знакомясь с их историей, применением, </a:t>
            </a:r>
            <a:r>
              <a:rPr lang="ru-RU" sz="2400" dirty="0" smtClean="0">
                <a:latin typeface="+mj-lt"/>
              </a:rPr>
              <a:t>ролью </a:t>
            </a:r>
            <a:r>
              <a:rPr lang="ru-RU" sz="2400" dirty="0">
                <a:latin typeface="+mj-lt"/>
              </a:rPr>
              <a:t>в культурной </a:t>
            </a:r>
            <a:r>
              <a:rPr lang="ru-RU" sz="2400" dirty="0" smtClean="0">
                <a:latin typeface="+mj-lt"/>
              </a:rPr>
              <a:t>жизни народа.</a:t>
            </a:r>
          </a:p>
          <a:p>
            <a:pPr marL="0" indent="0" algn="just">
              <a:buNone/>
            </a:pPr>
            <a:r>
              <a:rPr lang="ru-RU" sz="2400" dirty="0">
                <a:latin typeface="+mj-lt"/>
              </a:rPr>
              <a:t>Каждый сезон </a:t>
            </a:r>
            <a:r>
              <a:rPr lang="ru-RU" sz="2400" dirty="0" err="1">
                <a:latin typeface="+mj-lt"/>
              </a:rPr>
              <a:t>БиблиоНИИ</a:t>
            </a:r>
            <a:r>
              <a:rPr lang="ru-RU" sz="2400" dirty="0">
                <a:latin typeface="+mj-lt"/>
              </a:rPr>
              <a:t> имеет определенную тематическую направленность (интересная наука, летние православные праздники, </a:t>
            </a:r>
            <a:r>
              <a:rPr lang="ru-RU" sz="2400" dirty="0" err="1">
                <a:latin typeface="+mj-lt"/>
              </a:rPr>
              <a:t>сторителлинг</a:t>
            </a:r>
            <a:r>
              <a:rPr lang="ru-RU" sz="2400" dirty="0">
                <a:latin typeface="+mj-lt"/>
              </a:rPr>
              <a:t> и др.). 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935705" y="200591"/>
            <a:ext cx="5775534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Что такое «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БиблиоНИИ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»?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3" y="634884"/>
            <a:ext cx="3140663" cy="2355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3" y="3768755"/>
            <a:ext cx="3140663" cy="2093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595" y="3035816"/>
            <a:ext cx="368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 err="1" smtClean="0"/>
              <a:t>БиблиоНИИ</a:t>
            </a:r>
            <a:r>
              <a:rPr lang="ru-RU" sz="1600" i="1" dirty="0" smtClean="0"/>
              <a:t>, 1-й сезон. Фолк-посиделки</a:t>
            </a:r>
          </a:p>
          <a:p>
            <a:pPr algn="ctr"/>
            <a:r>
              <a:rPr lang="ru-RU" sz="1600" i="1" dirty="0" smtClean="0"/>
              <a:t> «Прабабушка наших квартир»</a:t>
            </a:r>
            <a:endParaRPr lang="ru-RU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40026" y="5973514"/>
            <a:ext cx="4254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err="1" smtClean="0"/>
              <a:t>БиблиоНИИ</a:t>
            </a:r>
            <a:r>
              <a:rPr lang="ru-RU" sz="1600" i="1" dirty="0" smtClean="0"/>
              <a:t>, 2-й сезон.</a:t>
            </a:r>
          </a:p>
          <a:p>
            <a:pPr algn="ctr"/>
            <a:r>
              <a:rPr lang="ru-RU" sz="1600" i="1" dirty="0" smtClean="0"/>
              <a:t> Познавательный практикум</a:t>
            </a:r>
          </a:p>
          <a:p>
            <a:pPr algn="ctr"/>
            <a:r>
              <a:rPr lang="ru-RU" sz="1600" i="1" dirty="0" smtClean="0"/>
              <a:t> «Мечты о крыльях»</a:t>
            </a:r>
            <a:endParaRPr lang="ru-RU" sz="16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71" y="83355"/>
            <a:ext cx="1073330" cy="9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6590" y="1195695"/>
            <a:ext cx="7048902" cy="51764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Введение в практику библиотечной летней  работы еженедельных культурно-досуговых программ для неорганизованных групп читателей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Уникальное сочетание игровых форм с элементами проектной деятельности, методиками развивающего чтения, приемов экспериментальной и творческой деятельности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</a:rPr>
              <a:t>Мультиформатность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встреч: театрализации,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</a:rPr>
              <a:t>квесты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, проектные и творческие  лаборатории и др.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Учет особенностей разновозрастной аудитории (предусмотрено участие родителей/законных представителей, приходящих на библиотечные мероприятия с детьми)</a:t>
            </a:r>
          </a:p>
          <a:p>
            <a:pPr marL="0" indent="0" algn="just">
              <a:buNone/>
            </a:pPr>
            <a:endParaRPr lang="ru-RU" sz="17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941969" y="198379"/>
            <a:ext cx="9025123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Инновационные подходы муниципальной практики 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2" y="934316"/>
            <a:ext cx="3460694" cy="1946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4886" y="2842249"/>
            <a:ext cx="474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/>
              <a:t>2-й сезон </a:t>
            </a:r>
            <a:r>
              <a:rPr lang="ru-RU" i="1" dirty="0" err="1" smtClean="0"/>
              <a:t>БиблиоНИИ</a:t>
            </a:r>
            <a:r>
              <a:rPr lang="ru-RU" i="1" dirty="0" smtClean="0"/>
              <a:t>.</a:t>
            </a:r>
          </a:p>
          <a:p>
            <a:pPr algn="ctr"/>
            <a:r>
              <a:rPr lang="ru-RU" i="1" dirty="0" smtClean="0"/>
              <a:t>Мастерская радости «Сам себе фотограф!»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100" y="6048990"/>
            <a:ext cx="351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/>
              <a:t>3</a:t>
            </a:r>
            <a:r>
              <a:rPr lang="ru-RU" i="1" dirty="0" smtClean="0"/>
              <a:t>-й сезон </a:t>
            </a:r>
            <a:r>
              <a:rPr lang="ru-RU" i="1" dirty="0" err="1" smtClean="0"/>
              <a:t>БиблиоНИИ</a:t>
            </a:r>
            <a:r>
              <a:rPr lang="ru-RU" i="1" dirty="0" smtClean="0"/>
              <a:t>, 2019</a:t>
            </a:r>
          </a:p>
          <a:p>
            <a:pPr algn="ctr"/>
            <a:r>
              <a:rPr lang="ru-RU" i="1" dirty="0" smtClean="0"/>
              <a:t>Заключительная встреча сезона</a:t>
            </a:r>
            <a:endParaRPr lang="ru-RU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2" y="3520801"/>
            <a:ext cx="3460694" cy="25955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85" y="78516"/>
            <a:ext cx="1145034" cy="10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3641425" y="260004"/>
            <a:ext cx="4982417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БиблиоНИИ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 в цифрах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3" y="4156641"/>
            <a:ext cx="3320716" cy="2490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3" y="1470718"/>
            <a:ext cx="3320716" cy="2490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3891" y="885943"/>
            <a:ext cx="5652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3-й сезон </a:t>
            </a:r>
            <a:r>
              <a:rPr lang="ru-RU" sz="1600" i="1" dirty="0" err="1" smtClean="0"/>
              <a:t>БиблиоНИИ</a:t>
            </a:r>
            <a:r>
              <a:rPr lang="ru-RU" sz="1600" i="1" dirty="0" smtClean="0"/>
              <a:t>, 2019. Дети </a:t>
            </a:r>
            <a:r>
              <a:rPr lang="en-US" sz="1600" i="1" dirty="0" smtClean="0"/>
              <a:t>&amp;</a:t>
            </a:r>
            <a:r>
              <a:rPr lang="ru-RU" sz="1600" i="1" dirty="0" smtClean="0"/>
              <a:t> родители</a:t>
            </a:r>
          </a:p>
          <a:p>
            <a:pPr algn="ctr"/>
            <a:r>
              <a:rPr lang="ru-RU" sz="1600" i="1" dirty="0" smtClean="0"/>
              <a:t>Детективное расследование «Тайна одного исчезновения»</a:t>
            </a:r>
            <a:endParaRPr lang="ru-RU" sz="1600" i="1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853972" y="1470718"/>
            <a:ext cx="7048902" cy="51764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Средняя посещаемость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каждого мероприятия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в рамках проекта: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100 человек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Общее количество участников проекта с 2016 г.: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7500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Количество мероприятий, проведенных за время реализации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</a:rPr>
              <a:t>оффлайн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74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Количество мероприятий онлайн (мероприятия проведены в онлайн-формате из-за эпидемиологической обстановки) 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15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Количество просмотров онлайн-мероприятий: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12000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Количество публикаций в СМИ о практике: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6</a:t>
            </a:r>
          </a:p>
          <a:p>
            <a:pPr marL="0" indent="0" algn="just">
              <a:buNone/>
            </a:pPr>
            <a:endParaRPr lang="ru-RU" sz="17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8" y="181326"/>
            <a:ext cx="1233729" cy="10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489263" y="473593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Лидеры муниципальной практики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37617" y="1938836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313789" y="376347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67" y="1384339"/>
            <a:ext cx="4690944" cy="3518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0" y="1384339"/>
            <a:ext cx="4849120" cy="3636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547" y="5309937"/>
            <a:ext cx="572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Заместитель директора МКУК «ЦГДБ им. А. С. Пушкина»</a:t>
            </a:r>
          </a:p>
          <a:p>
            <a:pPr algn="ctr"/>
            <a:r>
              <a:rPr lang="ru-RU" b="1" dirty="0" smtClean="0"/>
              <a:t>Татьяна Михайловна Плохотник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98779" y="5309937"/>
            <a:ext cx="4227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Заведующая отделом</a:t>
            </a:r>
          </a:p>
          <a:p>
            <a:pPr algn="ctr"/>
            <a:r>
              <a:rPr lang="ru-RU" dirty="0" smtClean="0"/>
              <a:t> методико-инновационной деятельности</a:t>
            </a:r>
          </a:p>
          <a:p>
            <a:pPr algn="ctr"/>
            <a:r>
              <a:rPr lang="ru-RU" b="1" dirty="0" smtClean="0"/>
              <a:t>Татьяна Валентиновна </a:t>
            </a:r>
            <a:r>
              <a:rPr lang="ru-RU" b="1" dirty="0" err="1" smtClean="0"/>
              <a:t>Васляева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8" y="181326"/>
            <a:ext cx="1233729" cy="10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-523320" y="0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Отзывы горожан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37617" y="1938836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313789" y="376347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288760" y="1619202"/>
            <a:ext cx="3818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1-й сезон </a:t>
            </a:r>
            <a:r>
              <a:rPr lang="ru-RU" i="1" dirty="0" err="1" smtClean="0"/>
              <a:t>БиблиоНИИ</a:t>
            </a:r>
            <a:r>
              <a:rPr lang="ru-RU" i="1" dirty="0" smtClean="0"/>
              <a:t>. </a:t>
            </a:r>
          </a:p>
          <a:p>
            <a:pPr algn="ctr"/>
            <a:r>
              <a:rPr lang="ru-RU" i="1" dirty="0" smtClean="0"/>
              <a:t>Палеонтологическое расследование  «По следам динозавров»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2" y="490795"/>
            <a:ext cx="4434420" cy="6136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70" y="127391"/>
            <a:ext cx="3431290" cy="25734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70" y="2770596"/>
            <a:ext cx="5386141" cy="3856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8" y="181326"/>
            <a:ext cx="1233729" cy="10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595</Words>
  <Application>Microsoft Office PowerPoint</Application>
  <PresentationFormat>Широкоэкранный</PresentationFormat>
  <Paragraphs>68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Тема Office</vt:lpstr>
      <vt:lpstr>БиблиоНИИ: внедрение инновационной формы  библиотечного летнего досуга для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Татьяна М. Плохотник</cp:lastModifiedBy>
  <cp:revision>98</cp:revision>
  <dcterms:created xsi:type="dcterms:W3CDTF">2021-07-07T07:48:32Z</dcterms:created>
  <dcterms:modified xsi:type="dcterms:W3CDTF">2022-06-22T05:49:10Z</dcterms:modified>
</cp:coreProperties>
</file>