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theme/theme12.xml" ContentType="application/vnd.openxmlformats-officedocument.them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heme/theme10.xml" ContentType="application/vnd.openxmlformats-officedocument.theme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emf" ContentType="image/x-emf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13.xml" ContentType="application/vnd.openxmlformats-officedocument.presentationml.tags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  <p:sldMasterId id="2147483712" r:id="rId11"/>
    <p:sldMasterId id="2147483717" r:id="rId12"/>
  </p:sldMasterIdLst>
  <p:notesMasterIdLst>
    <p:notesMasterId r:id="rId24"/>
  </p:notesMasterIdLst>
  <p:handoutMasterIdLst>
    <p:handoutMasterId r:id="rId25"/>
  </p:handoutMasterIdLst>
  <p:sldIdLst>
    <p:sldId id="528" r:id="rId13"/>
    <p:sldId id="572" r:id="rId14"/>
    <p:sldId id="583" r:id="rId15"/>
    <p:sldId id="569" r:id="rId16"/>
    <p:sldId id="584" r:id="rId17"/>
    <p:sldId id="530" r:id="rId18"/>
    <p:sldId id="531" r:id="rId19"/>
    <p:sldId id="596" r:id="rId20"/>
    <p:sldId id="597" r:id="rId21"/>
    <p:sldId id="590" r:id="rId22"/>
    <p:sldId id="591" r:id="rId23"/>
  </p:sldIdLst>
  <p:sldSz cx="8961438" cy="6721475"/>
  <p:notesSz cx="6797675" cy="9926638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  <p15:guide id="4" pos="1851">
          <p15:clr>
            <a:srgbClr val="A4A3A4"/>
          </p15:clr>
        </p15:guide>
        <p15:guide id="5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8DB8"/>
    <a:srgbClr val="028434"/>
    <a:srgbClr val="3333FF"/>
    <a:srgbClr val="CC00B4"/>
    <a:srgbClr val="B66AB2"/>
    <a:srgbClr val="FFCC99"/>
    <a:srgbClr val="BCDAFA"/>
    <a:srgbClr val="D47934"/>
    <a:srgbClr val="CC9900"/>
    <a:srgbClr val="B6DF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63" autoAdjust="0"/>
    <p:restoredTop sz="97218" autoAdjust="0"/>
  </p:normalViewPr>
  <p:slideViewPr>
    <p:cSldViewPr snapToGrid="0" snapToObjects="1">
      <p:cViewPr varScale="1">
        <p:scale>
          <a:sx n="75" d="100"/>
          <a:sy n="75" d="100"/>
        </p:scale>
        <p:origin x="-1578" y="-108"/>
      </p:cViewPr>
      <p:guideLst>
        <p:guide orient="horz" pos="4233"/>
        <p:guide orient="horz"/>
        <p:guide/>
        <p:guide pos="1851"/>
        <p:guide pos="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0"/>
        <p:guide orient="horz" pos="3127"/>
        <p:guide pos="212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2843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учитель</c:v>
                </c:pt>
                <c:pt idx="1">
                  <c:v>родитель</c:v>
                </c:pt>
                <c:pt idx="2">
                  <c:v>Ученик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2.0000000000000021E-2</c:v>
                </c:pt>
                <c:pt idx="1">
                  <c:v>0.70000000000000051</c:v>
                </c:pt>
                <c:pt idx="2">
                  <c:v>0.72000000000000053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E38DB8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учитель</c:v>
                </c:pt>
                <c:pt idx="1">
                  <c:v>родитель</c:v>
                </c:pt>
                <c:pt idx="2">
                  <c:v>Ученик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5.0000000000000044E-2</c:v>
                </c:pt>
                <c:pt idx="1">
                  <c:v>0.12000000000000002</c:v>
                </c:pt>
                <c:pt idx="2">
                  <c:v>8.0000000000000085E-2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учитель</c:v>
                </c:pt>
                <c:pt idx="1">
                  <c:v>родитель</c:v>
                </c:pt>
                <c:pt idx="2">
                  <c:v>Ученик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0.93</c:v>
                </c:pt>
                <c:pt idx="1">
                  <c:v>0.18000000000000013</c:v>
                </c:pt>
                <c:pt idx="2">
                  <c:v>0.2</c:v>
                </c:pt>
              </c:numCache>
            </c:numRef>
          </c:val>
        </c:ser>
        <c:dLbls>
          <c:showVal val="1"/>
        </c:dLbls>
        <c:gapWidth val="75"/>
        <c:axId val="100413440"/>
        <c:axId val="101948416"/>
      </c:barChart>
      <c:catAx>
        <c:axId val="100413440"/>
        <c:scaling>
          <c:orientation val="minMax"/>
        </c:scaling>
        <c:axPos val="b"/>
        <c:numFmt formatCode="General" sourceLinked="0"/>
        <c:majorTickMark val="none"/>
        <c:tickLblPos val="nextTo"/>
        <c:crossAx val="101948416"/>
        <c:crosses val="autoZero"/>
        <c:auto val="1"/>
        <c:lblAlgn val="ctr"/>
        <c:lblOffset val="100"/>
      </c:catAx>
      <c:valAx>
        <c:axId val="101948416"/>
        <c:scaling>
          <c:orientation val="minMax"/>
        </c:scaling>
        <c:axPos val="l"/>
        <c:numFmt formatCode="0%" sourceLinked="1"/>
        <c:majorTickMark val="none"/>
        <c:tickLblPos val="nextTo"/>
        <c:crossAx val="1004134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Поиск БЖ</c:v>
                </c:pt>
              </c:strCache>
            </c:strRef>
          </c:tx>
          <c:spPr>
            <a:solidFill>
              <a:srgbClr val="B66AB2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Заполнение БЖ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Заполнение ЭЖ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30</c:v>
                </c:pt>
                <c:pt idx="1">
                  <c:v>25</c:v>
                </c:pt>
                <c:pt idx="2">
                  <c:v>31</c:v>
                </c:pt>
                <c:pt idx="3">
                  <c:v>26</c:v>
                </c:pt>
                <c:pt idx="4">
                  <c:v>38</c:v>
                </c:pt>
                <c:pt idx="5">
                  <c:v>34</c:v>
                </c:pt>
                <c:pt idx="6">
                  <c:v>39</c:v>
                </c:pt>
                <c:pt idx="7">
                  <c:v>20</c:v>
                </c:pt>
                <c:pt idx="8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Мониторинг посещаемости и успеваемости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Работа с дневниками учителем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14</c:v>
                </c:pt>
                <c:pt idx="3">
                  <c:v>23</c:v>
                </c:pt>
                <c:pt idx="4">
                  <c:v>26</c:v>
                </c:pt>
                <c:pt idx="5">
                  <c:v>15</c:v>
                </c:pt>
                <c:pt idx="6">
                  <c:v>16</c:v>
                </c:pt>
                <c:pt idx="7">
                  <c:v>12</c:v>
                </c:pt>
                <c:pt idx="8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Заполнение дневника</c:v>
                </c:pt>
              </c:strCache>
            </c:strRef>
          </c:tx>
          <c:spPr>
            <a:solidFill>
              <a:srgbClr val="FFCC99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Информирование родителей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Лист1!$H$2:$H$10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Получение информации о текущем состоянии успеваемости 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Лист1!$I$2:$I$10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/>
        <c:gapWidth val="55"/>
        <c:overlap val="100"/>
        <c:axId val="127906944"/>
        <c:axId val="127908480"/>
      </c:barChart>
      <c:catAx>
        <c:axId val="127906944"/>
        <c:scaling>
          <c:orientation val="minMax"/>
        </c:scaling>
        <c:axPos val="b"/>
        <c:numFmt formatCode="General" sourceLinked="1"/>
        <c:majorTickMark val="none"/>
        <c:tickLblPos val="nextTo"/>
        <c:crossAx val="127908480"/>
        <c:crosses val="autoZero"/>
        <c:auto val="1"/>
        <c:lblAlgn val="ctr"/>
        <c:lblOffset val="100"/>
      </c:catAx>
      <c:valAx>
        <c:axId val="127908480"/>
        <c:scaling>
          <c:orientation val="minMax"/>
          <c:max val="200"/>
        </c:scaling>
        <c:axPos val="l"/>
        <c:majorGridlines/>
        <c:numFmt formatCode="General" sourceLinked="1"/>
        <c:majorTickMark val="none"/>
        <c:tickLblPos val="nextTo"/>
        <c:crossAx val="1279069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D48E3-CEF9-4DE2-B658-07AD5D92631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0091BFF-5756-4A1D-9199-0062E8B12827}">
      <dgm:prSet phldrT="[Текст]" custT="1"/>
      <dgm:spPr>
        <a:solidFill>
          <a:srgbClr val="E38DB8"/>
        </a:solidFill>
      </dgm:spPr>
      <dgm:t>
        <a:bodyPr/>
        <a:lstStyle/>
        <a:p>
          <a:r>
            <a:rPr lang="ru-RU" sz="2400" b="1" dirty="0" smtClean="0"/>
            <a:t>ученик</a:t>
          </a:r>
          <a:endParaRPr lang="ru-RU" sz="2400" b="1" dirty="0"/>
        </a:p>
      </dgm:t>
    </dgm:pt>
    <dgm:pt modelId="{7F5BDA44-4C51-4D4F-A7A0-CC1BA75F4DAD}" type="parTrans" cxnId="{2B663EC5-9D37-47BF-BA92-85A5474A66AD}">
      <dgm:prSet/>
      <dgm:spPr/>
      <dgm:t>
        <a:bodyPr/>
        <a:lstStyle/>
        <a:p>
          <a:endParaRPr lang="ru-RU"/>
        </a:p>
      </dgm:t>
    </dgm:pt>
    <dgm:pt modelId="{660B95AF-93BA-4054-B1C4-2BBB808B6075}" type="sibTrans" cxnId="{2B663EC5-9D37-47BF-BA92-85A5474A66AD}">
      <dgm:prSet/>
      <dgm:spPr/>
      <dgm:t>
        <a:bodyPr/>
        <a:lstStyle/>
        <a:p>
          <a:endParaRPr lang="ru-RU"/>
        </a:p>
      </dgm:t>
    </dgm:pt>
    <dgm:pt modelId="{E98D44D9-8994-4B58-99D5-272D82AC9C6E}">
      <dgm:prSet phldrT="[Текст]" custT="1"/>
      <dgm:spPr/>
      <dgm:t>
        <a:bodyPr/>
        <a:lstStyle/>
        <a:p>
          <a:r>
            <a:rPr lang="ru-RU" sz="2400" b="1" dirty="0" smtClean="0"/>
            <a:t>учитель</a:t>
          </a:r>
          <a:endParaRPr lang="ru-RU" sz="2400" b="1" dirty="0"/>
        </a:p>
      </dgm:t>
    </dgm:pt>
    <dgm:pt modelId="{0DF20BFA-B8D8-4587-BDAC-552D815006F6}" type="parTrans" cxnId="{BFE80CF3-603A-4FE0-BE86-C08B4C5E5249}">
      <dgm:prSet/>
      <dgm:spPr/>
      <dgm:t>
        <a:bodyPr/>
        <a:lstStyle/>
        <a:p>
          <a:endParaRPr lang="ru-RU"/>
        </a:p>
      </dgm:t>
    </dgm:pt>
    <dgm:pt modelId="{F379CE99-AFAF-4254-B9B4-EF0669B9CB68}" type="sibTrans" cxnId="{BFE80CF3-603A-4FE0-BE86-C08B4C5E5249}">
      <dgm:prSet/>
      <dgm:spPr/>
      <dgm:t>
        <a:bodyPr/>
        <a:lstStyle/>
        <a:p>
          <a:endParaRPr lang="ru-RU"/>
        </a:p>
      </dgm:t>
    </dgm:pt>
    <dgm:pt modelId="{7801EBE4-8ACE-4368-8E4B-5F39A2E7158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/>
            <a:t>родитель</a:t>
          </a:r>
          <a:endParaRPr lang="ru-RU" sz="2400" b="1" dirty="0"/>
        </a:p>
      </dgm:t>
    </dgm:pt>
    <dgm:pt modelId="{5287E204-C22D-4A1F-813A-A93311D2D979}" type="parTrans" cxnId="{1A6253F2-3AC8-4B93-BA3A-820732D88D6D}">
      <dgm:prSet/>
      <dgm:spPr/>
      <dgm:t>
        <a:bodyPr/>
        <a:lstStyle/>
        <a:p>
          <a:endParaRPr lang="ru-RU"/>
        </a:p>
      </dgm:t>
    </dgm:pt>
    <dgm:pt modelId="{8102234B-5474-40EE-AC47-12EB87FE5C48}" type="sibTrans" cxnId="{1A6253F2-3AC8-4B93-BA3A-820732D88D6D}">
      <dgm:prSet/>
      <dgm:spPr/>
      <dgm:t>
        <a:bodyPr/>
        <a:lstStyle/>
        <a:p>
          <a:endParaRPr lang="ru-RU"/>
        </a:p>
      </dgm:t>
    </dgm:pt>
    <dgm:pt modelId="{4DB725C9-095C-4458-A066-52D212287C15}" type="pres">
      <dgm:prSet presAssocID="{C2ED48E3-CEF9-4DE2-B658-07AD5D9263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5245C-25B3-4BC5-B483-B969DD26F678}" type="pres">
      <dgm:prSet presAssocID="{10091BFF-5756-4A1D-9199-0062E8B12827}" presName="node" presStyleLbl="node1" presStyleIdx="0" presStyleCnt="3" custScaleX="14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0FC3-1166-4844-B5EC-078FB0590090}" type="pres">
      <dgm:prSet presAssocID="{660B95AF-93BA-4054-B1C4-2BBB808B607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104764-B7EB-44EB-9920-A7435C0CBE20}" type="pres">
      <dgm:prSet presAssocID="{660B95AF-93BA-4054-B1C4-2BBB808B607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1827120-190F-416E-AC6B-1E8C3D5E8FC8}" type="pres">
      <dgm:prSet presAssocID="{E98D44D9-8994-4B58-99D5-272D82AC9C6E}" presName="node" presStyleLbl="node1" presStyleIdx="1" presStyleCnt="3" custScaleX="153004" custRadScaleRad="225411" custRadScaleInc="-2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01AC8-6200-4214-B755-710267473253}" type="pres">
      <dgm:prSet presAssocID="{F379CE99-AFAF-4254-B9B4-EF0669B9CB68}" presName="sibTrans" presStyleLbl="sibTrans2D1" presStyleIdx="1" presStyleCnt="3" custLinFactY="48263" custLinFactNeighborX="-779" custLinFactNeighborY="100000"/>
      <dgm:spPr/>
      <dgm:t>
        <a:bodyPr/>
        <a:lstStyle/>
        <a:p>
          <a:endParaRPr lang="ru-RU"/>
        </a:p>
      </dgm:t>
    </dgm:pt>
    <dgm:pt modelId="{A46C0FEB-6C72-4822-93EB-E9E7D09A2824}" type="pres">
      <dgm:prSet presAssocID="{F379CE99-AFAF-4254-B9B4-EF0669B9CB6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515C738-B209-478F-AAE6-1A6E2727ECB0}" type="pres">
      <dgm:prSet presAssocID="{7801EBE4-8ACE-4368-8E4B-5F39A2E7158B}" presName="node" presStyleLbl="node1" presStyleIdx="2" presStyleCnt="3" custScaleX="171125" custRadScaleRad="227477" custRadScaleInc="2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C757-300C-4C25-B22F-48079F9F40BF}" type="pres">
      <dgm:prSet presAssocID="{8102234B-5474-40EE-AC47-12EB87FE5C4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DCC4B48-D5A1-4E3E-AD39-B245E500180A}" type="pres">
      <dgm:prSet presAssocID="{8102234B-5474-40EE-AC47-12EB87FE5C4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782637F-C879-4723-8D02-E2F73AA37448}" type="presOf" srcId="{8102234B-5474-40EE-AC47-12EB87FE5C48}" destId="{EDCC4B48-D5A1-4E3E-AD39-B245E500180A}" srcOrd="1" destOrd="0" presId="urn:microsoft.com/office/officeart/2005/8/layout/cycle2"/>
    <dgm:cxn modelId="{2B663EC5-9D37-47BF-BA92-85A5474A66AD}" srcId="{C2ED48E3-CEF9-4DE2-B658-07AD5D926311}" destId="{10091BFF-5756-4A1D-9199-0062E8B12827}" srcOrd="0" destOrd="0" parTransId="{7F5BDA44-4C51-4D4F-A7A0-CC1BA75F4DAD}" sibTransId="{660B95AF-93BA-4054-B1C4-2BBB808B6075}"/>
    <dgm:cxn modelId="{DCEE30AB-6B84-411C-BAB4-E88019B03FA3}" type="presOf" srcId="{C2ED48E3-CEF9-4DE2-B658-07AD5D926311}" destId="{4DB725C9-095C-4458-A066-52D212287C15}" srcOrd="0" destOrd="0" presId="urn:microsoft.com/office/officeart/2005/8/layout/cycle2"/>
    <dgm:cxn modelId="{BFE80CF3-603A-4FE0-BE86-C08B4C5E5249}" srcId="{C2ED48E3-CEF9-4DE2-B658-07AD5D926311}" destId="{E98D44D9-8994-4B58-99D5-272D82AC9C6E}" srcOrd="1" destOrd="0" parTransId="{0DF20BFA-B8D8-4587-BDAC-552D815006F6}" sibTransId="{F379CE99-AFAF-4254-B9B4-EF0669B9CB68}"/>
    <dgm:cxn modelId="{30375EFD-FD5E-4978-A652-42DC3FD3AA47}" type="presOf" srcId="{660B95AF-93BA-4054-B1C4-2BBB808B6075}" destId="{F70D0FC3-1166-4844-B5EC-078FB0590090}" srcOrd="0" destOrd="0" presId="urn:microsoft.com/office/officeart/2005/8/layout/cycle2"/>
    <dgm:cxn modelId="{1A6253F2-3AC8-4B93-BA3A-820732D88D6D}" srcId="{C2ED48E3-CEF9-4DE2-B658-07AD5D926311}" destId="{7801EBE4-8ACE-4368-8E4B-5F39A2E7158B}" srcOrd="2" destOrd="0" parTransId="{5287E204-C22D-4A1F-813A-A93311D2D979}" sibTransId="{8102234B-5474-40EE-AC47-12EB87FE5C48}"/>
    <dgm:cxn modelId="{378E10FD-280E-4C72-98EC-8A6DE2C7538A}" type="presOf" srcId="{F379CE99-AFAF-4254-B9B4-EF0669B9CB68}" destId="{BA901AC8-6200-4214-B755-710267473253}" srcOrd="0" destOrd="0" presId="urn:microsoft.com/office/officeart/2005/8/layout/cycle2"/>
    <dgm:cxn modelId="{28C7F2B9-574A-4E9E-A4E3-D637E9B96D52}" type="presOf" srcId="{10091BFF-5756-4A1D-9199-0062E8B12827}" destId="{C365245C-25B3-4BC5-B483-B969DD26F678}" srcOrd="0" destOrd="0" presId="urn:microsoft.com/office/officeart/2005/8/layout/cycle2"/>
    <dgm:cxn modelId="{F54D9326-4B94-4C06-AEEF-D5682E217B8B}" type="presOf" srcId="{8102234B-5474-40EE-AC47-12EB87FE5C48}" destId="{2EBFC757-300C-4C25-B22F-48079F9F40BF}" srcOrd="0" destOrd="0" presId="urn:microsoft.com/office/officeart/2005/8/layout/cycle2"/>
    <dgm:cxn modelId="{26217B30-C3E7-480F-8194-C9DEB03B3532}" type="presOf" srcId="{7801EBE4-8ACE-4368-8E4B-5F39A2E7158B}" destId="{0515C738-B209-478F-AAE6-1A6E2727ECB0}" srcOrd="0" destOrd="0" presId="urn:microsoft.com/office/officeart/2005/8/layout/cycle2"/>
    <dgm:cxn modelId="{D06187D1-8E4E-4538-B307-12B50E0A8AFA}" type="presOf" srcId="{F379CE99-AFAF-4254-B9B4-EF0669B9CB68}" destId="{A46C0FEB-6C72-4822-93EB-E9E7D09A2824}" srcOrd="1" destOrd="0" presId="urn:microsoft.com/office/officeart/2005/8/layout/cycle2"/>
    <dgm:cxn modelId="{6628965A-AE8F-4D77-9C5C-D85451ED995C}" type="presOf" srcId="{E98D44D9-8994-4B58-99D5-272D82AC9C6E}" destId="{E1827120-190F-416E-AC6B-1E8C3D5E8FC8}" srcOrd="0" destOrd="0" presId="urn:microsoft.com/office/officeart/2005/8/layout/cycle2"/>
    <dgm:cxn modelId="{B8009CC6-56E7-4098-A82C-D953126EFC29}" type="presOf" srcId="{660B95AF-93BA-4054-B1C4-2BBB808B6075}" destId="{CC104764-B7EB-44EB-9920-A7435C0CBE20}" srcOrd="1" destOrd="0" presId="urn:microsoft.com/office/officeart/2005/8/layout/cycle2"/>
    <dgm:cxn modelId="{EC2D6F08-66A1-4483-9F3A-C64B670603C4}" type="presParOf" srcId="{4DB725C9-095C-4458-A066-52D212287C15}" destId="{C365245C-25B3-4BC5-B483-B969DD26F678}" srcOrd="0" destOrd="0" presId="urn:microsoft.com/office/officeart/2005/8/layout/cycle2"/>
    <dgm:cxn modelId="{482F8F60-3410-4070-BB4E-18831FF1F8AD}" type="presParOf" srcId="{4DB725C9-095C-4458-A066-52D212287C15}" destId="{F70D0FC3-1166-4844-B5EC-078FB0590090}" srcOrd="1" destOrd="0" presId="urn:microsoft.com/office/officeart/2005/8/layout/cycle2"/>
    <dgm:cxn modelId="{5801616F-F3F2-4E88-8E43-6E76B3DC2056}" type="presParOf" srcId="{F70D0FC3-1166-4844-B5EC-078FB0590090}" destId="{CC104764-B7EB-44EB-9920-A7435C0CBE20}" srcOrd="0" destOrd="0" presId="urn:microsoft.com/office/officeart/2005/8/layout/cycle2"/>
    <dgm:cxn modelId="{C9A0C731-B595-4A10-957B-086B80752C0D}" type="presParOf" srcId="{4DB725C9-095C-4458-A066-52D212287C15}" destId="{E1827120-190F-416E-AC6B-1E8C3D5E8FC8}" srcOrd="2" destOrd="0" presId="urn:microsoft.com/office/officeart/2005/8/layout/cycle2"/>
    <dgm:cxn modelId="{44F11867-DEB0-4DCC-9A51-ECCF149BF01E}" type="presParOf" srcId="{4DB725C9-095C-4458-A066-52D212287C15}" destId="{BA901AC8-6200-4214-B755-710267473253}" srcOrd="3" destOrd="0" presId="urn:microsoft.com/office/officeart/2005/8/layout/cycle2"/>
    <dgm:cxn modelId="{97DF2C97-9E94-49ED-9433-0D748AA31B71}" type="presParOf" srcId="{BA901AC8-6200-4214-B755-710267473253}" destId="{A46C0FEB-6C72-4822-93EB-E9E7D09A2824}" srcOrd="0" destOrd="0" presId="urn:microsoft.com/office/officeart/2005/8/layout/cycle2"/>
    <dgm:cxn modelId="{C202E493-9B2B-411D-B423-53DBFF603B37}" type="presParOf" srcId="{4DB725C9-095C-4458-A066-52D212287C15}" destId="{0515C738-B209-478F-AAE6-1A6E2727ECB0}" srcOrd="4" destOrd="0" presId="urn:microsoft.com/office/officeart/2005/8/layout/cycle2"/>
    <dgm:cxn modelId="{41597308-1EF5-4E21-8040-A2A65EAC08EA}" type="presParOf" srcId="{4DB725C9-095C-4458-A066-52D212287C15}" destId="{2EBFC757-300C-4C25-B22F-48079F9F40BF}" srcOrd="5" destOrd="0" presId="urn:microsoft.com/office/officeart/2005/8/layout/cycle2"/>
    <dgm:cxn modelId="{AAC09F17-4B30-4271-AF1F-61FC5D0AD8D3}" type="presParOf" srcId="{2EBFC757-300C-4C25-B22F-48079F9F40BF}" destId="{EDCC4B48-D5A1-4E3E-AD39-B245E50018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5245C-25B3-4BC5-B483-B969DD26F678}">
      <dsp:nvSpPr>
        <dsp:cNvPr id="0" name=""/>
        <dsp:cNvSpPr/>
      </dsp:nvSpPr>
      <dsp:spPr>
        <a:xfrm>
          <a:off x="3360704" y="650"/>
          <a:ext cx="2073173" cy="1386274"/>
        </a:xfrm>
        <a:prstGeom prst="ellipse">
          <a:avLst/>
        </a:prstGeom>
        <a:solidFill>
          <a:srgbClr val="E38D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ученик</a:t>
          </a:r>
          <a:endParaRPr lang="ru-RU" sz="2400" b="1" kern="1200" dirty="0"/>
        </a:p>
      </dsp:txBody>
      <dsp:txXfrm>
        <a:off x="3664313" y="203665"/>
        <a:ext cx="1465955" cy="980244"/>
      </dsp:txXfrm>
    </dsp:sp>
    <dsp:sp modelId="{F70D0FC3-1166-4844-B5EC-078FB0590090}">
      <dsp:nvSpPr>
        <dsp:cNvPr id="0" name=""/>
        <dsp:cNvSpPr/>
      </dsp:nvSpPr>
      <dsp:spPr>
        <a:xfrm rot="2058824">
          <a:off x="5317509" y="1347723"/>
          <a:ext cx="761360" cy="46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29723" y="1401734"/>
        <a:ext cx="621000" cy="280721"/>
      </dsp:txXfrm>
    </dsp:sp>
    <dsp:sp modelId="{E1827120-190F-416E-AC6B-1E8C3D5E8FC8}">
      <dsp:nvSpPr>
        <dsp:cNvPr id="0" name=""/>
        <dsp:cNvSpPr/>
      </dsp:nvSpPr>
      <dsp:spPr>
        <a:xfrm>
          <a:off x="5982217" y="1806185"/>
          <a:ext cx="2121055" cy="13862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учитель</a:t>
          </a:r>
          <a:endParaRPr lang="ru-RU" sz="2400" b="1" kern="1200" dirty="0"/>
        </a:p>
      </dsp:txBody>
      <dsp:txXfrm>
        <a:off x="6292838" y="2009200"/>
        <a:ext cx="1499813" cy="980244"/>
      </dsp:txXfrm>
    </dsp:sp>
    <dsp:sp modelId="{BA901AC8-6200-4214-B755-710267473253}">
      <dsp:nvSpPr>
        <dsp:cNvPr id="0" name=""/>
        <dsp:cNvSpPr/>
      </dsp:nvSpPr>
      <dsp:spPr>
        <a:xfrm rot="10800013">
          <a:off x="3667231" y="2959054"/>
          <a:ext cx="1626967" cy="46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807591" y="3052627"/>
        <a:ext cx="1486607" cy="280721"/>
      </dsp:txXfrm>
    </dsp:sp>
    <dsp:sp modelId="{0515C738-B209-478F-AAE6-1A6E2727ECB0}">
      <dsp:nvSpPr>
        <dsp:cNvPr id="0" name=""/>
        <dsp:cNvSpPr/>
      </dsp:nvSpPr>
      <dsp:spPr>
        <a:xfrm>
          <a:off x="540205" y="1806166"/>
          <a:ext cx="2372262" cy="138627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родитель</a:t>
          </a:r>
          <a:endParaRPr lang="ru-RU" sz="2400" b="1" kern="1200" dirty="0"/>
        </a:p>
      </dsp:txBody>
      <dsp:txXfrm>
        <a:off x="887615" y="2009181"/>
        <a:ext cx="1677442" cy="980244"/>
      </dsp:txXfrm>
    </dsp:sp>
    <dsp:sp modelId="{2EBFC757-300C-4C25-B22F-48079F9F40BF}">
      <dsp:nvSpPr>
        <dsp:cNvPr id="0" name=""/>
        <dsp:cNvSpPr/>
      </dsp:nvSpPr>
      <dsp:spPr>
        <a:xfrm rot="19556522">
          <a:off x="2694635" y="1358644"/>
          <a:ext cx="746095" cy="46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706673" y="1491520"/>
        <a:ext cx="605735" cy="28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4538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3978"/>
            <a:ext cx="5792746" cy="12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6569"/>
            <a:ext cx="539268" cy="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6" y="110917"/>
            <a:ext cx="65" cy="1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53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199870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3347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265713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413270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912328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812248"/>
      </p:ext>
    </p:extLst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332688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07179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455720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59706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464003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90291"/>
      </p:ext>
    </p:extLst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92648"/>
      </p:ext>
    </p:extLst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97731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0247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187756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3818527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03546399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18051"/>
      </p:ext>
    </p:extLst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89081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4336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335472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1866847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881408"/>
      </p:ext>
    </p:extLst>
  </p:cSld>
  <p:clrMapOvr>
    <a:masterClrMapping/>
  </p:clrMapOvr>
  <p:transition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65725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6384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685687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67144830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12425"/>
      </p:ext>
    </p:extLst>
  </p:cSld>
  <p:clrMapOvr>
    <a:masterClrMapping/>
  </p:clrMapOvr>
  <p:transition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2913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8483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58973089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186732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81" y="2077143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43112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6607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8432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331817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2108928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86702"/>
      </p:ext>
    </p:extLst>
  </p:cSld>
  <p:clrMapOvr>
    <a:masterClrMapping/>
  </p:clrMapOvr>
  <p:transition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29269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0480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30778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09006001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358431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5466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777358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59781240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91825"/>
      </p:ext>
    </p:extLst>
  </p:cSld>
  <p:clrMapOvr>
    <a:masterClrMapping/>
  </p:clrMapOvr>
  <p:transition advClick="0"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752100"/>
      </p:ext>
    </p:extLst>
  </p:cSld>
  <p:clrMapOvr>
    <a:masterClrMapping/>
  </p:clrMapOvr>
  <p:transition advClick="0"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8534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9396337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07959653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8815765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84879"/>
      </p:ext>
    </p:extLst>
  </p:cSld>
  <p:clrMapOvr>
    <a:masterClrMapping/>
  </p:clrMapOvr>
  <p:transition advClick="0"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530832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965354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57132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27377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2060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1896751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21855756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3297064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04107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39492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37.xml"/><Relationship Id="rId7" Type="http://schemas.openxmlformats.org/officeDocument/2006/relationships/tags" Target="../tags/tag2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vmlDrawing" Target="../drawings/vmlDrawing21.vml"/><Relationship Id="rId5" Type="http://schemas.openxmlformats.org/officeDocument/2006/relationships/theme" Target="../theme/theme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2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vmlDrawing" Target="../drawings/vmlDrawing23.vml"/><Relationship Id="rId5" Type="http://schemas.openxmlformats.org/officeDocument/2006/relationships/theme" Target="../theme/theme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6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7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7.xml"/><Relationship Id="rId7" Type="http://schemas.openxmlformats.org/officeDocument/2006/relationships/vmlDrawing" Target="../drawings/vmlDrawing15.v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2970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6039938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9456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18794025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4442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32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7510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30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42672295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5708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154328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1036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3667695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3083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2883476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6155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38420648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9223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4" r:id="rId3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37907414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3312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9267600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360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9016088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7408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-3926"/>
            <a:ext cx="6681176" cy="830997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муниципальное </a:t>
            </a: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бюджетное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общеобразовательное </a:t>
            </a: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учреждение </a:t>
            </a:r>
            <a:r>
              <a:rPr lang="ru-RU" sz="1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средняя школа №21 г. Волгодонска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1773" y="4181753"/>
            <a:ext cx="60775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74" y="1130300"/>
            <a:ext cx="8728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Реализация  проекта</a:t>
            </a:r>
            <a:endParaRPr lang="ru-RU" sz="2800" dirty="0" smtClean="0"/>
          </a:p>
          <a:p>
            <a:pPr algn="ctr"/>
            <a:r>
              <a:rPr lang="ru-RU" sz="2800" b="1" dirty="0" smtClean="0"/>
              <a:t>«Оптимизация процесса взаимодействия участников образовательных отношений»</a:t>
            </a:r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9" name="Рисунок 8" descr="Климовская Елена Александр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75" y="2639814"/>
            <a:ext cx="3604125" cy="32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56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7"/>
            <a:ext cx="6681176" cy="369332"/>
          </a:xfrm>
        </p:spPr>
        <p:txBody>
          <a:bodyPr/>
          <a:lstStyle/>
          <a:p>
            <a:r>
              <a:rPr lang="ru-RU" sz="2400" dirty="0" smtClean="0"/>
              <a:t>Мониторинг достигнутых результатов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8551037"/>
              </p:ext>
            </p:extLst>
          </p:nvPr>
        </p:nvGraphicFramePr>
        <p:xfrm>
          <a:off x="115083" y="845568"/>
          <a:ext cx="8619484" cy="551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50627" y="3753134"/>
            <a:ext cx="4722125" cy="4094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3103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91967"/>
            <a:ext cx="6681176" cy="369332"/>
          </a:xfrm>
        </p:spPr>
        <p:txBody>
          <a:bodyPr/>
          <a:lstStyle/>
          <a:p>
            <a:r>
              <a:rPr lang="ru-RU" sz="2400" dirty="0" smtClean="0"/>
              <a:t>Мониторинг достигнутых результатов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4047937"/>
              </p:ext>
            </p:extLst>
          </p:nvPr>
        </p:nvGraphicFramePr>
        <p:xfrm>
          <a:off x="224331" y="1041761"/>
          <a:ext cx="8523885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94"/>
                <a:gridCol w="1582766"/>
                <a:gridCol w="13784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Действие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Было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Стало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Поиск БЖ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Заполнение БЖ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Заполнение ЭЖ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Мониторинг посещаемости и успеваемости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с дневниками учителем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Заполнение дневника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Информирование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Получение информации о текущем состоянии успеваемости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(среднее значение)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195 мин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 мин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797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61189"/>
            <a:ext cx="6681176" cy="430887"/>
          </a:xfrm>
        </p:spPr>
        <p:txBody>
          <a:bodyPr/>
          <a:lstStyle/>
          <a:p>
            <a:r>
              <a:rPr lang="ru-RU" sz="2800" dirty="0" smtClean="0"/>
              <a:t>Мнение заказчиков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165747651"/>
              </p:ext>
            </p:extLst>
          </p:nvPr>
        </p:nvGraphicFramePr>
        <p:xfrm>
          <a:off x="1211651" y="3576572"/>
          <a:ext cx="6701425" cy="312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603272"/>
              </p:ext>
            </p:extLst>
          </p:nvPr>
        </p:nvGraphicFramePr>
        <p:xfrm>
          <a:off x="300625" y="921056"/>
          <a:ext cx="8472837" cy="2543747"/>
        </p:xfrm>
        <a:graphic>
          <a:graphicData uri="http://schemas.openxmlformats.org/drawingml/2006/table">
            <a:tbl>
              <a:tblPr firstRow="1" firstCol="1" bandRow="1"/>
              <a:tblGrid>
                <a:gridCol w="5661764"/>
                <a:gridCol w="588723"/>
                <a:gridCol w="1653436"/>
                <a:gridCol w="568914"/>
              </a:tblGrid>
              <a:tr h="22863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значение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Является ли длительность процесса для вас оптимальной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Удовлетворены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 Вы в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целом процессом взаимодействия участников образовательных отношений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Является ли процесс для Вас понятным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4770" y="2477655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14764" y="241774"/>
            <a:ext cx="6105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Проблема!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01121"/>
            <a:ext cx="85597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Ожидание получения информации  учащимися и родителями о состоянии текущей успеваемости, неудовлетворенность родителей  уровнем прозрачности информации о состоянии текущей успеваемости учащихся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34106852"/>
              </p:ext>
            </p:extLst>
          </p:nvPr>
        </p:nvGraphicFramePr>
        <p:xfrm>
          <a:off x="174770" y="2934855"/>
          <a:ext cx="8668979" cy="319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7267" name="Picture 3" descr="C:\Users\юрий\Desktop\Новая папка (20)\43567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289" y="4238899"/>
            <a:ext cx="1764400" cy="17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75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4770" y="2477655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14764" y="241774"/>
            <a:ext cx="6105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Проблема!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39" t="24456" r="5598" b="32022"/>
          <a:stretch/>
        </p:blipFill>
        <p:spPr bwMode="auto">
          <a:xfrm>
            <a:off x="2183642" y="1795922"/>
            <a:ext cx="3304083" cy="16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68688"/>
            <a:ext cx="8559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Ведение двойной документации, нерациональное использование рабочего времени педагога</a:t>
            </a:r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5" r="18270"/>
          <a:stretch/>
        </p:blipFill>
        <p:spPr bwMode="auto">
          <a:xfrm>
            <a:off x="268718" y="3579253"/>
            <a:ext cx="1887491" cy="266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735" y="3966325"/>
            <a:ext cx="3834440" cy="227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7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4770" y="2477655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14764" y="241774"/>
            <a:ext cx="6105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Проблема!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54616"/>
            <a:ext cx="8559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Нарушение взаимодействия между участниками образовательного процесса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577" y="2477655"/>
            <a:ext cx="6286642" cy="37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769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60" y="211067"/>
            <a:ext cx="7209540" cy="4308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Карточка ПСР-проекта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4206" name="Picture 14" descr="H:\Морозова\Программа развития\ПСР\Скан карточки проекта ПСР МБОУ СШ _ 21 г.Волгодонска.JPG"/>
          <p:cNvPicPr>
            <a:picLocks noChangeAspect="1" noChangeArrowheads="1"/>
          </p:cNvPicPr>
          <p:nvPr/>
        </p:nvPicPr>
        <p:blipFill>
          <a:blip r:embed="rId3" cstate="print"/>
          <a:srcRect l="4838" t="9600" r="8079"/>
          <a:stretch>
            <a:fillRect/>
          </a:stretch>
        </p:blipFill>
        <p:spPr bwMode="auto">
          <a:xfrm>
            <a:off x="647700" y="952500"/>
            <a:ext cx="7772400" cy="5704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725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Object 2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749892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53146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31" y="249559"/>
            <a:ext cx="6916189" cy="40241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Команда проекта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128589" y="994714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57" name="Rectangle 53"/>
          <p:cNvSpPr txBox="1"/>
          <p:nvPr/>
        </p:nvSpPr>
        <p:spPr>
          <a:xfrm>
            <a:off x="2837758" y="5256520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8" name="Rectangle 53"/>
          <p:cNvSpPr txBox="1"/>
          <p:nvPr/>
        </p:nvSpPr>
        <p:spPr>
          <a:xfrm>
            <a:off x="6503544" y="5303387"/>
            <a:ext cx="1831727" cy="5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9" y="1151651"/>
            <a:ext cx="45662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800" b="1" dirty="0" err="1" smtClean="0"/>
              <a:t>Климовская</a:t>
            </a:r>
            <a:r>
              <a:rPr lang="ru-RU" sz="1800" b="1" dirty="0" smtClean="0"/>
              <a:t> Елена Александровна–</a:t>
            </a:r>
          </a:p>
          <a:p>
            <a:r>
              <a:rPr lang="ru-RU" sz="1800" dirty="0" smtClean="0"/>
              <a:t>директор </a:t>
            </a:r>
            <a:r>
              <a:rPr lang="ru-RU" sz="1800" dirty="0"/>
              <a:t>МБОУ СШ№21 </a:t>
            </a:r>
            <a:r>
              <a:rPr lang="ru-RU" sz="1800" dirty="0" err="1" smtClean="0"/>
              <a:t>г.Волгодонска</a:t>
            </a:r>
            <a:endParaRPr lang="ru-RU" sz="1800" dirty="0" smtClean="0"/>
          </a:p>
          <a:p>
            <a:endParaRPr lang="ru-RU" sz="1800" dirty="0" smtClean="0"/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1800" b="1" dirty="0" err="1">
                <a:solidFill>
                  <a:srgbClr val="000000"/>
                </a:solidFill>
              </a:rPr>
              <a:t>Шеламова</a:t>
            </a:r>
            <a:r>
              <a:rPr lang="ru-RU" sz="1800" b="1" dirty="0">
                <a:solidFill>
                  <a:srgbClr val="000000"/>
                </a:solidFill>
              </a:rPr>
              <a:t> Елена Станиславовна-</a:t>
            </a:r>
          </a:p>
          <a:p>
            <a:pPr>
              <a:buClr>
                <a:srgbClr val="002960"/>
              </a:buClr>
            </a:pPr>
            <a:r>
              <a:rPr lang="ru-RU" sz="1800" dirty="0">
                <a:solidFill>
                  <a:srgbClr val="000000"/>
                </a:solidFill>
              </a:rPr>
              <a:t>заместитель директора по </a:t>
            </a:r>
            <a:r>
              <a:rPr lang="ru-RU" sz="1800" dirty="0" smtClean="0">
                <a:solidFill>
                  <a:srgbClr val="000000"/>
                </a:solidFill>
              </a:rPr>
              <a:t>УВР</a:t>
            </a:r>
          </a:p>
          <a:p>
            <a:pPr>
              <a:buClr>
                <a:srgbClr val="002960"/>
              </a:buClr>
            </a:pPr>
            <a:endParaRPr lang="ru-RU" sz="1800" dirty="0">
              <a:solidFill>
                <a:srgbClr val="000000"/>
              </a:solidFill>
            </a:endParaRP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</a:rPr>
              <a:t>Бокова Ольга Владимировна -</a:t>
            </a:r>
          </a:p>
          <a:p>
            <a:pPr>
              <a:buClr>
                <a:srgbClr val="002960"/>
              </a:buClr>
            </a:pPr>
            <a:r>
              <a:rPr lang="ru-RU" sz="1800" dirty="0">
                <a:solidFill>
                  <a:srgbClr val="000000"/>
                </a:solidFill>
              </a:rPr>
              <a:t>заместитель директора по </a:t>
            </a:r>
            <a:r>
              <a:rPr lang="ru-RU" sz="1800" dirty="0" smtClean="0">
                <a:solidFill>
                  <a:srgbClr val="000000"/>
                </a:solidFill>
              </a:rPr>
              <a:t>ВР</a:t>
            </a:r>
          </a:p>
          <a:p>
            <a:pPr>
              <a:buClr>
                <a:srgbClr val="002960"/>
              </a:buClr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1800" b="1" dirty="0" err="1">
                <a:solidFill>
                  <a:srgbClr val="000000"/>
                </a:solidFill>
                <a:ea typeface="Calibri" panose="020F0502020204030204" pitchFamily="34" charset="0"/>
              </a:rPr>
              <a:t>Белогаева</a:t>
            </a:r>
            <a:r>
              <a:rPr lang="ru-RU" sz="1800" b="1" dirty="0">
                <a:solidFill>
                  <a:srgbClr val="000000"/>
                </a:solidFill>
                <a:ea typeface="Calibri" panose="020F0502020204030204" pitchFamily="34" charset="0"/>
              </a:rPr>
              <a:t> Елена Петровна– </a:t>
            </a:r>
            <a:endParaRPr lang="ru-RU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buClr>
                <a:srgbClr val="002960"/>
              </a:buClr>
            </a:pPr>
            <a:r>
              <a:rPr lang="ru-RU" sz="1800" dirty="0">
                <a:solidFill>
                  <a:srgbClr val="000000"/>
                </a:solidFill>
              </a:rPr>
              <a:t>заместитель директора по </a:t>
            </a:r>
            <a:r>
              <a:rPr lang="ru-RU" sz="1800" dirty="0" smtClean="0">
                <a:solidFill>
                  <a:srgbClr val="000000"/>
                </a:solidFill>
              </a:rPr>
              <a:t>УВР</a:t>
            </a: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endParaRPr lang="ru-RU" sz="1800" b="1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Морозова </a:t>
            </a:r>
            <a:r>
              <a:rPr lang="ru-RU" sz="1800" b="1" dirty="0">
                <a:solidFill>
                  <a:srgbClr val="000000"/>
                </a:solidFill>
                <a:ea typeface="Calibri" panose="020F0502020204030204" pitchFamily="34" charset="0"/>
              </a:rPr>
              <a:t>Олеся Анатольевна- 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заместитель директора по методической </a:t>
            </a:r>
            <a:r>
              <a:rPr lang="ru-RU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работе</a:t>
            </a: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endParaRPr lang="ru-RU" sz="1800" b="1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71450" indent="-171450">
              <a:buClr>
                <a:srgbClr val="002960"/>
              </a:buClr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Коренец </a:t>
            </a:r>
            <a:r>
              <a:rPr lang="ru-RU" sz="1800" b="1" dirty="0">
                <a:solidFill>
                  <a:srgbClr val="000000"/>
                </a:solidFill>
                <a:ea typeface="Calibri" panose="020F0502020204030204" pitchFamily="34" charset="0"/>
              </a:rPr>
              <a:t>Ирина Алексеевна- </a:t>
            </a:r>
          </a:p>
          <a:p>
            <a:pPr>
              <a:buClr>
                <a:srgbClr val="002960"/>
              </a:buClr>
            </a:pP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учитель математики</a:t>
            </a:r>
            <a:endParaRPr lang="ru-RU" sz="1800" b="1" dirty="0">
              <a:solidFill>
                <a:srgbClr val="000000"/>
              </a:solidFill>
            </a:endParaRPr>
          </a:p>
          <a:p>
            <a:pPr algn="ctr">
              <a:buClr>
                <a:srgbClr val="002960"/>
              </a:buClr>
            </a:pPr>
            <a:endParaRPr lang="ru-RU" sz="1800" b="1" dirty="0">
              <a:solidFill>
                <a:srgbClr val="000000"/>
              </a:solidFill>
            </a:endParaRPr>
          </a:p>
          <a:p>
            <a:pPr algn="ctr">
              <a:buClr>
                <a:srgbClr val="002960"/>
              </a:buClr>
            </a:pPr>
            <a:endParaRPr lang="ru-RU" sz="1800" dirty="0">
              <a:solidFill>
                <a:srgbClr val="000000"/>
              </a:solidFill>
            </a:endParaRPr>
          </a:p>
          <a:p>
            <a:pPr algn="ctr">
              <a:buClr>
                <a:srgbClr val="002960"/>
              </a:buClr>
            </a:pPr>
            <a:endParaRPr lang="ru-RU" sz="1800" dirty="0">
              <a:solidFill>
                <a:srgbClr val="000000"/>
              </a:solidFill>
            </a:endParaRPr>
          </a:p>
          <a:p>
            <a:pPr algn="ctr"/>
            <a:endParaRPr lang="ru-RU" sz="1800" dirty="0"/>
          </a:p>
        </p:txBody>
      </p:sp>
      <p:pic>
        <p:nvPicPr>
          <p:cNvPr id="253134" name="Picture 20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3" t="15774" r="33059" b="9519"/>
          <a:stretch/>
        </p:blipFill>
        <p:spPr bwMode="auto">
          <a:xfrm>
            <a:off x="4790364" y="1114819"/>
            <a:ext cx="4042487" cy="5398199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15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1355" y="282528"/>
            <a:ext cx="7897090" cy="6924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План мероприятий по проекту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«Оптимизация процесса взаимодействия  участников  образовательных отношений»	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713825"/>
              </p:ext>
            </p:extLst>
          </p:nvPr>
        </p:nvGraphicFramePr>
        <p:xfrm>
          <a:off x="87837" y="701483"/>
          <a:ext cx="8873601" cy="5723728"/>
        </p:xfrm>
        <a:graphic>
          <a:graphicData uri="http://schemas.openxmlformats.org/drawingml/2006/table">
            <a:tbl>
              <a:tblPr/>
              <a:tblGrid>
                <a:gridCol w="46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891">
                  <a:extLst>
                    <a:ext uri="{9D8B030D-6E8A-4147-A177-3AD203B41FA5}">
                      <a16:colId xmlns="" xmlns:a16="http://schemas.microsoft.com/office/drawing/2014/main" val="808978934"/>
                    </a:ext>
                  </a:extLst>
                </a:gridCol>
                <a:gridCol w="2015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6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4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1508885865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2840659936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661748098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82052"/>
                <a:gridCol w="182052"/>
                <a:gridCol w="182052"/>
                <a:gridCol w="182052"/>
                <a:gridCol w="18205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1565215737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1531949072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3428229015"/>
                    </a:ext>
                  </a:extLst>
                </a:gridCol>
                <a:gridCol w="182052">
                  <a:extLst>
                    <a:ext uri="{9D8B030D-6E8A-4147-A177-3AD203B41FA5}">
                      <a16:colId xmlns="" xmlns:a16="http://schemas.microsoft.com/office/drawing/2014/main" val="4163102497"/>
                    </a:ext>
                  </a:extLst>
                </a:gridCol>
                <a:gridCol w="182052"/>
                <a:gridCol w="182052"/>
                <a:gridCol w="43906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511998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62310">
                <a:tc gridSpan="24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508">
                <a:tc rowSpan="12">
                  <a:txBody>
                    <a:bodyPr/>
                    <a:lstStyle/>
                    <a:p>
                      <a:pPr marL="36000"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двойной документации, ожидание получения информации, нарушение взаимодействия между участниками образовательного процесса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и целевое состояние –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проблем и улучшение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02.04.19 - 21.05.19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08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  по проекту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проблем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Е.П.Белогаева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Е.С.Шеламова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О.А. Морозова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.04.19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– 7.04.19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текущей карты процесса –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проблем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Е.П.Белогаева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Е.С.Шеламова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О.А. Морозова,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Бокова О.В.,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Коренец И.А.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08.04.19 - 18.04.19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целевой карты процесса 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улучшений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Е.П.Белогаева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Е.С.Шеламова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О.А. Морозова,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Бокова О.В.,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Коренец И.А.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19.04.19 - 21.05.19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7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улучшение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Определения путей  по введению улучшений для протекания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проекта,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руководители, учителя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26.08.19 – 04.11.19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локальной сети интернет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Е.В.Африди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Июль-август 2019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Стандартизация процесса, разработка  Положения о ведении электронного журнала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И.А. Коренец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26.08.19г.-02.09.19г.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  электронного документооборота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Учителя- предметники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02.09.19г.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Отказ от ведения бумажных классных журналов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Е.П.Белогаева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Е.С.Шеламова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 02.09.19г.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 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 ИКТ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Е.А.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Климовская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 01.09.19г.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87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  электронного журнала, автоматизированной системы отслеживания образовательных  результатов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И.А. Коренец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 02.09.19г.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33">
                <a:tc vMerge="1">
                  <a:txBody>
                    <a:bodyPr/>
                    <a:lstStyle/>
                    <a:p>
                      <a:pPr marL="36000"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 мобильных приложений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Кл.руководители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учителя предметники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02.09.19г.-30.09.19г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" name="Овал 86"/>
          <p:cNvSpPr/>
          <p:nvPr/>
        </p:nvSpPr>
        <p:spPr>
          <a:xfrm>
            <a:off x="831274" y="6425211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88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1274" y="6425211"/>
            <a:ext cx="4830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        - Выполнено;                - В процессе выполнения;             - Запланировано                </a:t>
            </a:r>
            <a:endParaRPr lang="ru-RU" sz="1000" dirty="0"/>
          </a:p>
        </p:txBody>
      </p:sp>
      <p:sp>
        <p:nvSpPr>
          <p:cNvPr id="89" name="Овал 88"/>
          <p:cNvSpPr/>
          <p:nvPr/>
        </p:nvSpPr>
        <p:spPr>
          <a:xfrm>
            <a:off x="2129351" y="6425211"/>
            <a:ext cx="206802" cy="20314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0" name="Овал 89"/>
          <p:cNvSpPr/>
          <p:nvPr/>
        </p:nvSpPr>
        <p:spPr>
          <a:xfrm>
            <a:off x="4149099" y="6425211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189118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1355" y="190195"/>
            <a:ext cx="7897090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План мероприятий по проекту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«Оптимизация процесса движения участников образовательных </a:t>
            </a:r>
            <a:b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отношений и посетителей внутри и по территории ДОУ»  </a:t>
            </a:r>
            <a:b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4059534"/>
              </p:ext>
            </p:extLst>
          </p:nvPr>
        </p:nvGraphicFramePr>
        <p:xfrm>
          <a:off x="138985" y="657940"/>
          <a:ext cx="8734344" cy="2748740"/>
        </p:xfrm>
        <a:graphic>
          <a:graphicData uri="http://schemas.openxmlformats.org/drawingml/2006/table">
            <a:tbl>
              <a:tblPr/>
              <a:tblGrid>
                <a:gridCol w="187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177">
                  <a:extLst>
                    <a:ext uri="{9D8B030D-6E8A-4147-A177-3AD203B41FA5}">
                      <a16:colId xmlns="" xmlns:a16="http://schemas.microsoft.com/office/drawing/2014/main" val="808978934"/>
                    </a:ext>
                  </a:extLst>
                </a:gridCol>
                <a:gridCol w="17418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73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99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2852"/>
                <a:gridCol w="182852"/>
                <a:gridCol w="182852"/>
                <a:gridCol w="182852"/>
                <a:gridCol w="182852">
                  <a:extLst>
                    <a:ext uri="{9D8B030D-6E8A-4147-A177-3AD203B41FA5}">
                      <a16:colId xmlns="" xmlns:a16="http://schemas.microsoft.com/office/drawing/2014/main" val="1508885865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2840659936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661748098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1565215737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1531949072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3428229015"/>
                    </a:ext>
                  </a:extLst>
                </a:gridCol>
                <a:gridCol w="182852">
                  <a:extLst>
                    <a:ext uri="{9D8B030D-6E8A-4147-A177-3AD203B41FA5}">
                      <a16:colId xmlns="" xmlns:a16="http://schemas.microsoft.com/office/drawing/2014/main" val="4163102497"/>
                    </a:ext>
                  </a:extLst>
                </a:gridCol>
                <a:gridCol w="440989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514248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285011">
                <a:tc gridSpan="23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7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8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6000" algn="l" font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Ведение двойной документации, ожидание получения информации, нарушение взаимодействия между участниками образовательного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закрытие проекта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Улучшения процесса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05.11.19 -10.12.19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2179711"/>
                  </a:ext>
                </a:extLst>
              </a:tr>
              <a:tr h="357447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 активной работы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9940193"/>
                  </a:ext>
                </a:extLst>
              </a:tr>
              <a:tr h="215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результатов, презентация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10.12.19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Постпроектный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мониторинг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Результативность улучшений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01.04.2020- 29.04.19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отчета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Е.А.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Климовская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14.05.2020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BCDAF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" name="Овал 86"/>
          <p:cNvSpPr/>
          <p:nvPr/>
        </p:nvSpPr>
        <p:spPr>
          <a:xfrm>
            <a:off x="795458" y="6365279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88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98859" y="6389223"/>
            <a:ext cx="80732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      - Выполнено;                  - В процессе выполнения;              - Запланировано                </a:t>
            </a:r>
            <a:endParaRPr lang="ru-RU" sz="1000" dirty="0"/>
          </a:p>
        </p:txBody>
      </p:sp>
      <p:sp>
        <p:nvSpPr>
          <p:cNvPr id="89" name="Овал 88"/>
          <p:cNvSpPr/>
          <p:nvPr/>
        </p:nvSpPr>
        <p:spPr>
          <a:xfrm>
            <a:off x="2129351" y="6362766"/>
            <a:ext cx="206802" cy="20680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0" name="Овал 89"/>
          <p:cNvSpPr/>
          <p:nvPr/>
        </p:nvSpPr>
        <p:spPr>
          <a:xfrm>
            <a:off x="4149099" y="6362766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81355" y="5981419"/>
            <a:ext cx="768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0070C0"/>
                </a:solidFill>
              </a:rPr>
              <a:t>* предусмотрена корректировка плана с сохранением основных этапов реализации проекта </a:t>
            </a:r>
            <a:endParaRPr lang="ru-RU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18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eBECKKu0CiH4pHW66y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eBECKKu0CiH4pHW66y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1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2.xml><?xml version="1.0" encoding="utf-8"?>
<a:theme xmlns:a="http://schemas.openxmlformats.org/drawingml/2006/main" name="1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39502</TotalTime>
  <Words>559</Words>
  <Application>Microsoft Office PowerPoint</Application>
  <PresentationFormat>Произвольный</PresentationFormat>
  <Paragraphs>219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10_RDM027</vt:lpstr>
      <vt:lpstr>11_RDM027</vt:lpstr>
      <vt:lpstr>think-cell Slide</vt:lpstr>
      <vt:lpstr>муниципальное бюджетное общеобразовательное учреждение  средняя школа №21 г. Волгодонска</vt:lpstr>
      <vt:lpstr>Мнение заказчиков</vt:lpstr>
      <vt:lpstr>Слайд 2</vt:lpstr>
      <vt:lpstr>Слайд 3</vt:lpstr>
      <vt:lpstr>Слайд 4</vt:lpstr>
      <vt:lpstr>Карточка ПСР-проекта </vt:lpstr>
      <vt:lpstr>Команда проекта</vt:lpstr>
      <vt:lpstr>План мероприятий по проекту    «Оптимизация процесса взаимодействия  участников  образовательных отношений»   </vt:lpstr>
      <vt:lpstr>План мероприятий по проекту  «Оптимизация процесса движения участников образовательных  отношений и посетителей внутри и по территории ДОУ»   </vt:lpstr>
      <vt:lpstr>Мониторинг достигнутых результатов</vt:lpstr>
      <vt:lpstr>Мониторинг достигнутых результатов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Ученик_2</cp:lastModifiedBy>
  <cp:revision>2256</cp:revision>
  <cp:lastPrinted>2017-06-13T14:49:06Z</cp:lastPrinted>
  <dcterms:created xsi:type="dcterms:W3CDTF">2014-11-19T15:14:37Z</dcterms:created>
  <dcterms:modified xsi:type="dcterms:W3CDTF">2020-08-04T08:47:42Z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