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8" r:id="rId3"/>
    <p:sldId id="370" r:id="rId4"/>
    <p:sldId id="371" r:id="rId5"/>
    <p:sldId id="381" r:id="rId6"/>
    <p:sldId id="385" r:id="rId7"/>
    <p:sldId id="382" r:id="rId8"/>
    <p:sldId id="386" r:id="rId9"/>
    <p:sldId id="387" r:id="rId10"/>
    <p:sldId id="388" r:id="rId11"/>
  </p:sldIdLst>
  <p:sldSz cx="9144000" cy="5143500" type="screen16x9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-7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E8F5C-05A2-4669-888A-359B513748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7B4CA-8C89-4684-A290-19602252933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 Создать условия для эффективной самореализации граждан старшего возраста;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AB8BA81-C761-40E2-8914-B4A9AEC9FA58}" type="parTrans" cxnId="{AAFED23B-AFC0-4026-BBCA-ECCBB7548C0D}">
      <dgm:prSet/>
      <dgm:spPr/>
      <dgm:t>
        <a:bodyPr/>
        <a:lstStyle/>
        <a:p>
          <a:endParaRPr lang="ru-RU"/>
        </a:p>
      </dgm:t>
    </dgm:pt>
    <dgm:pt modelId="{6C5C8376-09CB-4835-A210-5A4F6424F3F1}" type="sibTrans" cxnId="{AAFED23B-AFC0-4026-BBCA-ECCBB7548C0D}">
      <dgm:prSet/>
      <dgm:spPr/>
      <dgm:t>
        <a:bodyPr/>
        <a:lstStyle/>
        <a:p>
          <a:endParaRPr lang="ru-RU"/>
        </a:p>
      </dgm:t>
    </dgm:pt>
    <dgm:pt modelId="{0CF8BE42-F663-4AE3-8AB6-CE3A868DBF85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Сформировать ценность отношения граждан пожилого возраста к своему здоровью и здоровому образу жизни; </a:t>
          </a:r>
        </a:p>
      </dgm:t>
    </dgm:pt>
    <dgm:pt modelId="{3E01146E-026F-4D37-AB50-7479432151D3}" type="parTrans" cxnId="{70D248B3-2B2A-4E73-B4CA-7EDB9D9FF483}">
      <dgm:prSet/>
      <dgm:spPr/>
      <dgm:t>
        <a:bodyPr/>
        <a:lstStyle/>
        <a:p>
          <a:endParaRPr lang="ru-RU"/>
        </a:p>
      </dgm:t>
    </dgm:pt>
    <dgm:pt modelId="{5A2C2A19-A6A4-455E-BA36-AFF3F50992C8}" type="sibTrans" cxnId="{70D248B3-2B2A-4E73-B4CA-7EDB9D9FF483}">
      <dgm:prSet/>
      <dgm:spPr/>
      <dgm:t>
        <a:bodyPr/>
        <a:lstStyle/>
        <a:p>
          <a:endParaRPr lang="ru-RU"/>
        </a:p>
      </dgm:t>
    </dgm:pt>
    <dgm:pt modelId="{ED7DA9DF-AC06-4C74-96D6-6A9C7B0503CA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 Объединить жителей районов, повысить их социальной активности и здорового образа жизни.</a:t>
          </a:r>
        </a:p>
      </dgm:t>
    </dgm:pt>
    <dgm:pt modelId="{068793A4-833F-404F-A5AA-DC620068785E}" type="parTrans" cxnId="{DDB2D6BF-85F6-4E66-B811-ED84C52FD05D}">
      <dgm:prSet/>
      <dgm:spPr/>
      <dgm:t>
        <a:bodyPr/>
        <a:lstStyle/>
        <a:p>
          <a:endParaRPr lang="ru-RU"/>
        </a:p>
      </dgm:t>
    </dgm:pt>
    <dgm:pt modelId="{5863D244-42A9-4A77-96A4-53F3D8037A4D}" type="sibTrans" cxnId="{DDB2D6BF-85F6-4E66-B811-ED84C52FD05D}">
      <dgm:prSet/>
      <dgm:spPr/>
      <dgm:t>
        <a:bodyPr/>
        <a:lstStyle/>
        <a:p>
          <a:endParaRPr lang="ru-RU"/>
        </a:p>
      </dgm:t>
    </dgm:pt>
    <dgm:pt modelId="{50E8DCFA-4868-41DC-82E4-C2A8757EB31D}" type="pres">
      <dgm:prSet presAssocID="{1A6E8F5C-05A2-4669-888A-359B513748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A3F86-1150-439C-976E-94BEC6F9843E}" type="pres">
      <dgm:prSet presAssocID="{A267B4CA-8C89-4684-A290-196022529331}" presName="parentLin" presStyleCnt="0"/>
      <dgm:spPr/>
    </dgm:pt>
    <dgm:pt modelId="{BBA4F841-3C8C-4D44-BC4B-DF0370D95ABE}" type="pres">
      <dgm:prSet presAssocID="{A267B4CA-8C89-4684-A290-19602252933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6116520-8D28-4016-A33F-D031E199805E}" type="pres">
      <dgm:prSet presAssocID="{A267B4CA-8C89-4684-A290-196022529331}" presName="parentText" presStyleLbl="node1" presStyleIdx="0" presStyleCnt="3" custScaleX="143830" custScaleY="567902" custLinFactX="-1538" custLinFactNeighborX="-100000" custLinFactNeighborY="-569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E770D-50CA-43FC-84C4-C5A7CA370034}" type="pres">
      <dgm:prSet presAssocID="{A267B4CA-8C89-4684-A290-196022529331}" presName="negativeSpace" presStyleCnt="0"/>
      <dgm:spPr/>
    </dgm:pt>
    <dgm:pt modelId="{3548A455-97C8-4807-B92D-19E8F7AE6F1A}" type="pres">
      <dgm:prSet presAssocID="{A267B4CA-8C89-4684-A290-196022529331}" presName="childText" presStyleLbl="conFgAcc1" presStyleIdx="0" presStyleCnt="3" custLinFactY="49177" custLinFactNeighborY="100000">
        <dgm:presLayoutVars>
          <dgm:bulletEnabled val="1"/>
        </dgm:presLayoutVars>
      </dgm:prSet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60FD078-8717-44FB-B8BC-7876A317F162}" type="pres">
      <dgm:prSet presAssocID="{6C5C8376-09CB-4835-A210-5A4F6424F3F1}" presName="spaceBetweenRectangles" presStyleCnt="0"/>
      <dgm:spPr/>
    </dgm:pt>
    <dgm:pt modelId="{BB0A0B2B-ED4C-453F-B71F-AA8CDE6DC158}" type="pres">
      <dgm:prSet presAssocID="{0CF8BE42-F663-4AE3-8AB6-CE3A868DBF85}" presName="parentLin" presStyleCnt="0"/>
      <dgm:spPr/>
    </dgm:pt>
    <dgm:pt modelId="{0CF821F3-B2CD-44AD-A90A-DC2212B2AE5B}" type="pres">
      <dgm:prSet presAssocID="{0CF8BE42-F663-4AE3-8AB6-CE3A868DBF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134ADA2-F7D1-4C72-83C4-03B434948EEB}" type="pres">
      <dgm:prSet presAssocID="{0CF8BE42-F663-4AE3-8AB6-CE3A868DBF85}" presName="parentText" presStyleLbl="node1" presStyleIdx="1" presStyleCnt="3" custScaleX="147118" custScaleY="362995" custLinFactNeighborX="-100000" custLinFactNeighborY="-4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84731-EB38-4946-A5D1-3894FBB319CB}" type="pres">
      <dgm:prSet presAssocID="{0CF8BE42-F663-4AE3-8AB6-CE3A868DBF85}" presName="negativeSpace" presStyleCnt="0"/>
      <dgm:spPr/>
    </dgm:pt>
    <dgm:pt modelId="{917F76E1-4E7A-4168-986D-7ED474114D94}" type="pres">
      <dgm:prSet presAssocID="{0CF8BE42-F663-4AE3-8AB6-CE3A868DBF85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5270A52-45F8-4089-94A4-B711CCCDBB66}" type="pres">
      <dgm:prSet presAssocID="{5A2C2A19-A6A4-455E-BA36-AFF3F50992C8}" presName="spaceBetweenRectangles" presStyleCnt="0"/>
      <dgm:spPr/>
    </dgm:pt>
    <dgm:pt modelId="{66A385CA-FC75-4E2D-83F1-9784691F099C}" type="pres">
      <dgm:prSet presAssocID="{ED7DA9DF-AC06-4C74-96D6-6A9C7B0503CA}" presName="parentLin" presStyleCnt="0"/>
      <dgm:spPr/>
    </dgm:pt>
    <dgm:pt modelId="{FC21E75B-B160-4D1F-9C1C-5BC385D9E87D}" type="pres">
      <dgm:prSet presAssocID="{ED7DA9DF-AC06-4C74-96D6-6A9C7B0503C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C9CBAD4-8882-4ED4-B564-4521E20C2A66}" type="pres">
      <dgm:prSet presAssocID="{ED7DA9DF-AC06-4C74-96D6-6A9C7B0503CA}" presName="parentText" presStyleLbl="node1" presStyleIdx="2" presStyleCnt="3" custScaleX="150037" custScaleY="376090" custLinFactNeighborX="-100000" custLinFactNeighborY="49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489F8-DBC2-4A49-A76F-2BD7BEA7C97D}" type="pres">
      <dgm:prSet presAssocID="{ED7DA9DF-AC06-4C74-96D6-6A9C7B0503CA}" presName="negativeSpace" presStyleCnt="0"/>
      <dgm:spPr/>
    </dgm:pt>
    <dgm:pt modelId="{35414E26-96D2-40BB-8F51-3C9E35F6B014}" type="pres">
      <dgm:prSet presAssocID="{ED7DA9DF-AC06-4C74-96D6-6A9C7B0503CA}" presName="childText" presStyleLbl="conFgAcc1" presStyleIdx="2" presStyleCnt="3" custLinFactNeighborX="-391" custLinFactNeighborY="-6533">
        <dgm:presLayoutVars>
          <dgm:bulletEnabled val="1"/>
        </dgm:presLayoutVars>
      </dgm:prSet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401D422-7EC3-4811-A204-EFCDC7C3B3EF}" type="presOf" srcId="{ED7DA9DF-AC06-4C74-96D6-6A9C7B0503CA}" destId="{BC9CBAD4-8882-4ED4-B564-4521E20C2A66}" srcOrd="1" destOrd="0" presId="urn:microsoft.com/office/officeart/2005/8/layout/list1"/>
    <dgm:cxn modelId="{DDB2D6BF-85F6-4E66-B811-ED84C52FD05D}" srcId="{1A6E8F5C-05A2-4669-888A-359B51374873}" destId="{ED7DA9DF-AC06-4C74-96D6-6A9C7B0503CA}" srcOrd="2" destOrd="0" parTransId="{068793A4-833F-404F-A5AA-DC620068785E}" sibTransId="{5863D244-42A9-4A77-96A4-53F3D8037A4D}"/>
    <dgm:cxn modelId="{6C38DFB0-E95C-485B-842C-1164AC1F6D1D}" type="presOf" srcId="{1A6E8F5C-05A2-4669-888A-359B51374873}" destId="{50E8DCFA-4868-41DC-82E4-C2A8757EB31D}" srcOrd="0" destOrd="0" presId="urn:microsoft.com/office/officeart/2005/8/layout/list1"/>
    <dgm:cxn modelId="{1002358B-055C-487E-AFF6-08468FE09975}" type="presOf" srcId="{0CF8BE42-F663-4AE3-8AB6-CE3A868DBF85}" destId="{6134ADA2-F7D1-4C72-83C4-03B434948EEB}" srcOrd="1" destOrd="0" presId="urn:microsoft.com/office/officeart/2005/8/layout/list1"/>
    <dgm:cxn modelId="{059B678B-B44A-4414-A931-869F0534C3D1}" type="presOf" srcId="{A267B4CA-8C89-4684-A290-196022529331}" destId="{F6116520-8D28-4016-A33F-D031E199805E}" srcOrd="1" destOrd="0" presId="urn:microsoft.com/office/officeart/2005/8/layout/list1"/>
    <dgm:cxn modelId="{AAFED23B-AFC0-4026-BBCA-ECCBB7548C0D}" srcId="{1A6E8F5C-05A2-4669-888A-359B51374873}" destId="{A267B4CA-8C89-4684-A290-196022529331}" srcOrd="0" destOrd="0" parTransId="{6AB8BA81-C761-40E2-8914-B4A9AEC9FA58}" sibTransId="{6C5C8376-09CB-4835-A210-5A4F6424F3F1}"/>
    <dgm:cxn modelId="{5C48336E-6653-4B67-8283-AC1F4DA29A95}" type="presOf" srcId="{A267B4CA-8C89-4684-A290-196022529331}" destId="{BBA4F841-3C8C-4D44-BC4B-DF0370D95ABE}" srcOrd="0" destOrd="0" presId="urn:microsoft.com/office/officeart/2005/8/layout/list1"/>
    <dgm:cxn modelId="{CFCA969B-79B3-442A-94A0-0C78F94B5554}" type="presOf" srcId="{0CF8BE42-F663-4AE3-8AB6-CE3A868DBF85}" destId="{0CF821F3-B2CD-44AD-A90A-DC2212B2AE5B}" srcOrd="0" destOrd="0" presId="urn:microsoft.com/office/officeart/2005/8/layout/list1"/>
    <dgm:cxn modelId="{70D248B3-2B2A-4E73-B4CA-7EDB9D9FF483}" srcId="{1A6E8F5C-05A2-4669-888A-359B51374873}" destId="{0CF8BE42-F663-4AE3-8AB6-CE3A868DBF85}" srcOrd="1" destOrd="0" parTransId="{3E01146E-026F-4D37-AB50-7479432151D3}" sibTransId="{5A2C2A19-A6A4-455E-BA36-AFF3F50992C8}"/>
    <dgm:cxn modelId="{00BC1F74-C032-4176-AA3B-3BE1C2085D80}" type="presOf" srcId="{ED7DA9DF-AC06-4C74-96D6-6A9C7B0503CA}" destId="{FC21E75B-B160-4D1F-9C1C-5BC385D9E87D}" srcOrd="0" destOrd="0" presId="urn:microsoft.com/office/officeart/2005/8/layout/list1"/>
    <dgm:cxn modelId="{35BFC556-CAD3-49C3-9F7A-512901272D76}" type="presParOf" srcId="{50E8DCFA-4868-41DC-82E4-C2A8757EB31D}" destId="{136A3F86-1150-439C-976E-94BEC6F9843E}" srcOrd="0" destOrd="0" presId="urn:microsoft.com/office/officeart/2005/8/layout/list1"/>
    <dgm:cxn modelId="{581C8EE6-E09F-4A20-AFEC-E5544E302D72}" type="presParOf" srcId="{136A3F86-1150-439C-976E-94BEC6F9843E}" destId="{BBA4F841-3C8C-4D44-BC4B-DF0370D95ABE}" srcOrd="0" destOrd="0" presId="urn:microsoft.com/office/officeart/2005/8/layout/list1"/>
    <dgm:cxn modelId="{4CFDBD91-34FC-4AAB-871B-CF1CF5722D89}" type="presParOf" srcId="{136A3F86-1150-439C-976E-94BEC6F9843E}" destId="{F6116520-8D28-4016-A33F-D031E199805E}" srcOrd="1" destOrd="0" presId="urn:microsoft.com/office/officeart/2005/8/layout/list1"/>
    <dgm:cxn modelId="{90F9D10B-3932-448A-B855-853651730CA1}" type="presParOf" srcId="{50E8DCFA-4868-41DC-82E4-C2A8757EB31D}" destId="{98FE770D-50CA-43FC-84C4-C5A7CA370034}" srcOrd="1" destOrd="0" presId="urn:microsoft.com/office/officeart/2005/8/layout/list1"/>
    <dgm:cxn modelId="{307465D0-6311-444D-94C0-AD70B91ED880}" type="presParOf" srcId="{50E8DCFA-4868-41DC-82E4-C2A8757EB31D}" destId="{3548A455-97C8-4807-B92D-19E8F7AE6F1A}" srcOrd="2" destOrd="0" presId="urn:microsoft.com/office/officeart/2005/8/layout/list1"/>
    <dgm:cxn modelId="{986F1622-243B-4FDC-9B59-F9DC16FF0137}" type="presParOf" srcId="{50E8DCFA-4868-41DC-82E4-C2A8757EB31D}" destId="{560FD078-8717-44FB-B8BC-7876A317F162}" srcOrd="3" destOrd="0" presId="urn:microsoft.com/office/officeart/2005/8/layout/list1"/>
    <dgm:cxn modelId="{DD4696A1-5835-4D51-916A-4B21E9802249}" type="presParOf" srcId="{50E8DCFA-4868-41DC-82E4-C2A8757EB31D}" destId="{BB0A0B2B-ED4C-453F-B71F-AA8CDE6DC158}" srcOrd="4" destOrd="0" presId="urn:microsoft.com/office/officeart/2005/8/layout/list1"/>
    <dgm:cxn modelId="{985131C8-1DAC-4643-8E8F-A406BA522DD4}" type="presParOf" srcId="{BB0A0B2B-ED4C-453F-B71F-AA8CDE6DC158}" destId="{0CF821F3-B2CD-44AD-A90A-DC2212B2AE5B}" srcOrd="0" destOrd="0" presId="urn:microsoft.com/office/officeart/2005/8/layout/list1"/>
    <dgm:cxn modelId="{F479B971-94AC-45AC-B649-FE5F560F0172}" type="presParOf" srcId="{BB0A0B2B-ED4C-453F-B71F-AA8CDE6DC158}" destId="{6134ADA2-F7D1-4C72-83C4-03B434948EEB}" srcOrd="1" destOrd="0" presId="urn:microsoft.com/office/officeart/2005/8/layout/list1"/>
    <dgm:cxn modelId="{9054E976-C910-4822-B5D0-81FF55DFE745}" type="presParOf" srcId="{50E8DCFA-4868-41DC-82E4-C2A8757EB31D}" destId="{FC484731-EB38-4946-A5D1-3894FBB319CB}" srcOrd="5" destOrd="0" presId="urn:microsoft.com/office/officeart/2005/8/layout/list1"/>
    <dgm:cxn modelId="{D943CD55-E9C2-4171-B0CA-4C54D2B305A8}" type="presParOf" srcId="{50E8DCFA-4868-41DC-82E4-C2A8757EB31D}" destId="{917F76E1-4E7A-4168-986D-7ED474114D94}" srcOrd="6" destOrd="0" presId="urn:microsoft.com/office/officeart/2005/8/layout/list1"/>
    <dgm:cxn modelId="{26FF796B-8B39-4BF0-B537-0D918745C084}" type="presParOf" srcId="{50E8DCFA-4868-41DC-82E4-C2A8757EB31D}" destId="{05270A52-45F8-4089-94A4-B711CCCDBB66}" srcOrd="7" destOrd="0" presId="urn:microsoft.com/office/officeart/2005/8/layout/list1"/>
    <dgm:cxn modelId="{6C479BBC-AA93-4280-AB46-AC3E86590D56}" type="presParOf" srcId="{50E8DCFA-4868-41DC-82E4-C2A8757EB31D}" destId="{66A385CA-FC75-4E2D-83F1-9784691F099C}" srcOrd="8" destOrd="0" presId="urn:microsoft.com/office/officeart/2005/8/layout/list1"/>
    <dgm:cxn modelId="{917435AF-4D65-49BD-B078-C5F756843889}" type="presParOf" srcId="{66A385CA-FC75-4E2D-83F1-9784691F099C}" destId="{FC21E75B-B160-4D1F-9C1C-5BC385D9E87D}" srcOrd="0" destOrd="0" presId="urn:microsoft.com/office/officeart/2005/8/layout/list1"/>
    <dgm:cxn modelId="{37973A04-EECF-4B8B-B40D-886009F76180}" type="presParOf" srcId="{66A385CA-FC75-4E2D-83F1-9784691F099C}" destId="{BC9CBAD4-8882-4ED4-B564-4521E20C2A66}" srcOrd="1" destOrd="0" presId="urn:microsoft.com/office/officeart/2005/8/layout/list1"/>
    <dgm:cxn modelId="{397D86F3-A469-4A3E-BA3B-7F4AF0D99BD1}" type="presParOf" srcId="{50E8DCFA-4868-41DC-82E4-C2A8757EB31D}" destId="{624489F8-DBC2-4A49-A76F-2BD7BEA7C97D}" srcOrd="9" destOrd="0" presId="urn:microsoft.com/office/officeart/2005/8/layout/list1"/>
    <dgm:cxn modelId="{950749CD-A441-4B1B-BC55-E197A5B86465}" type="presParOf" srcId="{50E8DCFA-4868-41DC-82E4-C2A8757EB31D}" destId="{35414E26-96D2-40BB-8F51-3C9E35F6B014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0957E-BF82-4DA5-B252-08D21340D3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6AF19A-FD5B-4355-ADF1-1E6B6E03BC47}">
      <dgm:prSet phldrT="[Текст]" custT="1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3600" dirty="0" smtClean="0"/>
            <a:t>1</a:t>
          </a:r>
          <a:endParaRPr lang="ru-RU" sz="3600" dirty="0"/>
        </a:p>
      </dgm:t>
    </dgm:pt>
    <dgm:pt modelId="{61967D38-D06D-4523-9EA7-1E3D06F34282}" type="parTrans" cxnId="{889922ED-4308-4607-BA9E-99E7966AA3C7}">
      <dgm:prSet/>
      <dgm:spPr/>
      <dgm:t>
        <a:bodyPr/>
        <a:lstStyle/>
        <a:p>
          <a:endParaRPr lang="ru-RU"/>
        </a:p>
      </dgm:t>
    </dgm:pt>
    <dgm:pt modelId="{DD9136F7-B4E8-44B6-808B-AD428458EF4F}" type="sibTrans" cxnId="{889922ED-4308-4607-BA9E-99E7966AA3C7}">
      <dgm:prSet/>
      <dgm:spPr/>
      <dgm:t>
        <a:bodyPr/>
        <a:lstStyle/>
        <a:p>
          <a:endParaRPr lang="ru-RU"/>
        </a:p>
      </dgm:t>
    </dgm:pt>
    <dgm:pt modelId="{395E4C34-99AD-4CB7-9969-0572FB71F997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Правильно организованный досуг улучшает психологическое состояние пожилого человека, способствует развитию их социальных связей, поднимает настроение, пробуждает оптимизм, даёт ощущение удовлетворенностью жизнью.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B3AA002-3659-4976-A776-64160E17B918}" type="parTrans" cxnId="{7F925515-66F2-4CA1-8D23-E90ACDEE1CA4}">
      <dgm:prSet/>
      <dgm:spPr/>
      <dgm:t>
        <a:bodyPr/>
        <a:lstStyle/>
        <a:p>
          <a:endParaRPr lang="ru-RU"/>
        </a:p>
      </dgm:t>
    </dgm:pt>
    <dgm:pt modelId="{BDAD0AE8-AB26-4978-9F75-866C88AF5801}" type="sibTrans" cxnId="{7F925515-66F2-4CA1-8D23-E90ACDEE1CA4}">
      <dgm:prSet/>
      <dgm:spPr/>
      <dgm:t>
        <a:bodyPr/>
        <a:lstStyle/>
        <a:p>
          <a:endParaRPr lang="ru-RU"/>
        </a:p>
      </dgm:t>
    </dgm:pt>
    <dgm:pt modelId="{018A1229-6EDE-4DE8-A9CB-E72E22BEB1B9}">
      <dgm:prSet phldrT="[Текст]" custT="1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3600" dirty="0" smtClean="0"/>
            <a:t>2</a:t>
          </a:r>
          <a:endParaRPr lang="ru-RU" sz="3600" dirty="0"/>
        </a:p>
      </dgm:t>
    </dgm:pt>
    <dgm:pt modelId="{17895920-36F3-4C07-8B4E-8C266647E67F}" type="parTrans" cxnId="{9D8699FD-EC25-495F-BC79-518894E4B9CA}">
      <dgm:prSet/>
      <dgm:spPr/>
      <dgm:t>
        <a:bodyPr/>
        <a:lstStyle/>
        <a:p>
          <a:endParaRPr lang="ru-RU"/>
        </a:p>
      </dgm:t>
    </dgm:pt>
    <dgm:pt modelId="{02E24C04-D45A-4433-8FBB-37320B337457}" type="sibTrans" cxnId="{9D8699FD-EC25-495F-BC79-518894E4B9CA}">
      <dgm:prSet/>
      <dgm:spPr/>
      <dgm:t>
        <a:bodyPr/>
        <a:lstStyle/>
        <a:p>
          <a:endParaRPr lang="ru-RU"/>
        </a:p>
      </dgm:t>
    </dgm:pt>
    <dgm:pt modelId="{BCBB7DF7-2A94-4FC2-AE6B-5B2ECF04850D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Особая значимость проекта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Волгодонское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долголетие» в том, что социализация граждан старшего поколения, путем преодоления изолированности и поднятия социального статуса пожилых людей, а также раскрытие социального, духовного и физического потенциала граждан старшего поколения, путем вовлечения в активную жизнедеятельность.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D750630-5A7E-4854-8057-EFB07C200011}" type="parTrans" cxnId="{6C187639-EEC8-4F1C-AFBF-F45AF5C6EBFA}">
      <dgm:prSet/>
      <dgm:spPr/>
      <dgm:t>
        <a:bodyPr/>
        <a:lstStyle/>
        <a:p>
          <a:endParaRPr lang="ru-RU"/>
        </a:p>
      </dgm:t>
    </dgm:pt>
    <dgm:pt modelId="{C601FBD5-A768-4399-9B75-605606E374EE}" type="sibTrans" cxnId="{6C187639-EEC8-4F1C-AFBF-F45AF5C6EBFA}">
      <dgm:prSet/>
      <dgm:spPr/>
      <dgm:t>
        <a:bodyPr/>
        <a:lstStyle/>
        <a:p>
          <a:endParaRPr lang="ru-RU"/>
        </a:p>
      </dgm:t>
    </dgm:pt>
    <dgm:pt modelId="{617E65BF-9735-4FAE-BBEA-0ACE6CFB79CC}" type="pres">
      <dgm:prSet presAssocID="{7EF0957E-BF82-4DA5-B252-08D21340D3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28125D-5EF1-40D0-84F0-84851B78176D}" type="pres">
      <dgm:prSet presAssocID="{BB6AF19A-FD5B-4355-ADF1-1E6B6E03BC47}" presName="composite" presStyleCnt="0"/>
      <dgm:spPr/>
    </dgm:pt>
    <dgm:pt modelId="{D08054A0-71A7-4CE9-B563-8E03F96BFFBC}" type="pres">
      <dgm:prSet presAssocID="{BB6AF19A-FD5B-4355-ADF1-1E6B6E03BC47}" presName="parentText" presStyleLbl="alignNode1" presStyleIdx="0" presStyleCnt="2" custScaleX="851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CB36C-815F-4E2C-B26C-B7DE4025955A}" type="pres">
      <dgm:prSet presAssocID="{BB6AF19A-FD5B-4355-ADF1-1E6B6E03BC47}" presName="descendantText" presStyleLbl="alignAcc1" presStyleIdx="0" presStyleCnt="2" custScaleX="97520" custScaleY="78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2491F-EB43-4E38-BF3E-3DA4F72C8AE9}" type="pres">
      <dgm:prSet presAssocID="{DD9136F7-B4E8-44B6-808B-AD428458EF4F}" presName="sp" presStyleCnt="0"/>
      <dgm:spPr/>
    </dgm:pt>
    <dgm:pt modelId="{EAEE38EC-A498-43E7-A95A-05034C06857F}" type="pres">
      <dgm:prSet presAssocID="{018A1229-6EDE-4DE8-A9CB-E72E22BEB1B9}" presName="composite" presStyleCnt="0"/>
      <dgm:spPr/>
    </dgm:pt>
    <dgm:pt modelId="{85EE3357-3316-480B-9A0E-D4E4842E0110}" type="pres">
      <dgm:prSet presAssocID="{018A1229-6EDE-4DE8-A9CB-E72E22BEB1B9}" presName="parentText" presStyleLbl="alignNode1" presStyleIdx="1" presStyleCnt="2" custScaleX="81412" custLinFactNeighborX="1911" custLinFactNeighborY="-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348B2-B032-47EB-B4BA-5483BB9946E0}" type="pres">
      <dgm:prSet presAssocID="{018A1229-6EDE-4DE8-A9CB-E72E22BEB1B9}" presName="descendantText" presStyleLbl="alignAcc1" presStyleIdx="1" presStyleCnt="2" custScaleX="97573" custScaleY="8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87639-EEC8-4F1C-AFBF-F45AF5C6EBFA}" srcId="{BB6AF19A-FD5B-4355-ADF1-1E6B6E03BC47}" destId="{BCBB7DF7-2A94-4FC2-AE6B-5B2ECF04850D}" srcOrd="0" destOrd="0" parTransId="{9D750630-5A7E-4854-8057-EFB07C200011}" sibTransId="{C601FBD5-A768-4399-9B75-605606E374EE}"/>
    <dgm:cxn modelId="{7F925515-66F2-4CA1-8D23-E90ACDEE1CA4}" srcId="{018A1229-6EDE-4DE8-A9CB-E72E22BEB1B9}" destId="{395E4C34-99AD-4CB7-9969-0572FB71F997}" srcOrd="0" destOrd="0" parTransId="{5B3AA002-3659-4976-A776-64160E17B918}" sibTransId="{BDAD0AE8-AB26-4978-9F75-866C88AF5801}"/>
    <dgm:cxn modelId="{889922ED-4308-4607-BA9E-99E7966AA3C7}" srcId="{7EF0957E-BF82-4DA5-B252-08D21340D399}" destId="{BB6AF19A-FD5B-4355-ADF1-1E6B6E03BC47}" srcOrd="0" destOrd="0" parTransId="{61967D38-D06D-4523-9EA7-1E3D06F34282}" sibTransId="{DD9136F7-B4E8-44B6-808B-AD428458EF4F}"/>
    <dgm:cxn modelId="{9D8699FD-EC25-495F-BC79-518894E4B9CA}" srcId="{7EF0957E-BF82-4DA5-B252-08D21340D399}" destId="{018A1229-6EDE-4DE8-A9CB-E72E22BEB1B9}" srcOrd="1" destOrd="0" parTransId="{17895920-36F3-4C07-8B4E-8C266647E67F}" sibTransId="{02E24C04-D45A-4433-8FBB-37320B337457}"/>
    <dgm:cxn modelId="{17D585B8-DF98-47D5-8B63-694905FB7001}" type="presOf" srcId="{BCBB7DF7-2A94-4FC2-AE6B-5B2ECF04850D}" destId="{328CB36C-815F-4E2C-B26C-B7DE4025955A}" srcOrd="0" destOrd="0" presId="urn:microsoft.com/office/officeart/2005/8/layout/chevron2"/>
    <dgm:cxn modelId="{A08CAD52-5061-4C42-9172-20B35B6C734A}" type="presOf" srcId="{018A1229-6EDE-4DE8-A9CB-E72E22BEB1B9}" destId="{85EE3357-3316-480B-9A0E-D4E4842E0110}" srcOrd="0" destOrd="0" presId="urn:microsoft.com/office/officeart/2005/8/layout/chevron2"/>
    <dgm:cxn modelId="{C97BAB08-C05F-4298-9825-031AA7F35E73}" type="presOf" srcId="{395E4C34-99AD-4CB7-9969-0572FB71F997}" destId="{40D348B2-B032-47EB-B4BA-5483BB9946E0}" srcOrd="0" destOrd="0" presId="urn:microsoft.com/office/officeart/2005/8/layout/chevron2"/>
    <dgm:cxn modelId="{54C5BED6-B929-42B5-B8CD-6B0A9300F23F}" type="presOf" srcId="{7EF0957E-BF82-4DA5-B252-08D21340D399}" destId="{617E65BF-9735-4FAE-BBEA-0ACE6CFB79CC}" srcOrd="0" destOrd="0" presId="urn:microsoft.com/office/officeart/2005/8/layout/chevron2"/>
    <dgm:cxn modelId="{DA88E1C0-44A4-419B-AF7E-097918D94CF1}" type="presOf" srcId="{BB6AF19A-FD5B-4355-ADF1-1E6B6E03BC47}" destId="{D08054A0-71A7-4CE9-B563-8E03F96BFFBC}" srcOrd="0" destOrd="0" presId="urn:microsoft.com/office/officeart/2005/8/layout/chevron2"/>
    <dgm:cxn modelId="{80495F8A-8446-4683-A25C-3507532F4654}" type="presParOf" srcId="{617E65BF-9735-4FAE-BBEA-0ACE6CFB79CC}" destId="{0E28125D-5EF1-40D0-84F0-84851B78176D}" srcOrd="0" destOrd="0" presId="urn:microsoft.com/office/officeart/2005/8/layout/chevron2"/>
    <dgm:cxn modelId="{CCF3E552-B01E-4B8B-B2EB-A79FC42A74AB}" type="presParOf" srcId="{0E28125D-5EF1-40D0-84F0-84851B78176D}" destId="{D08054A0-71A7-4CE9-B563-8E03F96BFFBC}" srcOrd="0" destOrd="0" presId="urn:microsoft.com/office/officeart/2005/8/layout/chevron2"/>
    <dgm:cxn modelId="{D1624C87-3CEA-47CE-8E48-68E2FAB0F754}" type="presParOf" srcId="{0E28125D-5EF1-40D0-84F0-84851B78176D}" destId="{328CB36C-815F-4E2C-B26C-B7DE4025955A}" srcOrd="1" destOrd="0" presId="urn:microsoft.com/office/officeart/2005/8/layout/chevron2"/>
    <dgm:cxn modelId="{F933DF5D-FFBA-4831-934F-B26C8C223949}" type="presParOf" srcId="{617E65BF-9735-4FAE-BBEA-0ACE6CFB79CC}" destId="{AC22491F-EB43-4E38-BF3E-3DA4F72C8AE9}" srcOrd="1" destOrd="0" presId="urn:microsoft.com/office/officeart/2005/8/layout/chevron2"/>
    <dgm:cxn modelId="{3D83EE7D-FBAB-4A75-96B1-551D9045BD9B}" type="presParOf" srcId="{617E65BF-9735-4FAE-BBEA-0ACE6CFB79CC}" destId="{EAEE38EC-A498-43E7-A95A-05034C06857F}" srcOrd="2" destOrd="0" presId="urn:microsoft.com/office/officeart/2005/8/layout/chevron2"/>
    <dgm:cxn modelId="{CED43B8B-6C29-4FBA-BAB1-9AFD5DCD6448}" type="presParOf" srcId="{EAEE38EC-A498-43E7-A95A-05034C06857F}" destId="{85EE3357-3316-480B-9A0E-D4E4842E0110}" srcOrd="0" destOrd="0" presId="urn:microsoft.com/office/officeart/2005/8/layout/chevron2"/>
    <dgm:cxn modelId="{C879820F-AA07-43B8-A3A2-C701E7650F61}" type="presParOf" srcId="{EAEE38EC-A498-43E7-A95A-05034C06857F}" destId="{40D348B2-B032-47EB-B4BA-5483BB9946E0}" srcOrd="1" destOrd="0" presId="urn:microsoft.com/office/officeart/2005/8/layout/chevron2"/>
  </dgm:cxnLst>
  <dgm:bg/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48A455-97C8-4807-B92D-19E8F7AE6F1A}">
      <dsp:nvSpPr>
        <dsp:cNvPr id="0" name=""/>
        <dsp:cNvSpPr/>
      </dsp:nvSpPr>
      <dsp:spPr>
        <a:xfrm>
          <a:off x="0" y="1619547"/>
          <a:ext cx="68580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16520-8D28-4016-A33F-D031E199805E}">
      <dsp:nvSpPr>
        <dsp:cNvPr id="0" name=""/>
        <dsp:cNvSpPr/>
      </dsp:nvSpPr>
      <dsp:spPr>
        <a:xfrm>
          <a:off x="0" y="0"/>
          <a:ext cx="6527147" cy="1508802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3" tIns="0" rIns="18145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- Создать условия для эффективной самореализации граждан старшего возраста;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527147" cy="1508802"/>
      </dsp:txXfrm>
    </dsp:sp>
    <dsp:sp modelId="{917F76E1-4E7A-4168-986D-7ED474114D94}">
      <dsp:nvSpPr>
        <dsp:cNvPr id="0" name=""/>
        <dsp:cNvSpPr/>
      </dsp:nvSpPr>
      <dsp:spPr>
        <a:xfrm>
          <a:off x="0" y="2566379"/>
          <a:ext cx="68580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4ADA2-F7D1-4C72-83C4-03B434948EEB}">
      <dsp:nvSpPr>
        <dsp:cNvPr id="0" name=""/>
        <dsp:cNvSpPr/>
      </dsp:nvSpPr>
      <dsp:spPr>
        <a:xfrm>
          <a:off x="0" y="1723116"/>
          <a:ext cx="6538419" cy="964405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3" tIns="0" rIns="18145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Сформировать ценность отношения граждан пожилого возраста к своему здоровью и здоровому образу жизни; </a:t>
          </a:r>
        </a:p>
      </dsp:txBody>
      <dsp:txXfrm>
        <a:off x="0" y="1723116"/>
        <a:ext cx="6538419" cy="964405"/>
      </dsp:txXfrm>
    </dsp:sp>
    <dsp:sp modelId="{35414E26-96D2-40BB-8F51-3C9E35F6B014}">
      <dsp:nvSpPr>
        <dsp:cNvPr id="0" name=""/>
        <dsp:cNvSpPr/>
      </dsp:nvSpPr>
      <dsp:spPr>
        <a:xfrm>
          <a:off x="0" y="3699457"/>
          <a:ext cx="68580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CBAD4-8882-4ED4-B564-4521E20C2A66}">
      <dsp:nvSpPr>
        <dsp:cNvPr id="0" name=""/>
        <dsp:cNvSpPr/>
      </dsp:nvSpPr>
      <dsp:spPr>
        <a:xfrm>
          <a:off x="0" y="2972589"/>
          <a:ext cx="6541538" cy="999195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3" tIns="0" rIns="18145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- Объединить жителей районов, повысить их социальной активности и здорового образа жизни.</a:t>
          </a:r>
        </a:p>
      </dsp:txBody>
      <dsp:txXfrm>
        <a:off x="0" y="2972589"/>
        <a:ext cx="6541538" cy="9991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8054A0-71A7-4CE9-B563-8E03F96BFFBC}">
      <dsp:nvSpPr>
        <dsp:cNvPr id="0" name=""/>
        <dsp:cNvSpPr/>
      </dsp:nvSpPr>
      <dsp:spPr>
        <a:xfrm rot="5400000">
          <a:off x="-465094" y="515223"/>
          <a:ext cx="1751765" cy="7244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</a:t>
          </a:r>
          <a:endParaRPr lang="ru-RU" sz="3600" kern="1200" dirty="0"/>
        </a:p>
      </dsp:txBody>
      <dsp:txXfrm rot="5400000">
        <a:off x="-465094" y="515223"/>
        <a:ext cx="1751765" cy="724400"/>
      </dsp:txXfrm>
    </dsp:sp>
    <dsp:sp modelId="{328CB36C-815F-4E2C-B26C-B7DE4025955A}">
      <dsp:nvSpPr>
        <dsp:cNvPr id="0" name=""/>
        <dsp:cNvSpPr/>
      </dsp:nvSpPr>
      <dsp:spPr>
        <a:xfrm rot="5400000">
          <a:off x="4383437" y="-3239835"/>
          <a:ext cx="1039008" cy="7809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Особая значимость проекта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Волгодонское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долголетие» в том, что социализация граждан старшего поколения, путем преодоления изолированности и поднятия социального статуса пожилых людей, а также раскрытие социального, духовного и физического потенциала граждан старшего поколения, путем вовлечения в активную жизнедеятельность.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83437" y="-3239835"/>
        <a:ext cx="1039008" cy="7809320"/>
      </dsp:txXfrm>
    </dsp:sp>
    <dsp:sp modelId="{85EE3357-3316-480B-9A0E-D4E4842E0110}">
      <dsp:nvSpPr>
        <dsp:cNvPr id="0" name=""/>
        <dsp:cNvSpPr/>
      </dsp:nvSpPr>
      <dsp:spPr>
        <a:xfrm rot="5400000">
          <a:off x="-464882" y="1990125"/>
          <a:ext cx="1751765" cy="692323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</a:t>
          </a:r>
          <a:endParaRPr lang="ru-RU" sz="3600" kern="1200" dirty="0"/>
        </a:p>
      </dsp:txBody>
      <dsp:txXfrm rot="5400000">
        <a:off x="-464882" y="1990125"/>
        <a:ext cx="1751765" cy="692323"/>
      </dsp:txXfrm>
    </dsp:sp>
    <dsp:sp modelId="{40D348B2-B032-47EB-B4BA-5483BB9946E0}">
      <dsp:nvSpPr>
        <dsp:cNvPr id="0" name=""/>
        <dsp:cNvSpPr/>
      </dsp:nvSpPr>
      <dsp:spPr>
        <a:xfrm rot="5400000">
          <a:off x="4352614" y="-1782095"/>
          <a:ext cx="1100653" cy="7813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Правильно организованный досуг улучшает психологическое состояние пожилого человека, способствует развитию их социальных связей, поднимает настроение, пробуждает оптимизм, даёт ощущение удовлетворенностью жизнью.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52614" y="-1782095"/>
        <a:ext cx="1100653" cy="781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71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5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176" y="349744"/>
            <a:ext cx="7851648" cy="47937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Отчётная презентация по реализации 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социального проекта «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Волгодонское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долголетие»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 «Центра социального обслуживания граждан пожилого возраста и инвалидов № 1 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Волгодонска»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г.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11910"/>
            <a:ext cx="1017155" cy="97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89347"/>
            <a:ext cx="8786874" cy="696520"/>
          </a:xfr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 реализовывается в полном объеме. С целью анализа и ведения статистики были выявлены только положительные изменения в здоровье 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психо-эмоциональном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состоянии пожилых людей, которые участвовали в проекте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Волгодонское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долголетие»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39"/>
            <a:ext cx="8472518" cy="37505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Подведение итогов реализации проекта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012759439"/>
              </p:ext>
            </p:extLst>
          </p:nvPr>
        </p:nvGraphicFramePr>
        <p:xfrm>
          <a:off x="142844" y="1393023"/>
          <a:ext cx="8858312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4286262"/>
            <a:ext cx="1000132" cy="71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771550"/>
            <a:ext cx="2195736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Ментальная арифметика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627534"/>
            <a:ext cx="1766000" cy="56181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63638"/>
            <a:ext cx="154196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9862"/>
            <a:ext cx="2011650" cy="156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7534"/>
            <a:ext cx="2267744" cy="151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139702"/>
            <a:ext cx="2267145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223287"/>
            <a:ext cx="144016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768636"/>
            <a:ext cx="2232248" cy="237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355726"/>
            <a:ext cx="2003510" cy="267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699542"/>
            <a:ext cx="1748352" cy="209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588224" y="84355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Английский для пожилых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2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Нескучное краеведение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24"/>
            <a:ext cx="300258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00" y="571486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92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786064"/>
            <a:ext cx="3238419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642924"/>
            <a:ext cx="3238419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928940"/>
            <a:ext cx="2903125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Организация социального проекта «Серебряное </a:t>
            </a:r>
            <a:r>
              <a:rPr lang="ru-RU" sz="3900" b="1" dirty="0" err="1" smtClean="0">
                <a:latin typeface="Arial" pitchFamily="34" charset="0"/>
                <a:cs typeface="Arial" pitchFamily="34" charset="0"/>
              </a:rPr>
              <a:t>волонтерство</a:t>
            </a: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3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6"/>
            <a:ext cx="188509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357304"/>
            <a:ext cx="222072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983500"/>
            <a:ext cx="162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983500"/>
            <a:ext cx="199145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357304"/>
            <a:ext cx="298091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67494"/>
            <a:ext cx="6984776" cy="7121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Компьютерная грамотность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03798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30980"/>
            <a:ext cx="2029993" cy="205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059582"/>
            <a:ext cx="239975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147814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2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275606"/>
            <a:ext cx="2345457" cy="156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32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1131590"/>
            <a:ext cx="2664296" cy="177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2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3435846"/>
            <a:ext cx="2237445" cy="149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7614"/>
            <a:ext cx="2448272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Социальный автобус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91830"/>
            <a:ext cx="2520280" cy="167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9542"/>
            <a:ext cx="2086873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75806"/>
            <a:ext cx="169558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02395"/>
            <a:ext cx="3192747" cy="194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347614"/>
            <a:ext cx="2376264" cy="185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263680" y="33950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Мастерская мудрости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563638"/>
            <a:ext cx="1918566" cy="127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800"/>
            <a:ext cx="162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835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785800"/>
            <a:ext cx="215927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357172"/>
            <a:ext cx="3238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Санаторий на дому</a:t>
            </a:r>
            <a:endParaRPr lang="ru-RU" sz="2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1131590"/>
            <a:ext cx="147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Красота в подарок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983500"/>
            <a:ext cx="172429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714362"/>
            <a:ext cx="268338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983500"/>
            <a:ext cx="178853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9622"/>
            <a:ext cx="8358246" cy="3394472"/>
          </a:xfr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последние годы  наблюдаются следующие тенденции возрастно-половой структуры населения: сокращается число граждан трудоспособного возраста и растет численность граждан старше трудоспособного возраста, наблюдается увеличение продолжительности жизни пожилых людей. Население Волгодонска, как и Ростовская область в целом, переживает устойчивый период демографического старения, но вместе с тем  граждане старшего поколения достаточно активны физически и активно участвуют в процессах социального развития.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 проекта направлены на получение образования (обучения), содействие занятости, поддержку физической активности пожилых людей, а также повышение доступности медицинской помощи и услуг в сфере социального обслуживания с учетом потребностей граждан старшего поколения. Мероприятия способствуют переходу пожилых людей на позитивные, активные и ориентированные на развитие позиции.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носит комплексный межведомственный характер. Свою деятельность учреждение  осуществляет в активном взаимодействии с  администрацией города Волгодонска, департаментом труда и социального развития города Волгодонска, общественными организациями и благотворительными фондами города. 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задача проекта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Волгодонское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долголетие» это увеличение периода активного долголетия и продолжительности здоровой жизни и повышение качества жизни граждан старшего поколения.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189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 реализации и сопровождении проекта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43958"/>
            <a:ext cx="871737" cy="62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24"/>
            <a:ext cx="8858312" cy="4339859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39"/>
            <a:ext cx="8229600" cy="589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Реализация проектных мероприятий позволила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750081"/>
          <a:ext cx="6858048" cy="401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68" y="4423539"/>
            <a:ext cx="1000132" cy="71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18179</TotalTime>
  <Words>358</Words>
  <Application>Microsoft Office PowerPoint</Application>
  <PresentationFormat>Экран (16:9)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Отчётная презентация по реализации  социального проекта «Волгодонское долголетие»  МУ «Центра социального обслуживания граждан пожилого возраста и инвалидов № 1  г. Волгодонска»  2020 г.</vt:lpstr>
      <vt:lpstr>Ментальная арифметика</vt:lpstr>
      <vt:lpstr>Нескучное краеведение</vt:lpstr>
      <vt:lpstr>Организация социального проекта «Серебряное волонтерство»</vt:lpstr>
      <vt:lpstr>Компьютерная грамотность</vt:lpstr>
      <vt:lpstr>Социальный автобус</vt:lpstr>
      <vt:lpstr>Слайд 7</vt:lpstr>
      <vt:lpstr>О реализации и сопровождении проекта</vt:lpstr>
      <vt:lpstr>Реализация проектных мероприятий позволила</vt:lpstr>
      <vt:lpstr>Подведение итогов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ЦСО № 1</dc:creator>
  <cp:lastModifiedBy>lihoshva_ov</cp:lastModifiedBy>
  <cp:revision>579</cp:revision>
  <dcterms:created xsi:type="dcterms:W3CDTF">2018-01-20T07:39:16Z</dcterms:created>
  <dcterms:modified xsi:type="dcterms:W3CDTF">2020-08-07T08:29:12Z</dcterms:modified>
</cp:coreProperties>
</file>