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62" r:id="rId5"/>
    <p:sldId id="264" r:id="rId6"/>
    <p:sldId id="265" r:id="rId7"/>
    <p:sldId id="259" r:id="rId8"/>
    <p:sldId id="260" r:id="rId9"/>
    <p:sldId id="261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80" d="100"/>
          <a:sy n="80" d="100"/>
        </p:scale>
        <p:origin x="-21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24A5EFA7-0556-4FDD-A242-9545834EC645}" type="datetimeFigureOut">
              <a:rPr lang="ru-RU" smtClean="0"/>
              <a:pPr/>
              <a:t>27.07.2020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E583A704-2867-4935-A64A-3D81F534F4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1633" y="1124744"/>
            <a:ext cx="8447856" cy="2387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Создание условий для формирования </a:t>
            </a:r>
            <a:r>
              <a:rPr lang="ru-RU" dirty="0" smtClean="0"/>
              <a:t>и развития территориального общественного самоуправления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87824" y="4293096"/>
            <a:ext cx="4824536" cy="1066130"/>
          </a:xfrm>
        </p:spPr>
        <p:txBody>
          <a:bodyPr>
            <a:normAutofit/>
          </a:bodyPr>
          <a:lstStyle/>
          <a:p>
            <a:pPr algn="ctr"/>
            <a:r>
              <a:rPr lang="ru-RU" sz="2000" dirty="0" smtClean="0"/>
              <a:t>Муниципальное образование Удомельский городской округ</a:t>
            </a:r>
          </a:p>
          <a:p>
            <a:pPr algn="ctr"/>
            <a:r>
              <a:rPr lang="ru-RU" sz="2000" dirty="0" smtClean="0"/>
              <a:t>2020</a:t>
            </a:r>
          </a:p>
        </p:txBody>
      </p:sp>
      <p:sp>
        <p:nvSpPr>
          <p:cNvPr id="4" name="Подзаголовок 4"/>
          <p:cNvSpPr txBox="1">
            <a:spLocks/>
          </p:cNvSpPr>
          <p:nvPr/>
        </p:nvSpPr>
        <p:spPr>
          <a:xfrm>
            <a:off x="6516216" y="4293096"/>
            <a:ext cx="2258144" cy="72008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64008" indent="0" algn="l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00"/>
              </a:spcBef>
              <a:buClr>
                <a:schemeClr val="accent2"/>
              </a:buClr>
              <a:buFont typeface="Georgia"/>
              <a:buNone/>
              <a:defRPr kumimoji="0" sz="2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00"/>
              </a:spcBef>
              <a:buClr>
                <a:schemeClr val="accent1"/>
              </a:buClr>
              <a:buFont typeface="Wingdings 2"/>
              <a:buNone/>
              <a:defRPr kumimoji="0" sz="2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20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8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6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500" kern="120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00"/>
              </a:spcBef>
              <a:buClr>
                <a:schemeClr val="accent3"/>
              </a:buClr>
              <a:buFont typeface="Georgia"/>
              <a:buNone/>
              <a:defRPr kumimoji="0" sz="1400" kern="1200" baseline="0">
                <a:solidFill>
                  <a:schemeClr val="accent3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3500"/>
            <a:endParaRPr lang="ru-RU" sz="2000" dirty="0" smtClean="0"/>
          </a:p>
        </p:txBody>
      </p:sp>
      <p:pic>
        <p:nvPicPr>
          <p:cNvPr id="6" name="Picture 2" descr="D:\Маракулина\сайт\Герб_Удомли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293096"/>
            <a:ext cx="945338" cy="12565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717703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836712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Краткая суть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algn="just">
              <a:buNone/>
            </a:pPr>
            <a:r>
              <a:rPr lang="ru-RU" sz="2400" dirty="0" smtClean="0"/>
              <a:t>	</a:t>
            </a:r>
            <a:r>
              <a:rPr lang="ru-RU" sz="1800" dirty="0" smtClean="0"/>
              <a:t>Практика </a:t>
            </a:r>
            <a:r>
              <a:rPr lang="ru-RU" sz="1800" dirty="0"/>
              <a:t>«Создание условий для </a:t>
            </a:r>
            <a:r>
              <a:rPr lang="ru-RU" sz="1800" dirty="0" smtClean="0"/>
              <a:t>формирования и развития территориального общественного самоуправления» </a:t>
            </a:r>
            <a:r>
              <a:rPr lang="ru-RU" sz="1800" dirty="0"/>
              <a:t>направлена на вовлечение населения </a:t>
            </a:r>
            <a:r>
              <a:rPr lang="ru-RU" sz="1800" dirty="0" smtClean="0"/>
              <a:t>Удомельского округа </a:t>
            </a:r>
            <a:r>
              <a:rPr lang="ru-RU" sz="1800" dirty="0"/>
              <a:t>к участию в жизни города и конкретной территории с целью ее благоустройства, организации досуга.</a:t>
            </a:r>
          </a:p>
          <a:p>
            <a:pPr marL="109728" indent="0" algn="just">
              <a:buNone/>
            </a:pPr>
            <a:r>
              <a:rPr lang="ru-RU" sz="1800" dirty="0" smtClean="0"/>
              <a:t>	Дальнейшее </a:t>
            </a:r>
            <a:r>
              <a:rPr lang="ru-RU" sz="1800" dirty="0"/>
              <a:t>развитие практики позволит привлечь еще больше жителей к созданию ТОС, а также привлечь денежные </a:t>
            </a:r>
            <a:r>
              <a:rPr lang="ru-RU" sz="1800" dirty="0" smtClean="0"/>
              <a:t>средства бюджетов </a:t>
            </a:r>
            <a:r>
              <a:rPr lang="ru-RU" sz="1800" dirty="0"/>
              <a:t>различных уровней на реализацию проектов жителей </a:t>
            </a:r>
            <a:r>
              <a:rPr lang="ru-RU" sz="1800" dirty="0" smtClean="0"/>
              <a:t>(местный бюджет, </a:t>
            </a:r>
            <a:r>
              <a:rPr lang="ru-RU" sz="1800" dirty="0" err="1" smtClean="0"/>
              <a:t>софинансирование</a:t>
            </a:r>
            <a:r>
              <a:rPr lang="ru-RU" sz="1800" dirty="0" smtClean="0"/>
              <a:t> </a:t>
            </a:r>
            <a:r>
              <a:rPr lang="ru-RU" sz="1800" dirty="0"/>
              <a:t>из областного бюджета, участие в конкурсах АТОС и грантах). </a:t>
            </a:r>
          </a:p>
        </p:txBody>
      </p:sp>
    </p:spTree>
    <p:extLst>
      <p:ext uri="{BB962C8B-B14F-4D97-AF65-F5344CB8AC3E}">
        <p14:creationId xmlns="" xmlns:p14="http://schemas.microsoft.com/office/powerpoint/2010/main" val="355518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Цели и задачи практики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1800" dirty="0" smtClean="0"/>
              <a:t>	Цель </a:t>
            </a:r>
            <a:r>
              <a:rPr lang="ru-RU" sz="1800" dirty="0"/>
              <a:t>- создание на территории муниципального образования </a:t>
            </a:r>
            <a:r>
              <a:rPr lang="ru-RU" sz="1800" dirty="0" smtClean="0"/>
              <a:t>Удомельский городской округ Тверской  </a:t>
            </a:r>
            <a:r>
              <a:rPr lang="ru-RU" sz="1800" dirty="0"/>
              <a:t>области территориальных общественных самоуправлений.</a:t>
            </a:r>
          </a:p>
          <a:p>
            <a:pPr marL="109728" indent="0" algn="just">
              <a:buNone/>
            </a:pPr>
            <a:r>
              <a:rPr lang="ru-RU" sz="1800" dirty="0"/>
              <a:t>Задачи практики:</a:t>
            </a:r>
          </a:p>
          <a:p>
            <a:pPr algn="just"/>
            <a:r>
              <a:rPr lang="ru-RU" sz="1800" dirty="0"/>
              <a:t>1.	</a:t>
            </a:r>
            <a:r>
              <a:rPr lang="ru-RU" sz="1800" dirty="0" smtClean="0"/>
              <a:t>Реализация </a:t>
            </a:r>
            <a:r>
              <a:rPr lang="ru-RU" sz="1800" dirty="0"/>
              <a:t>прав граждан на участие в местном самоуправлении.</a:t>
            </a:r>
          </a:p>
          <a:p>
            <a:pPr algn="just"/>
            <a:r>
              <a:rPr lang="ru-RU" sz="1800" dirty="0"/>
              <a:t>2.	Повышение активности жителей для реализации проектов по улучшению качества жизни.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524292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075" y="476672"/>
            <a:ext cx="8850449" cy="1445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Мероприятия, </a:t>
            </a:r>
            <a:r>
              <a:rPr lang="ru-RU" dirty="0"/>
              <a:t>которые были предприняты для реализации практики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861048"/>
            <a:ext cx="684076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ru-RU" dirty="0" smtClean="0"/>
              <a:t>Расширенное </a:t>
            </a:r>
            <a:r>
              <a:rPr lang="ru-RU" dirty="0"/>
              <a:t>заседание по вопросам организации территориального общественного самоуправления в муниципальном образовании, с участием </a:t>
            </a:r>
            <a:r>
              <a:rPr lang="ru-RU" dirty="0" smtClean="0"/>
              <a:t>депутатов, представителей </a:t>
            </a:r>
            <a:r>
              <a:rPr lang="ru-RU" dirty="0"/>
              <a:t>Администрации, членов общественных организаций, активных </a:t>
            </a:r>
            <a:r>
              <a:rPr lang="ru-RU" dirty="0" smtClean="0"/>
              <a:t>жителей.</a:t>
            </a:r>
          </a:p>
          <a:p>
            <a:pPr marL="342900" indent="-342900">
              <a:buAutoNum type="arabicPeriod"/>
            </a:pPr>
            <a:r>
              <a:rPr lang="ru-RU" dirty="0"/>
              <a:t>Встречи с жителями </a:t>
            </a:r>
            <a:r>
              <a:rPr lang="ru-RU" dirty="0" smtClean="0"/>
              <a:t>по </a:t>
            </a:r>
            <a:r>
              <a:rPr lang="ru-RU" dirty="0"/>
              <a:t>вопросам организации и создания ТОС, </a:t>
            </a:r>
            <a:r>
              <a:rPr lang="ru-RU" dirty="0" smtClean="0"/>
              <a:t>а также </a:t>
            </a:r>
            <a:r>
              <a:rPr lang="ru-RU" dirty="0"/>
              <a:t>возможности участия в </a:t>
            </a:r>
            <a:r>
              <a:rPr lang="ru-RU" dirty="0" smtClean="0"/>
              <a:t>конкурсах.</a:t>
            </a:r>
            <a:endParaRPr lang="ru-RU" dirty="0"/>
          </a:p>
        </p:txBody>
      </p:sp>
      <p:pic>
        <p:nvPicPr>
          <p:cNvPr id="1026" name="Picture 2" descr="http://udomelskij-okrug.ru/media/k2/items/cache/a5f13555bd4ef4a5a40a8d461e62c6ca_X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harpenSoften amount="21000"/>
                    </a14:imgEffect>
                    <a14:imgEffect>
                      <a14:brightnessContrast bright="1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453" y="2061103"/>
            <a:ext cx="2378185" cy="136789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5" descr="https://apf.mail.ru/cgi-bin/readmsg?id=15954102550550197811;0;2&amp;exif=1&amp;full=1&amp;x-email=brusadm%40mail.r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AutoShape 7" descr="https://apf.mail.ru/cgi-bin/readmsg?id=15954102550550197811;0;2&amp;exif=1&amp;full=1&amp;x-email=brusadm%40mail.r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821" y="2051755"/>
            <a:ext cx="2340262" cy="130523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037551"/>
            <a:ext cx="2310396" cy="139145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1479539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3580" y="548679"/>
            <a:ext cx="8850449" cy="1308219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Мероприятия, </a:t>
            </a:r>
            <a:r>
              <a:rPr lang="ru-RU" dirty="0"/>
              <a:t>которые были предприняты для реализации практики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9512" y="1844824"/>
            <a:ext cx="8712968" cy="120032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	Информационная </a:t>
            </a:r>
            <a:r>
              <a:rPr lang="ru-RU" dirty="0"/>
              <a:t>компания </a:t>
            </a:r>
            <a:r>
              <a:rPr lang="ru-RU" dirty="0" smtClean="0"/>
              <a:t>на </a:t>
            </a:r>
            <a:r>
              <a:rPr lang="ru-RU" dirty="0"/>
              <a:t>официальном сайте Администрации муниципального образования </a:t>
            </a:r>
            <a:r>
              <a:rPr lang="ru-RU" dirty="0" err="1" smtClean="0"/>
              <a:t>Удомельский</a:t>
            </a:r>
            <a:r>
              <a:rPr lang="ru-RU" dirty="0" smtClean="0"/>
              <a:t> городской округ. Распространение памятки по созданию территориального общественного самоуправления среди активных жителей.</a:t>
            </a:r>
            <a:endParaRPr lang="ru-RU" dirty="0"/>
          </a:p>
        </p:txBody>
      </p:sp>
      <p:pic>
        <p:nvPicPr>
          <p:cNvPr id="7" name="Рисунок 6" descr="https://m.visitkalevala.ru/assets/_resampled/resizedimage600600-lqZKp5XSIiI.jpg"/>
          <p:cNvPicPr/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0677">
            <a:off x="777100" y="3400443"/>
            <a:ext cx="2191203" cy="2917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9" name="Рисунок 8" descr="https://xn--80add7baxu.xn--p1ai/upload/medialibrary/012/%D0%BF%D0%BE%D1%88%D0%B0%D0%B3%D0%BE%D0%B2%D0%B0%D1%8F%20%D0%B8%D0%BD%D1%81%D1%82%D1%80%D1%83%D0%BA%D1%86%D0%B8%D1%8F%20%D1%81%D0%BE%D0%B7%D0%B4%D0%B0%D0%BD%D0%B8%D1%8F%20%D0%A2%D0%9E%D0%A1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80630"/>
            <a:ext cx="2133179" cy="291777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  <p:pic>
        <p:nvPicPr>
          <p:cNvPr id="10" name="Рисунок 9" descr="http://guptcyu.peter.gov.spb.ru/media/182/cache/37/c4/37c4759146d0798b0712401f597268da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44517">
            <a:off x="6228185" y="3404798"/>
            <a:ext cx="2114792" cy="291777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</p:spPr>
      </p:pic>
    </p:spTree>
    <p:extLst>
      <p:ext uri="{BB962C8B-B14F-4D97-AF65-F5344CB8AC3E}">
        <p14:creationId xmlns="" xmlns:p14="http://schemas.microsoft.com/office/powerpoint/2010/main" val="59333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3" y="508354"/>
            <a:ext cx="8850449" cy="14450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Мероприятия, </a:t>
            </a:r>
            <a:r>
              <a:rPr lang="ru-RU" dirty="0"/>
              <a:t>которые были предприняты для реализации практики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45749" y="2852124"/>
            <a:ext cx="2360391" cy="258532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Систематическое взаимодействие с муниципальными образованиями по обмену опытом по созданию условий для формирования и реализации проектов ТОС.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6" y="1988840"/>
            <a:ext cx="2736304" cy="187220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http://udomelskij-okrug.ru/images/1e81e4bb01f3fbda395a3dd46b185b07_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8283" y="1988840"/>
            <a:ext cx="2721864" cy="1872208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pbs.twimg.com/media/C_9CGGzUIAE-0dT.jpg:larg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04973"/>
            <a:ext cx="2736304" cy="186494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tgl.ru/files/tinymce/img-2bc04737edb470c9b870aa82bfa2d298-v_file_155506444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3004" y="4293096"/>
            <a:ext cx="2796543" cy="1944216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952784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5192" y="908720"/>
            <a:ext cx="8229600" cy="1066800"/>
          </a:xfrm>
        </p:spPr>
        <p:txBody>
          <a:bodyPr/>
          <a:lstStyle/>
          <a:p>
            <a:pPr algn="ctr"/>
            <a:r>
              <a:rPr lang="ru-RU" dirty="0" smtClean="0"/>
              <a:t>Достигнутые результаты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479282" y="2060848"/>
            <a:ext cx="4125165" cy="4524315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территории муниципального образования Удомельский городской округ, создан первый ТОС. ТОС принял участие в конкурсе социально значимых проектов территориального общественного самоуправления «Новая территория общественного самоуправления» в муниципальных образованиях расположения атомных электростанций в 2020 году. В результате победы в конкурсе заключен договор подряда на реализацию проекта «Сделаем краше улицу нашу», стоимостью 3,0 млн.руб.</a:t>
            </a:r>
            <a:endParaRPr lang="ru-RU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8428" y="2204865"/>
            <a:ext cx="2880326" cy="3672407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9769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066800"/>
          </a:xfrm>
        </p:spPr>
        <p:txBody>
          <a:bodyPr/>
          <a:lstStyle/>
          <a:p>
            <a:r>
              <a:rPr lang="ru-RU" dirty="0" smtClean="0"/>
              <a:t>Контакты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339752" y="1556792"/>
            <a:ext cx="626469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Старшинова Марина Викторовна</a:t>
            </a:r>
            <a:endParaRPr lang="ru-RU" sz="1400" dirty="0"/>
          </a:p>
          <a:p>
            <a:pPr algn="just"/>
            <a:r>
              <a:rPr lang="ru-RU" sz="1400" dirty="0" smtClean="0"/>
              <a:t>Руководитель Управления по работе с сельскими территориями Администрации </a:t>
            </a:r>
            <a:r>
              <a:rPr lang="ru-RU" sz="1400" dirty="0" err="1" smtClean="0"/>
              <a:t>Удомельского</a:t>
            </a:r>
            <a:r>
              <a:rPr lang="ru-RU" sz="1400" dirty="0" smtClean="0"/>
              <a:t> городского округа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2451316" y="2223448"/>
            <a:ext cx="61926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 smtClean="0"/>
              <a:t>Телефон</a:t>
            </a:r>
            <a:r>
              <a:rPr lang="ru-RU" sz="1400" dirty="0"/>
              <a:t>:             </a:t>
            </a:r>
            <a:r>
              <a:rPr lang="ru-RU" sz="1400" dirty="0" smtClean="0"/>
              <a:t>           </a:t>
            </a:r>
            <a:r>
              <a:rPr lang="ru-RU" sz="1400" dirty="0"/>
              <a:t>Адрес электронной почты: </a:t>
            </a:r>
            <a:endParaRPr lang="ru-RU" sz="1400" dirty="0" smtClean="0"/>
          </a:p>
          <a:p>
            <a:r>
              <a:rPr lang="ru-RU" sz="1400" dirty="0" smtClean="0"/>
              <a:t>(48255) 5-00-48          </a:t>
            </a:r>
            <a:r>
              <a:rPr lang="en-US" sz="1400" dirty="0" smtClean="0"/>
              <a:t>mku.uprselp@yandex.ru</a:t>
            </a:r>
            <a:endParaRPr lang="ru-RU" sz="14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2996952"/>
            <a:ext cx="61926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/>
              <a:t>Крылова Наталья Владимировна </a:t>
            </a:r>
            <a:endParaRPr lang="ru-RU" sz="1400" dirty="0"/>
          </a:p>
          <a:p>
            <a:pPr lvl="0" algn="just"/>
            <a:r>
              <a:rPr lang="ru-RU" sz="1400" dirty="0" smtClean="0"/>
              <a:t>Начальник Брусовского территориального отдела </a:t>
            </a:r>
            <a:r>
              <a:rPr lang="ru-RU" sz="1400" dirty="0">
                <a:solidFill>
                  <a:prstClr val="black"/>
                </a:solidFill>
              </a:rPr>
              <a:t>Управления по работе с сельскими территориями Администрации </a:t>
            </a:r>
            <a:r>
              <a:rPr lang="ru-RU" sz="1400" dirty="0" err="1">
                <a:solidFill>
                  <a:prstClr val="black"/>
                </a:solidFill>
              </a:rPr>
              <a:t>Удомельского</a:t>
            </a:r>
            <a:r>
              <a:rPr lang="ru-RU" sz="1400" dirty="0">
                <a:solidFill>
                  <a:prstClr val="black"/>
                </a:solidFill>
              </a:rPr>
              <a:t> городского </a:t>
            </a:r>
            <a:r>
              <a:rPr lang="ru-RU" sz="1400" dirty="0" smtClean="0">
                <a:solidFill>
                  <a:prstClr val="black"/>
                </a:solidFill>
              </a:rPr>
              <a:t>округа</a:t>
            </a:r>
            <a:endParaRPr lang="ru-RU" sz="1400" dirty="0">
              <a:solidFill>
                <a:prstClr val="black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83768" y="4077072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Телефон:                       Адрес электронной почты: </a:t>
            </a:r>
          </a:p>
          <a:p>
            <a:r>
              <a:rPr lang="ru-RU" sz="1400" dirty="0"/>
              <a:t>(</a:t>
            </a:r>
            <a:r>
              <a:rPr lang="ru-RU" sz="1400" dirty="0" smtClean="0"/>
              <a:t>48255) 7-13-85           </a:t>
            </a:r>
            <a:r>
              <a:rPr lang="en-US" sz="1400" dirty="0" smtClean="0"/>
              <a:t>brusadm@mail.ru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451316" y="470073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Кудрявцева Татьяна Васильевна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</a:rPr>
              <a:t>Техник Брусовского </a:t>
            </a:r>
            <a:r>
              <a:rPr lang="ru-RU" sz="1400" dirty="0">
                <a:solidFill>
                  <a:prstClr val="black"/>
                </a:solidFill>
              </a:rPr>
              <a:t>территориального отдела Управления по работе с сельскими территориями Администрации </a:t>
            </a:r>
            <a:r>
              <a:rPr lang="ru-RU" sz="1400" dirty="0" err="1">
                <a:solidFill>
                  <a:prstClr val="black"/>
                </a:solidFill>
              </a:rPr>
              <a:t>Удомельского</a:t>
            </a:r>
            <a:r>
              <a:rPr lang="ru-RU" sz="1400" dirty="0">
                <a:solidFill>
                  <a:prstClr val="black"/>
                </a:solidFill>
              </a:rPr>
              <a:t> городского округа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2483768" y="5654842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sz="1400" dirty="0">
                <a:solidFill>
                  <a:prstClr val="black"/>
                </a:solidFill>
              </a:rPr>
              <a:t>Телефон:                       Адрес электронной почты: </a:t>
            </a:r>
          </a:p>
          <a:p>
            <a:pPr lvl="0"/>
            <a:r>
              <a:rPr lang="ru-RU" sz="1400" dirty="0">
                <a:solidFill>
                  <a:prstClr val="black"/>
                </a:solidFill>
              </a:rPr>
              <a:t>(48255) 7-13-85           </a:t>
            </a:r>
            <a:r>
              <a:rPr lang="en-US" sz="1400" dirty="0">
                <a:solidFill>
                  <a:prstClr val="black"/>
                </a:solidFill>
              </a:rPr>
              <a:t>brusadm@mail.ru</a:t>
            </a:r>
            <a:endParaRPr lang="ru-RU" sz="1400" dirty="0">
              <a:solidFill>
                <a:prstClr val="black"/>
              </a:solidFill>
            </a:endParaRPr>
          </a:p>
        </p:txBody>
      </p:sp>
      <p:pic>
        <p:nvPicPr>
          <p:cNvPr id="1026" name="Picture 2" descr="C:\Users\Пользователь\Desktop\Марин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9" y="1578303"/>
            <a:ext cx="1001965" cy="129029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Tatyana\работа\Доки\Кудрявцева\МКУ\ТОС 2020\Я\DSC_001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659" y="4549919"/>
            <a:ext cx="1001965" cy="1404000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75" y="3068960"/>
            <a:ext cx="1001965" cy="1341731"/>
          </a:xfrm>
          <a:prstGeom prst="rect">
            <a:avLst/>
          </a:prstGeom>
          <a:noFill/>
          <a:ln w="28575">
            <a:solidFill>
              <a:schemeClr val="bg2">
                <a:lumMod val="50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81597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Перспектива развития практики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71600" y="2492896"/>
            <a:ext cx="7056784" cy="2585323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На </a:t>
            </a:r>
            <a:r>
              <a:rPr lang="ru-RU" dirty="0" smtClean="0"/>
              <a:t>примере реализации практики «Создание </a:t>
            </a:r>
            <a:r>
              <a:rPr lang="ru-RU" dirty="0"/>
              <a:t>условий для </a:t>
            </a:r>
            <a:r>
              <a:rPr lang="ru-RU" dirty="0" smtClean="0"/>
              <a:t>формирования и развития территориального общественного самоуправления» жители увидят поддержку со стороны муниципалитета, будут создаваться инициативные группы, новые территориальные общественные самоуправления, которые будут принимать участие в местном самоуправлении, различных конкурсах, что в итоге повысит качество их жизни на территории муниципального образования Удомельский городской округ.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8388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460</TotalTime>
  <Words>312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Городская</vt:lpstr>
      <vt:lpstr>Создание условий для формирования и развития территориального общественного самоуправления</vt:lpstr>
      <vt:lpstr>Краткая суть практики</vt:lpstr>
      <vt:lpstr>Цели и задачи практики</vt:lpstr>
      <vt:lpstr>Мероприятия, которые были предприняты для реализации практики</vt:lpstr>
      <vt:lpstr>Мероприятия, которые были предприняты для реализации практики</vt:lpstr>
      <vt:lpstr>Мероприятия, которые были предприняты для реализации практики</vt:lpstr>
      <vt:lpstr>Достигнутые результаты</vt:lpstr>
      <vt:lpstr>Контакты</vt:lpstr>
      <vt:lpstr>Перспектива развития практики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Ведущий спец. эконом</dc:creator>
  <cp:lastModifiedBy>XXXX</cp:lastModifiedBy>
  <cp:revision>47</cp:revision>
  <dcterms:created xsi:type="dcterms:W3CDTF">2019-06-11T10:43:19Z</dcterms:created>
  <dcterms:modified xsi:type="dcterms:W3CDTF">2020-07-27T13:37:55Z</dcterms:modified>
</cp:coreProperties>
</file>