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9"/>
  </p:notesMasterIdLst>
  <p:sldIdLst>
    <p:sldId id="256" r:id="rId2"/>
    <p:sldId id="325" r:id="rId3"/>
    <p:sldId id="328" r:id="rId4"/>
    <p:sldId id="314" r:id="rId5"/>
    <p:sldId id="327" r:id="rId6"/>
    <p:sldId id="315" r:id="rId7"/>
    <p:sldId id="329" r:id="rId8"/>
  </p:sldIdLst>
  <p:sldSz cx="12192000" cy="6858000"/>
  <p:notesSz cx="6735763" cy="9799638"/>
  <p:embeddedFontLst>
    <p:embeddedFont>
      <p:font typeface="Plumb" panose="020B0604020202020204" charset="0"/>
      <p:regular r:id="rId10"/>
      <p:bold r:id="rId11"/>
    </p:embeddedFont>
    <p:embeddedFont>
      <p:font typeface="Aharoni" panose="02010803020104030203" pitchFamily="2" charset="-79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rnova" initials="Z" lastIdx="2" clrIdx="0">
    <p:extLst>
      <p:ext uri="{19B8F6BF-5375-455C-9EA6-DF929625EA0E}">
        <p15:presenceInfo xmlns:p15="http://schemas.microsoft.com/office/powerpoint/2012/main" userId="S-1-5-21-4265672226-646199411-1899587914-13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5C74"/>
    <a:srgbClr val="BE1285"/>
    <a:srgbClr val="BE7A7A"/>
    <a:srgbClr val="BD4E4C"/>
    <a:srgbClr val="FBD7D6"/>
    <a:srgbClr val="C6D9F1"/>
    <a:srgbClr val="C0504D"/>
    <a:srgbClr val="ECFAD8"/>
    <a:srgbClr val="CAB8E6"/>
    <a:srgbClr val="4DE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89643" autoAdjust="0"/>
  </p:normalViewPr>
  <p:slideViewPr>
    <p:cSldViewPr>
      <p:cViewPr varScale="1">
        <p:scale>
          <a:sx n="104" d="100"/>
          <a:sy n="104" d="100"/>
        </p:scale>
        <p:origin x="486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1684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1684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r">
              <a:defRPr sz="1200"/>
            </a:lvl1pPr>
          </a:lstStyle>
          <a:p>
            <a:fld id="{71495C79-A1CE-499D-B41F-BFB41038EA18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23963"/>
            <a:ext cx="5884863" cy="3309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3" tIns="45527" rIns="91053" bIns="455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7"/>
            <a:ext cx="5388610" cy="3858608"/>
          </a:xfrm>
          <a:prstGeom prst="rect">
            <a:avLst/>
          </a:prstGeom>
        </p:spPr>
        <p:txBody>
          <a:bodyPr vert="horz" lIns="91053" tIns="45527" rIns="91053" bIns="455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07956"/>
            <a:ext cx="2918830" cy="491683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07956"/>
            <a:ext cx="2918830" cy="491683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r">
              <a:defRPr sz="1200"/>
            </a:lvl1pPr>
          </a:lstStyle>
          <a:p>
            <a:fld id="{399FAB4D-3BB8-465E-BBF9-392BF6C47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4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AB4D-3BB8-465E-BBF9-392BF6C478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1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5588001" y="6397625"/>
            <a:ext cx="427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56" tIns="45379" rIns="90756" bIns="45379" anchor="b"/>
          <a:lstStyle/>
          <a:p>
            <a:pPr algn="r" defTabSz="876272"/>
            <a:fld id="{EFD189B6-DA55-465E-A461-7F22FB8F9472}" type="slidenum">
              <a:rPr lang="ru-RU" sz="1100">
                <a:latin typeface="Calibri" pitchFamily="34" charset="0"/>
              </a:rPr>
              <a:pPr algn="r" defTabSz="876272"/>
              <a:t>2</a:t>
            </a:fld>
            <a:endParaRPr lang="ru-RU" sz="11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4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E350-FCB4-48CA-9F3A-68918BFFC91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84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78" algn="l"/>
                <a:tab pos="1447755" algn="l"/>
                <a:tab pos="2171633" algn="l"/>
                <a:tab pos="289551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78" algn="l"/>
                <a:tab pos="1447755" algn="l"/>
                <a:tab pos="2171633" algn="l"/>
                <a:tab pos="289551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78" algn="l"/>
                <a:tab pos="1447755" algn="l"/>
                <a:tab pos="2171633" algn="l"/>
                <a:tab pos="289551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78" algn="l"/>
                <a:tab pos="1447755" algn="l"/>
                <a:tab pos="2171633" algn="l"/>
                <a:tab pos="289551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78" algn="l"/>
                <a:tab pos="1447755" algn="l"/>
                <a:tab pos="2171633" algn="l"/>
                <a:tab pos="289551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22" indent="-228593" defTabSz="45718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78" algn="l"/>
                <a:tab pos="1447755" algn="l"/>
                <a:tab pos="2171633" algn="l"/>
                <a:tab pos="289551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08" indent="-228593" defTabSz="45718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78" algn="l"/>
                <a:tab pos="1447755" algn="l"/>
                <a:tab pos="2171633" algn="l"/>
                <a:tab pos="289551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894" indent="-228593" defTabSz="45718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78" algn="l"/>
                <a:tab pos="1447755" algn="l"/>
                <a:tab pos="2171633" algn="l"/>
                <a:tab pos="289551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079" indent="-228593" defTabSz="45718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78" algn="l"/>
                <a:tab pos="1447755" algn="l"/>
                <a:tab pos="2171633" algn="l"/>
                <a:tab pos="289551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6A3D728F-E62A-4F01-A252-A4AD48712C94}" type="slidenum"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5625" y="758825"/>
            <a:ext cx="6661150" cy="3746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6" y="4744507"/>
            <a:ext cx="6218238" cy="44953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 smtClean="0"/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170732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5588001" y="6397625"/>
            <a:ext cx="427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56" tIns="45379" rIns="90756" bIns="45379" anchor="b"/>
          <a:lstStyle/>
          <a:p>
            <a:pPr algn="r" defTabSz="876272"/>
            <a:fld id="{EFD189B6-DA55-465E-A461-7F22FB8F9472}" type="slidenum">
              <a:rPr lang="ru-RU" sz="1100">
                <a:latin typeface="Calibri" pitchFamily="34" charset="0"/>
              </a:rPr>
              <a:pPr algn="r" defTabSz="876272"/>
              <a:t>6</a:t>
            </a:fld>
            <a:endParaRPr lang="ru-RU" sz="11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4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260" y="4650643"/>
            <a:ext cx="977312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0260" y="5566873"/>
            <a:ext cx="977312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07-A29F-4E3F-8301-12C12FBF2E92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C6A-02D4-4A38-A005-D7621840C607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B2A8-E520-4ED7-BA4D-00E04C69572C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2A99-9020-4C03-807A-70AED16888D3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EF59-3A46-4D63-AD99-F1C61FC18219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087D6-1E55-4139-99A4-EED0780B7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443838"/>
            <a:ext cx="109728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054655"/>
            <a:ext cx="109728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959-963C-4E6F-9DD9-6257F189AB5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685" y="374903"/>
            <a:ext cx="8744107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688" y="1291130"/>
            <a:ext cx="8744107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C8E0-8D98-4AD3-87A9-FEEEE46D9925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928-34B4-4123-ABEE-1C59F66EEB43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017"/>
            <a:ext cx="10972800" cy="5846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F190-031D-4552-A97B-A7EB105F23F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291130"/>
            <a:ext cx="109728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88290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512770"/>
            <a:ext cx="5386917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9" y="188290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9" y="2512770"/>
            <a:ext cx="5389033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D57E-7AF5-4987-9449-FB51AFC7C20E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67-175F-4055-A9CD-9F7A90750FD6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DE0-03BE-425F-B038-4A213E90898E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E6F8-315D-42B2-B355-093817B6BAB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C8E0-8D98-4AD3-87A9-FEEEE46D9925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235" y="5104869"/>
            <a:ext cx="2771338" cy="1561946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45" y="338365"/>
            <a:ext cx="1512165" cy="147658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780736" y="2382391"/>
            <a:ext cx="106571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9339" y="5104869"/>
            <a:ext cx="2991218" cy="1561946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3815" y="5104869"/>
            <a:ext cx="2477116" cy="1561946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0136" y="5085183"/>
            <a:ext cx="2342920" cy="1581631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3196" y="5085184"/>
            <a:ext cx="2726695" cy="1561946"/>
          </a:xfrm>
          <a:prstGeom prst="parallelogram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7368" y="2475696"/>
            <a:ext cx="11305256" cy="14773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4500" b="1" i="1" dirty="0">
                <a:solidFill>
                  <a:srgbClr val="715C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поддержка субъектов социального предпринимательства</a:t>
            </a:r>
            <a:endParaRPr lang="ru-RU" sz="4500" b="1" i="1" dirty="0">
              <a:solidFill>
                <a:srgbClr val="715C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558"/>
            <a:ext cx="958660" cy="93610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19585" y="304780"/>
            <a:ext cx="10005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ЛИДЕР И КОМАНДА ПРОЕКТА «Создание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общественной (социальной) среды, благоприятной для развития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бизнеса»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Plumb" pitchFamily="2" charset="0"/>
              <a:ea typeface="+mj-ea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-1"/>
          <a:stretch/>
        </p:blipFill>
        <p:spPr>
          <a:xfrm>
            <a:off x="4511823" y="1396434"/>
            <a:ext cx="2385135" cy="333333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672417" y="5546741"/>
            <a:ext cx="2063948" cy="4460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Смольникова Людмила Владимировна,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заместитель Главы Администрации ЗАТО Северск по экономике и финансам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5400" y="1845215"/>
            <a:ext cx="2880320" cy="4460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Комитет экономического развития Администрации </a:t>
            </a:r>
            <a:b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ЗАТО Северск</a:t>
            </a:r>
            <a:endParaRPr lang="ru-RU" sz="1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32353" y="1845215"/>
            <a:ext cx="2880320" cy="4460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Фонд «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</a:rPr>
              <a:t>Микрокредитная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компания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Фонд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развития малого и среднего предпринимательства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ЗАТО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Северск»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8805"/>
          <a:stretch/>
        </p:blipFill>
        <p:spPr>
          <a:xfrm>
            <a:off x="9116884" y="2363447"/>
            <a:ext cx="1744623" cy="23663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lum bright="-1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723744"/>
            <a:ext cx="1224136" cy="14946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114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92770" y="392678"/>
            <a:ext cx="3346805" cy="890933"/>
            <a:chOff x="-5271696" y="-3122185"/>
            <a:chExt cx="1769097" cy="205587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5271696" y="-3015748"/>
              <a:ext cx="1769097" cy="19494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-5186878" y="-3122185"/>
              <a:ext cx="1665467" cy="1845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ЗАЯВИТЕЛЬ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субъект МСП, занимающийся социально значимыми видами деятельности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212393" y="435906"/>
            <a:ext cx="5805736" cy="918185"/>
            <a:chOff x="5242473" y="1082937"/>
            <a:chExt cx="4045789" cy="144993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242473" y="1082937"/>
              <a:ext cx="4045789" cy="14499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266796" y="1250412"/>
              <a:ext cx="3737566" cy="1256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ts val="1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УПОЛНОМОЧЕННЫЙ ОРГАН НА ПРИЗНАНИЕ ЗАЯВИТЕЛЯ </a:t>
              </a:r>
            </a:p>
            <a:p>
              <a:pPr lvl="0" algn="ctr" defTabSz="666750">
                <a:lnSpc>
                  <a:spcPts val="1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СОЦИАЛЬНЫМ ПРЕДПРИЯТИЕМ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noProof="0" dirty="0" smtClean="0"/>
                <a:t>Департамент по развитию инновационной </a:t>
              </a:r>
              <a:br>
                <a:rPr lang="ru-RU" sz="1300" kern="1200" noProof="0" dirty="0" smtClean="0"/>
              </a:br>
              <a:r>
                <a:rPr lang="ru-RU" sz="1300" kern="1200" noProof="0" dirty="0" smtClean="0"/>
                <a:t>и предпринимательской деятельности Томской области </a:t>
              </a:r>
              <a:endParaRPr lang="ru-RU" sz="1300" kern="1200" noProof="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410948" y="2734808"/>
            <a:ext cx="3910148" cy="857032"/>
            <a:chOff x="-8849" y="2127390"/>
            <a:chExt cx="2544916" cy="60531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0142" y="2127390"/>
              <a:ext cx="2201128" cy="6053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-8849" y="2188995"/>
              <a:ext cx="2544916" cy="426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ОРГАНИЗАТОР КОНКУРСА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noProof="0" dirty="0" smtClean="0"/>
                <a:t>Администрация ЗАТО Северск в лице </a:t>
              </a:r>
              <a:br>
                <a:rPr lang="ru-RU" sz="1300" kern="1200" noProof="0" dirty="0" smtClean="0"/>
              </a:br>
              <a:r>
                <a:rPr lang="ru-RU" sz="1300" kern="1200" noProof="0" dirty="0" smtClean="0"/>
                <a:t>Комитета экономического развития</a:t>
              </a:r>
              <a:endParaRPr lang="ru-RU" sz="1300" kern="1200" noProof="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561423" y="4394248"/>
            <a:ext cx="3459733" cy="1338335"/>
            <a:chOff x="-210265" y="3526003"/>
            <a:chExt cx="3876054" cy="231916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210265" y="3526003"/>
              <a:ext cx="3876054" cy="231916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176228" y="3740550"/>
              <a:ext cx="3808700" cy="1950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Уполномоченный территориальный орган на выдачу электронных цифровых подписей на безвозмездной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основе получателям 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субсидий </a:t>
              </a:r>
              <a:endParaRPr lang="ru-RU" sz="1400" b="1" kern="1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kern="1200" noProof="0" dirty="0" smtClean="0">
                  <a:effectLst/>
                </a:rPr>
                <a:t>Управление федерального казначейства</a:t>
              </a:r>
              <a:br>
                <a:rPr lang="ru-RU" sz="1300" b="0" kern="1200" noProof="0" dirty="0" smtClean="0">
                  <a:effectLst/>
                </a:rPr>
              </a:br>
              <a:r>
                <a:rPr lang="ru-RU" sz="1300" b="0" kern="1200" noProof="0" dirty="0" smtClean="0">
                  <a:effectLst/>
                </a:rPr>
                <a:t> по Томской области</a:t>
              </a:r>
              <a:endParaRPr lang="ru-RU" sz="1300" b="0" kern="1200" noProof="0" dirty="0">
                <a:effectLst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509812" y="3696484"/>
            <a:ext cx="2899875" cy="364315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1307441" y="4153659"/>
            <a:ext cx="2899875" cy="62334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5800866" y="3001991"/>
            <a:ext cx="1846582" cy="33886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ЗАЯВКИ 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2770" y="1516898"/>
            <a:ext cx="2692315" cy="878820"/>
            <a:chOff x="12763999" y="10492082"/>
            <a:chExt cx="2904455" cy="144993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2768579" y="10492082"/>
              <a:ext cx="2899875" cy="14499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2763999" y="10534549"/>
              <a:ext cx="2814941" cy="136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noProof="0" dirty="0" smtClean="0"/>
                <a:t>   </a:t>
              </a:r>
              <a:r>
                <a:rPr lang="ru-RU" sz="13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ЗАЯВИТЕЛЬ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осуществляет деятельность </a:t>
              </a:r>
              <a:r>
                <a:rPr lang="ru-RU" sz="1400" dirty="0" smtClean="0"/>
                <a:t>дошкольного образовательного центра</a:t>
              </a:r>
              <a:endParaRPr lang="ru-RU" sz="1300" kern="1200" noProof="0" dirty="0" smtClean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585124" y="1461393"/>
            <a:ext cx="3134605" cy="958534"/>
            <a:chOff x="11672670" y="-955525"/>
            <a:chExt cx="2899875" cy="179101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1672670" y="-955525"/>
              <a:ext cx="2899875" cy="179101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1697481" y="-652272"/>
              <a:ext cx="2814941" cy="1365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ЗАЯВИТЕЛЬ</a:t>
              </a:r>
            </a:p>
            <a:p>
              <a:pPr lvl="0" algn="ctr" defTabSz="933450">
                <a:lnSpc>
                  <a:spcPts val="1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noProof="0" dirty="0" smtClean="0"/>
                <a:t>  имеет статус «социальное предприятие»</a:t>
              </a:r>
              <a:endParaRPr lang="ru-RU" sz="1300" kern="1200" noProof="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163091" y="1499098"/>
            <a:ext cx="2740968" cy="916769"/>
            <a:chOff x="10979492" y="-377465"/>
            <a:chExt cx="2921753" cy="144993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979492" y="-377465"/>
              <a:ext cx="2899875" cy="14499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11086304" y="-366481"/>
              <a:ext cx="2814941" cy="136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ЗАЯВИТЕЛЬ </a:t>
              </a:r>
            </a:p>
            <a:p>
              <a:pPr lvl="0" algn="ctr" defTabSz="933450">
                <a:lnSpc>
                  <a:spcPts val="1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осуществляет деятельность центра времяпрепровождения </a:t>
              </a:r>
              <a:r>
                <a:rPr lang="ru-RU" sz="1400" dirty="0"/>
                <a:t>детей </a:t>
              </a:r>
              <a:r>
                <a:rPr lang="ru-RU" sz="1400" dirty="0" smtClean="0"/>
                <a:t>дошкольного </a:t>
              </a:r>
              <a:r>
                <a:rPr lang="ru-RU" sz="1400" dirty="0"/>
                <a:t>возраста</a:t>
              </a:r>
              <a:r>
                <a:rPr lang="ru-RU" sz="1300" dirty="0" smtClean="0"/>
                <a:t> </a:t>
              </a:r>
              <a:endParaRPr lang="ru-RU" sz="1300" kern="1200" noProof="0" dirty="0"/>
            </a:p>
          </p:txBody>
        </p:sp>
      </p:grpSp>
      <p:sp>
        <p:nvSpPr>
          <p:cNvPr id="32" name="Название 3"/>
          <p:cNvSpPr>
            <a:spLocks noGrp="1"/>
          </p:cNvSpPr>
          <p:nvPr>
            <p:ph type="title"/>
          </p:nvPr>
        </p:nvSpPr>
        <p:spPr>
          <a:xfrm>
            <a:off x="-456728" y="-69388"/>
            <a:ext cx="13053950" cy="615558"/>
          </a:xfrm>
        </p:spPr>
        <p:txBody>
          <a:bodyPr>
            <a:noAutofit/>
          </a:bodyPr>
          <a:lstStyle/>
          <a:p>
            <a:r>
              <a:rPr lang="ru-RU" sz="14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МЕХАНИЗМ ПРЕДОСТАВЛЕНИЯ СУБСИДИЙ СУБЪЕКТАМ МСП, ЗАНИМАЮЩИМСЯ СОЦИАЛЬНО ЗНАЧИМЫМИ ВИДАМИ ДЕЯТЕЛЬНОСТИ В 2020 ГОДУ</a:t>
            </a:r>
            <a:endParaRPr lang="ru-RU" sz="14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44171" y="5712154"/>
            <a:ext cx="2899875" cy="48645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4"/>
          <p:cNvSpPr/>
          <p:nvPr/>
        </p:nvSpPr>
        <p:spPr>
          <a:xfrm>
            <a:off x="8188395" y="3345661"/>
            <a:ext cx="3129256" cy="192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4"/>
          <p:cNvSpPr/>
          <p:nvPr/>
        </p:nvSpPr>
        <p:spPr>
          <a:xfrm>
            <a:off x="1208194" y="4246767"/>
            <a:ext cx="3129256" cy="192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ЗАСЕДАНИЯ КОНКУРСНОЙ КОМИССИИ</a:t>
            </a:r>
          </a:p>
        </p:txBody>
      </p:sp>
      <p:sp>
        <p:nvSpPr>
          <p:cNvPr id="40" name="Скругленный прямоугольник 4"/>
          <p:cNvSpPr/>
          <p:nvPr/>
        </p:nvSpPr>
        <p:spPr>
          <a:xfrm>
            <a:off x="2434623" y="3642710"/>
            <a:ext cx="3129256" cy="192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ЗАЯВКИ</a:t>
            </a:r>
          </a:p>
        </p:txBody>
      </p:sp>
      <p:sp>
        <p:nvSpPr>
          <p:cNvPr id="45" name="Двенадцатиугольник 44"/>
          <p:cNvSpPr/>
          <p:nvPr/>
        </p:nvSpPr>
        <p:spPr>
          <a:xfrm>
            <a:off x="7123175" y="4206199"/>
            <a:ext cx="354776" cy="298681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Двенадцатиугольник 45"/>
          <p:cNvSpPr/>
          <p:nvPr/>
        </p:nvSpPr>
        <p:spPr>
          <a:xfrm>
            <a:off x="7123175" y="4584234"/>
            <a:ext cx="330532" cy="287055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7" name="Скругленный прямоугольник 4"/>
          <p:cNvSpPr/>
          <p:nvPr/>
        </p:nvSpPr>
        <p:spPr>
          <a:xfrm>
            <a:off x="3251280" y="5642770"/>
            <a:ext cx="3240842" cy="3608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6667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соглашения</a:t>
            </a:r>
          </a:p>
          <a:p>
            <a:pPr lvl="0" algn="ctr" defTabSz="6667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ГИИС «Электронный бюджет»</a:t>
            </a:r>
            <a:endParaRPr lang="ru-RU" sz="15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314922" y="5910656"/>
            <a:ext cx="2052721" cy="5322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ВЫДАЧА ЭЦП</a:t>
            </a:r>
          </a:p>
          <a:p>
            <a:pPr algn="ctr"/>
            <a:r>
              <a:rPr lang="ru-RU" sz="1400" dirty="0" smtClean="0"/>
              <a:t>победителям конкурса</a:t>
            </a:r>
            <a:endParaRPr lang="ru-RU" sz="14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388230" y="6339746"/>
            <a:ext cx="2899875" cy="25036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Выноска со стрелкой влево 51"/>
          <p:cNvSpPr/>
          <p:nvPr/>
        </p:nvSpPr>
        <p:spPr>
          <a:xfrm>
            <a:off x="4164331" y="4208842"/>
            <a:ext cx="2879940" cy="294994"/>
          </a:xfrm>
          <a:prstGeom prst="leftArrowCallout">
            <a:avLst>
              <a:gd name="adj1" fmla="val 23680"/>
              <a:gd name="adj2" fmla="val 22807"/>
              <a:gd name="adj3" fmla="val 92994"/>
              <a:gd name="adj4" fmla="val 88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       ОПРЕДЕЛЕНИЕ </a:t>
            </a:r>
            <a:r>
              <a:rPr lang="ru-RU" sz="1000" dirty="0"/>
              <a:t>УЧАСТНИКОВ КОНКУРСА</a:t>
            </a:r>
          </a:p>
        </p:txBody>
      </p:sp>
      <p:sp>
        <p:nvSpPr>
          <p:cNvPr id="53" name="Выноска со стрелкой влево 52"/>
          <p:cNvSpPr/>
          <p:nvPr/>
        </p:nvSpPr>
        <p:spPr>
          <a:xfrm>
            <a:off x="4203963" y="4561558"/>
            <a:ext cx="2850674" cy="294994"/>
          </a:xfrm>
          <a:prstGeom prst="leftArrowCallout">
            <a:avLst>
              <a:gd name="adj1" fmla="val 29942"/>
              <a:gd name="adj2" fmla="val 22807"/>
              <a:gd name="adj3" fmla="val 92994"/>
              <a:gd name="adj4" fmla="val 89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   ПРЕЗЕНТАЦИЯ + ОПРЕДЕЛЕНИЕ ПОБЕДИТЕЛЕЙ </a:t>
            </a:r>
            <a:r>
              <a:rPr lang="ru-RU" sz="1000" dirty="0"/>
              <a:t>КОНКУРСА</a:t>
            </a:r>
          </a:p>
        </p:txBody>
      </p:sp>
      <p:sp>
        <p:nvSpPr>
          <p:cNvPr id="54" name="Скругленный прямоугольник 4"/>
          <p:cNvSpPr/>
          <p:nvPr/>
        </p:nvSpPr>
        <p:spPr>
          <a:xfrm>
            <a:off x="3251280" y="6160195"/>
            <a:ext cx="3240842" cy="3608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666750">
              <a:lnSpc>
                <a:spcPts val="12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333534" y="5080985"/>
            <a:ext cx="2692315" cy="415911"/>
            <a:chOff x="12763999" y="10492082"/>
            <a:chExt cx="2904455" cy="1449937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12768579" y="10492082"/>
              <a:ext cx="2899875" cy="14499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12763999" y="10534549"/>
              <a:ext cx="2814941" cy="136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noProof="0" dirty="0" smtClean="0"/>
                <a:t>У ЗАЯВИТЕЛЯ ЕСТЬ ЭЦП</a:t>
              </a:r>
              <a:endParaRPr lang="ru-RU" sz="1300" b="1" kern="12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493076" y="5028778"/>
            <a:ext cx="2688070" cy="457403"/>
            <a:chOff x="12763999" y="10603505"/>
            <a:chExt cx="2899876" cy="144993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12763999" y="10603505"/>
              <a:ext cx="2899876" cy="14499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12763999" y="10878924"/>
              <a:ext cx="2814941" cy="1020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noProof="0" dirty="0" smtClean="0"/>
                <a:t>   У ЗАЯВИТЕЛЯ НЕТ ЭЦП</a:t>
              </a:r>
            </a:p>
          </p:txBody>
        </p:sp>
      </p:grpSp>
      <p:sp>
        <p:nvSpPr>
          <p:cNvPr id="41" name="Стрелка вниз 40"/>
          <p:cNvSpPr/>
          <p:nvPr/>
        </p:nvSpPr>
        <p:spPr>
          <a:xfrm>
            <a:off x="3263294" y="5509562"/>
            <a:ext cx="238762" cy="176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 rot="16200000">
            <a:off x="7731113" y="4597401"/>
            <a:ext cx="277549" cy="1383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лево 63"/>
          <p:cNvSpPr/>
          <p:nvPr/>
        </p:nvSpPr>
        <p:spPr>
          <a:xfrm>
            <a:off x="6252596" y="5945617"/>
            <a:ext cx="3053776" cy="1652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5644773" y="5496622"/>
            <a:ext cx="238762" cy="187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10183157" y="5737725"/>
            <a:ext cx="238762" cy="168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>
            <a:off x="5623515" y="4868523"/>
            <a:ext cx="238762" cy="141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углом вверх 78"/>
          <p:cNvSpPr/>
          <p:nvPr/>
        </p:nvSpPr>
        <p:spPr>
          <a:xfrm rot="10800000">
            <a:off x="3839316" y="4864724"/>
            <a:ext cx="787110" cy="2915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3959749" y="3584988"/>
            <a:ext cx="238762" cy="153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>
            <a:off x="2682728" y="4072981"/>
            <a:ext cx="238762" cy="173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>
            <a:off x="9013960" y="1337680"/>
            <a:ext cx="238762" cy="158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низ 83"/>
          <p:cNvSpPr/>
          <p:nvPr/>
        </p:nvSpPr>
        <p:spPr>
          <a:xfrm>
            <a:off x="1499217" y="1273600"/>
            <a:ext cx="238762" cy="237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Тройная стрелка влево/вправо/вверх 94"/>
          <p:cNvSpPr/>
          <p:nvPr/>
        </p:nvSpPr>
        <p:spPr>
          <a:xfrm rot="10800000">
            <a:off x="1991543" y="2418373"/>
            <a:ext cx="7909149" cy="45763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 углом 105"/>
          <p:cNvSpPr/>
          <p:nvPr/>
        </p:nvSpPr>
        <p:spPr>
          <a:xfrm rot="5400000">
            <a:off x="3489949" y="863779"/>
            <a:ext cx="685819" cy="5726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Стрелка вниз 106"/>
          <p:cNvSpPr/>
          <p:nvPr/>
        </p:nvSpPr>
        <p:spPr>
          <a:xfrm>
            <a:off x="4752320" y="6205230"/>
            <a:ext cx="238762" cy="175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"/>
            <a:ext cx="8208912" cy="11521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7425"/>
            <a:ext cx="1080120" cy="1054705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847528" y="194302"/>
            <a:ext cx="10009112" cy="7635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НАПРАВЛЕНИЯ ДЕЯТЕЛЬНОСТИ ПОЛУЧАТЕЛЕЙ ПОДДЕРЖКИ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j-ea"/>
                <a:cs typeface="Times New Roman" pitchFamily="18" charset="0"/>
              </a:rPr>
              <a:t>2019 ГОДА, НА КОТОРЫЕ ИМ ПРЕДОСТАВЛЕНЫ СУБСИДИИ</a:t>
            </a:r>
            <a:endParaRPr lang="ru-RU" sz="2400" dirty="0">
              <a:solidFill>
                <a:prstClr val="black"/>
              </a:solidFill>
              <a:latin typeface="Plumb" pitchFamily="2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222820" y="1157000"/>
            <a:ext cx="7169324" cy="97915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Деятельность, направленная </a:t>
            </a:r>
            <a:r>
              <a:rPr lang="ru-RU" sz="1400" dirty="0" smtClean="0">
                <a:solidFill>
                  <a:schemeClr val="bg1"/>
                </a:solidFill>
              </a:rPr>
              <a:t>на </a:t>
            </a:r>
            <a:r>
              <a:rPr lang="ru-RU" sz="1400" dirty="0">
                <a:solidFill>
                  <a:schemeClr val="bg1"/>
                </a:solidFill>
              </a:rPr>
              <a:t>достижение общественно полезных целей</a:t>
            </a:r>
            <a:r>
              <a:rPr lang="ru-RU" sz="14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способствующих решению социальных проблем граждан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общества в </a:t>
            </a:r>
            <a:r>
              <a:rPr lang="ru-RU" sz="1400" dirty="0" smtClean="0">
                <a:solidFill>
                  <a:schemeClr val="bg1"/>
                </a:solidFill>
              </a:rPr>
              <a:t>целом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(предоставление услуг в сфере физической </a:t>
            </a:r>
            <a:r>
              <a:rPr lang="ru-RU" sz="1400" dirty="0" smtClean="0">
                <a:solidFill>
                  <a:schemeClr val="bg1"/>
                </a:solidFill>
              </a:rPr>
              <a:t>культуры и массового спорта, </a:t>
            </a:r>
            <a:r>
              <a:rPr lang="ru-RU" sz="1400" dirty="0">
                <a:solidFill>
                  <a:schemeClr val="bg1"/>
                </a:solidFill>
              </a:rPr>
              <a:t>здравоохранения</a:t>
            </a:r>
            <a:r>
              <a:rPr lang="ru-RU" sz="14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образования, содействия охране окружающей среды и экологической безопасности)</a:t>
            </a:r>
            <a:endParaRPr lang="ru-RU" altLang="ru-RU" sz="1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7892006" y="1191274"/>
            <a:ext cx="4112841" cy="93449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dirty="0"/>
              <a:t>Создание и развитие </a:t>
            </a:r>
            <a:r>
              <a:rPr lang="ru-RU" sz="1400" dirty="0" smtClean="0"/>
              <a:t>центров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времяпрепровождения детей </a:t>
            </a:r>
            <a:r>
              <a:rPr lang="ru-RU" sz="1400" dirty="0" smtClean="0"/>
              <a:t>–</a:t>
            </a:r>
          </a:p>
          <a:p>
            <a:pPr algn="ctr"/>
            <a:r>
              <a:rPr lang="ru-RU" sz="1400" dirty="0" smtClean="0"/>
              <a:t>групп </a:t>
            </a:r>
            <a:r>
              <a:rPr lang="ru-RU" sz="1400" dirty="0"/>
              <a:t>дневного времяпрепровождения детей</a:t>
            </a:r>
            <a:endParaRPr lang="ru-RU" altLang="ru-RU" sz="1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1" name="Oval 2"/>
          <p:cNvSpPr>
            <a:spLocks noChangeArrowheads="1"/>
          </p:cNvSpPr>
          <p:nvPr/>
        </p:nvSpPr>
        <p:spPr bwMode="auto">
          <a:xfrm>
            <a:off x="222820" y="2213819"/>
            <a:ext cx="3384376" cy="835173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</a:p>
          <a:p>
            <a:pPr algn="ctr"/>
            <a:r>
              <a:rPr lang="ru-RU" altLang="ru-RU" sz="1200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b="1" i="1" dirty="0"/>
              <a:t>Спортивно-оздоровительный центр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«Вертикаль</a:t>
            </a:r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300616" y="5100264"/>
            <a:ext cx="3335966" cy="776581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  <a:endParaRPr lang="ru-RU" altLang="ru-RU" sz="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  <a:p>
            <a:pPr algn="ctr"/>
            <a:r>
              <a:rPr lang="ru-RU" altLang="ru-RU" sz="1200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i="1" dirty="0"/>
              <a:t>Капитальный </a:t>
            </a:r>
            <a:r>
              <a:rPr lang="ru-RU" sz="1200" i="1" dirty="0" smtClean="0"/>
              <a:t>ремонт</a:t>
            </a:r>
          </a:p>
          <a:p>
            <a:pPr algn="ctr"/>
            <a:r>
              <a:rPr lang="ru-RU" sz="1200" i="1" dirty="0" smtClean="0"/>
              <a:t> </a:t>
            </a:r>
            <a:r>
              <a:rPr lang="ru-RU" sz="1200" i="1" dirty="0"/>
              <a:t>производственного помещения</a:t>
            </a:r>
            <a:r>
              <a:rPr lang="ru-RU" altLang="ru-RU" sz="1200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</a:t>
            </a:r>
            <a:endParaRPr lang="ru-RU" altLang="ru-RU" sz="1200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300616" y="4124840"/>
            <a:ext cx="3341884" cy="876900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</a:p>
          <a:p>
            <a:pPr algn="ctr"/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b="1" i="1" dirty="0"/>
              <a:t>Организация и проведение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физкультурно-оздоровительных </a:t>
            </a:r>
          </a:p>
          <a:p>
            <a:pPr algn="ctr"/>
            <a:r>
              <a:rPr lang="ru-RU" sz="1200" b="1" i="1" dirty="0" smtClean="0"/>
              <a:t>занятий по </a:t>
            </a:r>
            <a:r>
              <a:rPr lang="ru-RU" sz="1200" b="1" i="1" dirty="0" err="1"/>
              <a:t>кроссфиту</a:t>
            </a:r>
            <a:r>
              <a:rPr lang="ru-RU" sz="1200" b="1" i="1" dirty="0"/>
              <a:t> и адаптивному спорту</a:t>
            </a:r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4" name="Oval 2"/>
          <p:cNvSpPr>
            <a:spLocks noChangeArrowheads="1"/>
          </p:cNvSpPr>
          <p:nvPr/>
        </p:nvSpPr>
        <p:spPr bwMode="auto">
          <a:xfrm>
            <a:off x="3803755" y="5135502"/>
            <a:ext cx="3384376" cy="741343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</a:p>
          <a:p>
            <a:pPr algn="ctr"/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b="1" i="1" dirty="0"/>
              <a:t>Первый частный центр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дополнительного </a:t>
            </a:r>
            <a:r>
              <a:rPr lang="ru-RU" sz="1200" b="1" i="1" dirty="0"/>
              <a:t>образования</a:t>
            </a:r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3811210" y="4160079"/>
            <a:ext cx="3352898" cy="841661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</a:p>
          <a:p>
            <a:pPr algn="ctr"/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b="1" i="1" dirty="0"/>
              <a:t>Осуществление спортивно-физкультурной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деятельности в </a:t>
            </a:r>
            <a:r>
              <a:rPr lang="ru-RU" sz="1200" b="1" i="1" dirty="0"/>
              <a:t>сети тренажерных залов</a:t>
            </a:r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3811210" y="3190721"/>
            <a:ext cx="3376921" cy="835596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</a:p>
          <a:p>
            <a:pPr algn="ctr"/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b="1" i="1" dirty="0"/>
              <a:t>Повышение социальной </a:t>
            </a:r>
            <a:r>
              <a:rPr lang="ru-RU" sz="1200" b="1" i="1" dirty="0" smtClean="0"/>
              <a:t>значимости</a:t>
            </a:r>
          </a:p>
          <a:p>
            <a:pPr algn="ctr"/>
            <a:r>
              <a:rPr lang="ru-RU" sz="1200" b="1" i="1" dirty="0" smtClean="0"/>
              <a:t> </a:t>
            </a:r>
            <a:r>
              <a:rPr lang="ru-RU" sz="1200" b="1" i="1" dirty="0"/>
              <a:t>студии фитнеса и танца «</a:t>
            </a:r>
            <a:r>
              <a:rPr lang="ru-RU" sz="1200" b="1" i="1" dirty="0" smtClean="0"/>
              <a:t>Ритм</a:t>
            </a:r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3801325" y="2219425"/>
            <a:ext cx="3374795" cy="829567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</a:p>
          <a:p>
            <a:pPr algn="ctr"/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b="1" i="1" dirty="0"/>
              <a:t>Повышение социальной значимости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ООО </a:t>
            </a:r>
            <a:r>
              <a:rPr lang="ru-RU" sz="1200" b="1" i="1" dirty="0"/>
              <a:t>«Частная клиника»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в </a:t>
            </a:r>
            <a:r>
              <a:rPr lang="ru-RU" sz="1200" b="1" i="1" dirty="0"/>
              <a:t>системе здравоохранения </a:t>
            </a:r>
            <a:r>
              <a:rPr lang="ru-RU" sz="1200" b="1" i="1" dirty="0" err="1"/>
              <a:t>г.Северска</a:t>
            </a:r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8" name="Oval 2"/>
          <p:cNvSpPr>
            <a:spLocks noChangeArrowheads="1"/>
          </p:cNvSpPr>
          <p:nvPr/>
        </p:nvSpPr>
        <p:spPr bwMode="auto">
          <a:xfrm>
            <a:off x="2103283" y="5960096"/>
            <a:ext cx="3384376" cy="761709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dirty="0" smtClean="0"/>
              <a:t>ПРОЕКТ</a:t>
            </a:r>
          </a:p>
          <a:p>
            <a:pPr algn="ctr"/>
            <a:r>
              <a:rPr lang="ru-RU" altLang="ru-RU" sz="1200" b="1" i="1" dirty="0" smtClean="0"/>
              <a:t>«</a:t>
            </a:r>
            <a:r>
              <a:rPr lang="ru-RU" sz="1200" b="1" i="1" dirty="0"/>
              <a:t>Танцевально-спортивный клуб «Янтарь</a:t>
            </a:r>
            <a:r>
              <a:rPr lang="ru-RU" sz="1200" b="1" i="1" dirty="0" smtClean="0"/>
              <a:t>»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8256239" y="2182609"/>
            <a:ext cx="3384376" cy="1008112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</a:p>
          <a:p>
            <a:pPr algn="ctr"/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b="1" i="1" dirty="0"/>
              <a:t>Развитие центра дневного 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времяпрепровождения</a:t>
            </a:r>
          </a:p>
          <a:p>
            <a:pPr algn="ctr"/>
            <a:r>
              <a:rPr lang="ru-RU" sz="1200" b="1" i="1" dirty="0" smtClean="0"/>
              <a:t> детей </a:t>
            </a:r>
            <a:r>
              <a:rPr lang="ru-RU" sz="1200" b="1" i="1" dirty="0"/>
              <a:t>дошкольного возраста</a:t>
            </a:r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40" name="Oval 2"/>
          <p:cNvSpPr>
            <a:spLocks noChangeArrowheads="1"/>
          </p:cNvSpPr>
          <p:nvPr/>
        </p:nvSpPr>
        <p:spPr bwMode="auto">
          <a:xfrm>
            <a:off x="300616" y="3147516"/>
            <a:ext cx="3341884" cy="878800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</a:p>
          <a:p>
            <a:pPr algn="ctr"/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b="1" i="1" dirty="0"/>
              <a:t>Приобретение специализированного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медицинского оборудования </a:t>
            </a:r>
            <a:r>
              <a:rPr lang="ru-RU" sz="1200" b="1" i="1" dirty="0"/>
              <a:t>для работы 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smtClean="0"/>
              <a:t>в системе </a:t>
            </a:r>
            <a:r>
              <a:rPr lang="ru-RU" sz="1200" b="1" i="1" dirty="0"/>
              <a:t>ФОМС по полисам ОМС</a:t>
            </a:r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</a:t>
            </a:r>
            <a:r>
              <a:rPr lang="ru-RU" sz="1200" b="1" i="1" dirty="0" smtClean="0"/>
              <a:t> 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7892006" y="4312811"/>
            <a:ext cx="4112841" cy="10081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dirty="0"/>
              <a:t>Деятельность, направленная </a:t>
            </a:r>
            <a:endParaRPr lang="ru-RU" sz="1400" dirty="0" smtClean="0"/>
          </a:p>
          <a:p>
            <a:pPr algn="ctr"/>
            <a:r>
              <a:rPr lang="ru-RU" sz="1400" dirty="0"/>
              <a:t>н</a:t>
            </a:r>
            <a:r>
              <a:rPr lang="ru-RU" sz="1400" dirty="0" smtClean="0"/>
              <a:t>а  </a:t>
            </a:r>
            <a:r>
              <a:rPr lang="ru-RU" sz="1400" dirty="0"/>
              <a:t>обеспечение </a:t>
            </a:r>
            <a:r>
              <a:rPr lang="ru-RU" sz="1400" dirty="0" smtClean="0"/>
              <a:t>занятости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определенных категорий граждан </a:t>
            </a:r>
            <a:endParaRPr lang="ru-RU" altLang="ru-RU" sz="1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8256239" y="5434901"/>
            <a:ext cx="3382416" cy="1008112"/>
          </a:xfrm>
          <a:prstGeom prst="roundRect">
            <a:avLst/>
          </a:prstGeom>
          <a:solidFill>
            <a:srgbClr val="BE7A7A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ПРОЕКТ</a:t>
            </a:r>
          </a:p>
          <a:p>
            <a:pPr algn="ctr"/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«</a:t>
            </a:r>
            <a:r>
              <a:rPr lang="ru-RU" sz="1200" b="1" i="1" dirty="0"/>
              <a:t>Обеспечение занятости, оказание </a:t>
            </a:r>
            <a:r>
              <a:rPr lang="ru-RU" sz="1200" b="1" i="1" dirty="0" smtClean="0"/>
              <a:t>поддержки</a:t>
            </a:r>
          </a:p>
          <a:p>
            <a:pPr algn="ctr"/>
            <a:r>
              <a:rPr lang="ru-RU" sz="1200" b="1" i="1" dirty="0" smtClean="0"/>
              <a:t> </a:t>
            </a:r>
            <a:r>
              <a:rPr lang="ru-RU" sz="1200" b="1" i="1" dirty="0"/>
              <a:t>гражданам пожилого возраста и лицам,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  находящимся </a:t>
            </a:r>
            <a:r>
              <a:rPr lang="ru-RU" sz="1200" b="1" i="1" dirty="0"/>
              <a:t>в трудной жизненной ситуации</a:t>
            </a:r>
            <a:r>
              <a:rPr lang="ru-RU" altLang="ru-RU" sz="1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lumb" charset="0"/>
              </a:rPr>
              <a:t>»   </a:t>
            </a:r>
            <a:endParaRPr lang="ru-RU" altLang="ru-RU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lum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57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3501008"/>
            <a:ext cx="5644208" cy="45811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Совет по развитию и поддержке предпринимательства образован при Главе Администрации ЗАТО Северск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в целях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организации конструктивного диалога органов местного самоуправления,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субъектов предпринимательской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деятельности, организаций инфраструктуры поддержки малого 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среднего предпринимательства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по вопросам развития и поддержки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предпринимательства.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Информация о планируемом мероприятии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по предоставлению финансовой поддержки субъектам МСП, осуществляющим деятельность в сфере социального предпринимательства, доводится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до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сведения членов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Совета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;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 заслушиваются предложения и замечания в действующие нормативные правовые акты, регламентирующие предоставление субсидий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;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>по итогам заседаний Совета информация доводится до широкого круга заинтересованных лиц членами Совета.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ea typeface="+mn-ea"/>
                <a:cs typeface="Times New Roman" pitchFamily="18" charset="0"/>
              </a:rPr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Plumb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44824"/>
            <a:ext cx="5292588" cy="352839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6632"/>
            <a:ext cx="1512168" cy="1476589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9567" y="342710"/>
            <a:ext cx="1022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Совет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по развитию и поддержке предпринимательства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ЗАТО Северск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558"/>
            <a:ext cx="958660" cy="936104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11101064" cy="46561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endParaRPr lang="en-US" altLang="ru-RU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2000" b="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alt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71464" y="353933"/>
            <a:ext cx="1022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Информирование субъектов МСП и получение обратной связи через социальные сети и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WhatsApp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5900"/>
          <a:stretch/>
        </p:blipFill>
        <p:spPr>
          <a:xfrm>
            <a:off x="625170" y="1820039"/>
            <a:ext cx="1659677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901"/>
          <a:stretch/>
        </p:blipFill>
        <p:spPr>
          <a:xfrm>
            <a:off x="2402501" y="3657075"/>
            <a:ext cx="1659676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901"/>
          <a:stretch/>
        </p:blipFill>
        <p:spPr>
          <a:xfrm>
            <a:off x="3650091" y="4023189"/>
            <a:ext cx="1659676" cy="26642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901"/>
          <a:stretch/>
        </p:blipFill>
        <p:spPr>
          <a:xfrm>
            <a:off x="1415036" y="2772381"/>
            <a:ext cx="1659677" cy="26642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4797669" y="1833731"/>
            <a:ext cx="1576273" cy="26369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5900"/>
          <a:stretch/>
        </p:blipFill>
        <p:spPr>
          <a:xfrm>
            <a:off x="6738690" y="3915319"/>
            <a:ext cx="1651147" cy="26506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5900"/>
          <a:stretch/>
        </p:blipFill>
        <p:spPr>
          <a:xfrm>
            <a:off x="6018831" y="2596863"/>
            <a:ext cx="1661942" cy="263691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11968" y="1169675"/>
            <a:ext cx="2719645" cy="514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Instagram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–  </a:t>
            </a: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@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business.zato_seversk</a:t>
            </a:r>
            <a:endParaRPr lang="ru-RU" sz="1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89522" y="1107415"/>
            <a:ext cx="3831508" cy="6328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ВК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https://vk.com/business.zatoseversk</a:t>
            </a:r>
            <a:endParaRPr lang="ru-RU" sz="1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476" y="2077743"/>
            <a:ext cx="436480" cy="4369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066826"/>
            <a:ext cx="436560" cy="4365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3800" r="-1467" b="6301"/>
          <a:stretch/>
        </p:blipFill>
        <p:spPr>
          <a:xfrm>
            <a:off x="8886764" y="1833731"/>
            <a:ext cx="1649914" cy="263691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901"/>
          <a:stretch/>
        </p:blipFill>
        <p:spPr>
          <a:xfrm>
            <a:off x="9664284" y="2813824"/>
            <a:ext cx="1652846" cy="26533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901"/>
          <a:stretch/>
        </p:blipFill>
        <p:spPr>
          <a:xfrm>
            <a:off x="10190769" y="3932485"/>
            <a:ext cx="1640454" cy="263343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141" y="2072247"/>
            <a:ext cx="436560" cy="43656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8220141" y="1188669"/>
            <a:ext cx="2876000" cy="51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WhatsApp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Plumb" pitchFamily="2" charset="0"/>
                <a:cs typeface="Times New Roman" pitchFamily="18" charset="0"/>
              </a:rPr>
              <a:t> </a:t>
            </a:r>
            <a:endParaRPr lang="ru-RU" sz="1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5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31" y="116632"/>
            <a:ext cx="10515600" cy="6156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Перспективы развития практики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2060" y="732235"/>
            <a:ext cx="12072664" cy="406491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                            </a:t>
            </a: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2020 года Администрацией ЗАТО Северск объявлен конкурс на предоставление субсидий субъектам МСП, занимающихся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значимыми видами </a:t>
            </a: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осуществлен прием заявок от 13 субъектов социального предпринимательства. В установленные сроки, в течение сентября 2020 года Администрацией ЗАТО Северск в лице Комитета экономического развития будут проведены</a:t>
            </a:r>
            <a:r>
              <a:rPr lang="en-US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1) анализ представленных на конкурс заявок</a:t>
            </a:r>
            <a:r>
              <a:rPr lang="en-US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2) организация проведения заседаний конкурсной комиссии, в том числе</a:t>
            </a:r>
            <a:r>
              <a:rPr lang="en-US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 по определению участников конкурса</a:t>
            </a:r>
            <a:r>
              <a:rPr lang="en-US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 заслушивание презентаций участников конкурса и принятие решения о победителях конкурса</a:t>
            </a:r>
            <a:r>
              <a:rPr lang="en-US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3)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 соглашений с победителями конкурса.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Общий объем финансирования практики в 2020 году составляет 17 245 143 руб.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95400" y="4782337"/>
            <a:ext cx="10261871" cy="1884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Предусмотренные на 2021-2022 годы объемы финансирования практики</a:t>
            </a:r>
            <a:r>
              <a:rPr lang="en-US" sz="2000" b="1" i="1" dirty="0" smtClean="0"/>
              <a:t>:</a:t>
            </a:r>
            <a:endParaRPr lang="ru-RU" sz="2000" b="1" i="1" dirty="0" smtClean="0"/>
          </a:p>
          <a:p>
            <a:pPr marL="0" indent="0">
              <a:buNone/>
            </a:pPr>
            <a:endParaRPr lang="ru-RU" sz="2000" b="1" i="1" dirty="0" smtClean="0"/>
          </a:p>
          <a:p>
            <a:pPr marL="0" indent="0">
              <a:buNone/>
            </a:pPr>
            <a:r>
              <a:rPr lang="en-US" sz="2500" b="1" i="1" dirty="0" smtClean="0"/>
              <a:t>2021</a:t>
            </a:r>
            <a:r>
              <a:rPr lang="ru-RU" sz="2500" b="1" i="1" dirty="0" smtClean="0"/>
              <a:t> год</a:t>
            </a:r>
            <a:r>
              <a:rPr lang="en-US" sz="2500" b="1" i="1" dirty="0" smtClean="0"/>
              <a:t>:</a:t>
            </a:r>
            <a:r>
              <a:rPr lang="ru-RU" sz="2500" b="1" i="1" dirty="0" smtClean="0"/>
              <a:t> 22 679 652 руб.</a:t>
            </a:r>
            <a:endParaRPr lang="en-US" sz="2500" b="1" i="1" dirty="0" smtClean="0"/>
          </a:p>
          <a:p>
            <a:pPr marL="0" indent="0">
              <a:buNone/>
            </a:pPr>
            <a:r>
              <a:rPr lang="en-US" sz="2500" b="1" i="1" dirty="0" smtClean="0"/>
              <a:t>2022</a:t>
            </a:r>
            <a:r>
              <a:rPr lang="ru-RU" sz="2500" b="1" i="1" dirty="0" smtClean="0"/>
              <a:t> год</a:t>
            </a:r>
            <a:r>
              <a:rPr lang="en-US" sz="2500" b="1" i="1" dirty="0" smtClean="0"/>
              <a:t>:</a:t>
            </a:r>
            <a:r>
              <a:rPr lang="ru-RU" sz="2500" b="1" i="1" dirty="0" smtClean="0"/>
              <a:t> 30 126 315 руб.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1633284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Zelenye-volny</Template>
  <TotalTime>10665</TotalTime>
  <Words>593</Words>
  <Application>Microsoft Office PowerPoint</Application>
  <PresentationFormat>Широкоэкранный</PresentationFormat>
  <Paragraphs>123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Plumb</vt:lpstr>
      <vt:lpstr>Aharoni</vt:lpstr>
      <vt:lpstr>Calibri</vt:lpstr>
      <vt:lpstr>Arial</vt:lpstr>
      <vt:lpstr>Тема Office</vt:lpstr>
      <vt:lpstr>Презентация PowerPoint</vt:lpstr>
      <vt:lpstr>Презентация PowerPoint</vt:lpstr>
      <vt:lpstr>МЕХАНИЗМ ПРЕДОСТАВЛЕНИЯ СУБСИДИЙ СУБЪЕКТАМ МСП, ЗАНИМАЮЩИМСЯ СОЦИАЛЬНО ЗНАЧИМЫМИ ВИДАМИ ДЕЯТЕЛЬНОСТИ В 2020 ГОДУ</vt:lpstr>
      <vt:lpstr>Презентация PowerPoint</vt:lpstr>
      <vt:lpstr>Совет по развитию и поддержке предпринимательства образован при Главе Администрации ЗАТО Северск в целях организации конструктивного диалога органов местного самоуправления, субъектов предпринимательской деятельности, организаций инфраструктуры поддержки малого и среднего предпринимательства по вопросам развития и поддержки предпринимательства.  Информация о планируемом мероприятии  по предоставлению финансовой поддержки субъектам МСП, осуществляющим деятельность в сфере социального предпринимательства, доводится  до сведения членов Совета; заслушиваются предложения и замечания в действующие нормативные правовые акты, регламентирующие предоставление субсидий; по итогам заседаний Совета информация доводится до широкого круга заинтересованных лиц членами Совета.    </vt:lpstr>
      <vt:lpstr>Презентация PowerPoint</vt:lpstr>
      <vt:lpstr>Перспективы развития практики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Dubova</dc:creator>
  <cp:lastModifiedBy>Topchiy</cp:lastModifiedBy>
  <cp:revision>1288</cp:revision>
  <cp:lastPrinted>2020-08-26T06:53:03Z</cp:lastPrinted>
  <dcterms:created xsi:type="dcterms:W3CDTF">2010-05-23T14:28:12Z</dcterms:created>
  <dcterms:modified xsi:type="dcterms:W3CDTF">2020-08-26T10:37:27Z</dcterms:modified>
</cp:coreProperties>
</file>