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57" r:id="rId4"/>
    <p:sldId id="258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8DC5B-1523-4540-B17D-A7D9E9DE424F}" v="311" dt="2020-08-31T14:19:01.233"/>
    <p1510:client id="{2D267264-D532-4889-8D07-EE897793BBB0}" v="22" dt="2020-08-31T14:02:35.776"/>
    <p1510:client id="{850FDBE5-8ACD-45ED-AA54-9E9A3FD58ECB}" v="67" dt="2020-08-31T14:08:48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latin typeface="Times New Roman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21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300" b="0" strike="noStrike" spc="-1">
                <a:solidFill>
                  <a:srgbClr val="572314"/>
                </a:solidFill>
                <a:latin typeface="Calibri"/>
              </a:rPr>
              <a:t>Click to move the slide</a:t>
            </a: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323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24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8A9C0BD2-7B1E-46F5-912C-17F8A144B660}" type="slidenum">
              <a:rPr lang="ru-RU" sz="1200" b="0" strike="noStrike" spc="-1">
                <a:latin typeface="Times New Roman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F3A6AF1C-1E42-4077-A22B-49924EE29378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7C816604-4D37-4FE8-88D6-82342EF3E7D0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44526EC2-3C6E-40E9-9A11-676F20585DB9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44526EC2-3C6E-40E9-9A11-676F20585DB9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72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/>
            <a:fld id="{44526EC2-3C6E-40E9-9A11-676F20585DB9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22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97044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506280" y="14475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143496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397044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6506280" y="3954960"/>
            <a:ext cx="2414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34960" y="274320"/>
            <a:ext cx="749952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82440" algn="ctr">
              <a:spcBef>
                <a:spcPts val="598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277960" y="39549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300" b="0" strike="noStrike" spc="-1">
              <a:solidFill>
                <a:srgbClr val="572314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34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77960" y="1447560"/>
            <a:ext cx="365976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34960" y="3954960"/>
            <a:ext cx="7499520" cy="2289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-816120" y="-816120"/>
            <a:ext cx="1638360" cy="163836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819150"/>
                </a:moveTo>
                <a:lnTo>
                  <a:pt x="819150" y="819150"/>
                </a:lnTo>
                <a:close/>
              </a:path>
            </a:pathLst>
          </a:custGeom>
          <a:solidFill>
            <a:srgbClr val="FEFAF4">
              <a:alpha val="33000"/>
            </a:srgbClr>
          </a:solidFill>
          <a:ln w="3240">
            <a:solidFill>
              <a:srgbClr val="D2C3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/>
          <p:cNvSpPr/>
          <p:nvPr/>
        </p:nvSpPr>
        <p:spPr>
          <a:xfrm>
            <a:off x="168120" y="20520"/>
            <a:ext cx="1703520" cy="1703520"/>
          </a:xfrm>
          <a:prstGeom prst="ellipse">
            <a:avLst/>
          </a:prstGeom>
          <a:noFill/>
          <a:ln w="27360">
            <a:solidFill>
              <a:srgbClr val="FFF6DB"/>
            </a:solidFill>
            <a:miter/>
          </a:ln>
          <a:effectLst>
            <a:outerShdw dist="12600" dir="5400000">
              <a:srgbClr val="AFA58D">
                <a:alpha val="8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165240" y="1036800"/>
            <a:ext cx="1170000" cy="1170000"/>
            <a:chOff x="165240" y="1036800"/>
            <a:chExt cx="1170000" cy="1170000"/>
          </a:xfrm>
        </p:grpSpPr>
        <p:pic>
          <p:nvPicPr>
            <p:cNvPr id="3" name="Кольцо 10"/>
            <p:cNvPicPr/>
            <p:nvPr/>
          </p:nvPicPr>
          <p:blipFill>
            <a:blip r:embed="rId15"/>
            <a:stretch/>
          </p:blipFill>
          <p:spPr>
            <a:xfrm>
              <a:off x="165240" y="1036800"/>
              <a:ext cx="1170000" cy="117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CustomShape 4"/>
            <p:cNvSpPr/>
            <p:nvPr/>
          </p:nvSpPr>
          <p:spPr>
            <a:xfrm rot="2315400">
              <a:off x="347400" y="1216080"/>
              <a:ext cx="795240" cy="77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CustomShape 5"/>
          <p:cNvSpPr/>
          <p:nvPr/>
        </p:nvSpPr>
        <p:spPr>
          <a:xfrm>
            <a:off x="1012680" y="0"/>
            <a:ext cx="81313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300" b="0" strike="noStrike" spc="-1">
                <a:solidFill>
                  <a:srgbClr val="572314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" name="PlaceHolder 8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B5A788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10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fld id="{962AE7E1-7F98-4809-8C34-149C179AE65B}" type="slidenum">
              <a:rPr lang="ru-RU" sz="1200" b="0" strike="noStrike" spc="-1">
                <a:solidFill>
                  <a:srgbClr val="B5A788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CustomShape 11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-816120" y="-816120"/>
            <a:ext cx="1638360" cy="163836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819150"/>
                </a:moveTo>
                <a:lnTo>
                  <a:pt x="819150" y="819150"/>
                </a:lnTo>
                <a:close/>
              </a:path>
            </a:pathLst>
          </a:custGeom>
          <a:solidFill>
            <a:srgbClr val="FEFAF4">
              <a:alpha val="33000"/>
            </a:srgbClr>
          </a:solidFill>
          <a:ln w="3240">
            <a:solidFill>
              <a:srgbClr val="D2C3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168120" y="20520"/>
            <a:ext cx="1703520" cy="1703520"/>
          </a:xfrm>
          <a:prstGeom prst="ellipse">
            <a:avLst/>
          </a:prstGeom>
          <a:noFill/>
          <a:ln w="27360">
            <a:solidFill>
              <a:srgbClr val="FFF6DB"/>
            </a:solidFill>
            <a:miter/>
          </a:ln>
          <a:effectLst>
            <a:outerShdw dist="12600" dir="5400000">
              <a:srgbClr val="AFA58D">
                <a:alpha val="8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" name="Group 3"/>
          <p:cNvGrpSpPr/>
          <p:nvPr/>
        </p:nvGrpSpPr>
        <p:grpSpPr>
          <a:xfrm>
            <a:off x="165240" y="1036800"/>
            <a:ext cx="1170000" cy="1170000"/>
            <a:chOff x="165240" y="1036800"/>
            <a:chExt cx="1170000" cy="1170000"/>
          </a:xfrm>
        </p:grpSpPr>
        <p:pic>
          <p:nvPicPr>
            <p:cNvPr id="51" name="Кольцо 10"/>
            <p:cNvPicPr/>
            <p:nvPr/>
          </p:nvPicPr>
          <p:blipFill>
            <a:blip r:embed="rId15"/>
            <a:stretch/>
          </p:blipFill>
          <p:spPr>
            <a:xfrm>
              <a:off x="165240" y="1036800"/>
              <a:ext cx="1170000" cy="117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CustomShape 4"/>
            <p:cNvSpPr/>
            <p:nvPr/>
          </p:nvSpPr>
          <p:spPr>
            <a:xfrm rot="2315400">
              <a:off x="347400" y="1216080"/>
              <a:ext cx="795240" cy="779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3" name="CustomShape 5"/>
          <p:cNvSpPr/>
          <p:nvPr/>
        </p:nvSpPr>
        <p:spPr>
          <a:xfrm>
            <a:off x="1012680" y="0"/>
            <a:ext cx="81313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1014480" y="0"/>
            <a:ext cx="730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>
              <a:srgbClr val="706B5F">
                <a:alpha val="2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" name="Group 7"/>
          <p:cNvGrpSpPr/>
          <p:nvPr/>
        </p:nvGrpSpPr>
        <p:grpSpPr>
          <a:xfrm>
            <a:off x="914400" y="1407960"/>
            <a:ext cx="231840" cy="225720"/>
            <a:chOff x="914400" y="1407960"/>
            <a:chExt cx="231840" cy="225720"/>
          </a:xfrm>
        </p:grpSpPr>
        <p:pic>
          <p:nvPicPr>
            <p:cNvPr id="56" name="Овал 12"/>
            <p:cNvPicPr/>
            <p:nvPr/>
          </p:nvPicPr>
          <p:blipFill>
            <a:blip r:embed="rId16"/>
            <a:stretch/>
          </p:blipFill>
          <p:spPr>
            <a:xfrm>
              <a:off x="914400" y="1407960"/>
              <a:ext cx="231840" cy="225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57" name="CustomShape 8"/>
            <p:cNvSpPr/>
            <p:nvPr/>
          </p:nvSpPr>
          <p:spPr>
            <a:xfrm>
              <a:off x="952560" y="144468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8" name="CustomShape 9"/>
          <p:cNvSpPr/>
          <p:nvPr/>
        </p:nvSpPr>
        <p:spPr>
          <a:xfrm>
            <a:off x="1157400" y="1344600"/>
            <a:ext cx="63360" cy="65160"/>
          </a:xfrm>
          <a:prstGeom prst="ellipse">
            <a:avLst/>
          </a:prstGeom>
          <a:noFill/>
          <a:ln w="12600">
            <a:solidFill>
              <a:srgbClr val="307F93">
                <a:alpha val="60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PlaceHolder 10"/>
          <p:cNvSpPr>
            <a:spLocks noGrp="1"/>
          </p:cNvSpPr>
          <p:nvPr>
            <p:ph type="title"/>
          </p:nvPr>
        </p:nvSpPr>
        <p:spPr>
          <a:xfrm>
            <a:off x="1434960" y="274320"/>
            <a:ext cx="749952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300" b="0" strike="noStrike" spc="-1">
                <a:solidFill>
                  <a:srgbClr val="572314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0" name="PlaceHolder 11"/>
          <p:cNvSpPr>
            <a:spLocks noGrp="1"/>
          </p:cNvSpPr>
          <p:nvPr>
            <p:ph type="body"/>
          </p:nvPr>
        </p:nvSpPr>
        <p:spPr>
          <a:xfrm>
            <a:off x="1434960" y="1447560"/>
            <a:ext cx="7499520" cy="4800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82600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39720" lvl="1" indent="-236520">
              <a:spcBef>
                <a:spcPts val="598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885600" lvl="2" indent="-228600">
              <a:spcBef>
                <a:spcPts val="598"/>
              </a:spcBef>
              <a:buClr>
                <a:srgbClr val="FEB80A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096920" lvl="3" indent="-173160">
              <a:spcBef>
                <a:spcPts val="598"/>
              </a:spcBef>
              <a:buClr>
                <a:srgbClr val="C32D2E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1296720" lvl="4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1296720" lvl="5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1296720" lvl="6" indent="-182520">
              <a:spcBef>
                <a:spcPts val="598"/>
              </a:spcBef>
              <a:buClr>
                <a:srgbClr val="84AA33"/>
              </a:buClr>
              <a:buFont typeface="Wingdings 2" charset="2"/>
              <a:buChar char="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1" name="PlaceHolder 12"/>
          <p:cNvSpPr>
            <a:spLocks noGrp="1"/>
          </p:cNvSpPr>
          <p:nvPr>
            <p:ph type="dt"/>
          </p:nvPr>
        </p:nvSpPr>
        <p:spPr>
          <a:xfrm>
            <a:off x="3580920" y="6305040"/>
            <a:ext cx="213372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B5A788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2" name="PlaceHolder 13"/>
          <p:cNvSpPr>
            <a:spLocks noGrp="1"/>
          </p:cNvSpPr>
          <p:nvPr>
            <p:ph type="ftr"/>
          </p:nvPr>
        </p:nvSpPr>
        <p:spPr>
          <a:xfrm>
            <a:off x="5714640" y="6305040"/>
            <a:ext cx="289548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14"/>
          <p:cNvSpPr>
            <a:spLocks noGrp="1"/>
          </p:cNvSpPr>
          <p:nvPr>
            <p:ph type="sldNum"/>
          </p:nvPr>
        </p:nvSpPr>
        <p:spPr>
          <a:xfrm>
            <a:off x="8613720" y="6305040"/>
            <a:ext cx="457200" cy="47628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</a:pPr>
            <a:fld id="{61A606CC-CC2E-4E86-9C6C-FE55B758576F}" type="slidenum">
              <a:rPr lang="ru-RU" sz="1200" b="0" strike="noStrike" spc="-1">
                <a:solidFill>
                  <a:srgbClr val="B5A788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1285920" y="357120"/>
            <a:ext cx="7500960" cy="4786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br>
              <a:rPr dirty="0"/>
            </a:br>
            <a:br>
              <a:rPr dirty="0"/>
            </a:br>
            <a:br>
              <a:rPr dirty="0"/>
            </a:br>
            <a:r>
              <a:rPr lang="ru-RU" sz="5400" b="1" strike="noStrike" spc="-1" dirty="0">
                <a:solidFill>
                  <a:srgbClr val="572314"/>
                </a:solidFill>
                <a:latin typeface="Century Gothic"/>
              </a:rPr>
              <a:t>Муниципальная практика</a:t>
            </a:r>
            <a:br>
              <a:rPr dirty="0"/>
            </a:br>
            <a:r>
              <a:rPr lang="ru-RU" sz="5400" b="1" strike="noStrike" spc="-1" dirty="0">
                <a:solidFill>
                  <a:srgbClr val="572314"/>
                </a:solidFill>
                <a:latin typeface="Century Gothic"/>
              </a:rPr>
              <a:t>«</a:t>
            </a:r>
            <a:r>
              <a:rPr lang="ru-RU" sz="5400" b="1" spc="-1" dirty="0">
                <a:solidFill>
                  <a:srgbClr val="572314"/>
                </a:solidFill>
                <a:latin typeface="Century Gothic"/>
              </a:rPr>
              <a:t>Семейные выходные</a:t>
            </a:r>
            <a:r>
              <a:rPr lang="ru-RU" sz="5400" b="1" strike="noStrike" spc="-1" dirty="0">
                <a:solidFill>
                  <a:srgbClr val="572314"/>
                </a:solidFill>
                <a:latin typeface="Century Gothic"/>
              </a:rPr>
              <a:t>»</a:t>
            </a:r>
            <a:br>
              <a:rPr dirty="0"/>
            </a:br>
            <a:r>
              <a:rPr lang="ru-RU" sz="3200" b="1" spc="-1" dirty="0">
                <a:solidFill>
                  <a:srgbClr val="572314"/>
                </a:solidFill>
                <a:latin typeface="Century Gothic"/>
              </a:rPr>
              <a:t>МБУК "Историко-культурный  </a:t>
            </a:r>
            <a:br>
              <a:rPr lang="ru-RU" dirty="0"/>
            </a:br>
            <a:r>
              <a:rPr lang="ru-RU" sz="3200" b="1" spc="-1">
                <a:solidFill>
                  <a:srgbClr val="572314"/>
                </a:solidFill>
                <a:latin typeface="Century Gothic"/>
              </a:rPr>
              <a:t>центр"</a:t>
            </a:r>
            <a:endParaRPr lang="en-US" sz="3200" b="0" strike="noStrike" spc="-1">
              <a:solidFill>
                <a:srgbClr val="572314"/>
              </a:solidFill>
              <a:latin typeface="Calibri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1428840" y="428760"/>
            <a:ext cx="7286400" cy="585792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64490" indent="-282575">
              <a:spcBef>
                <a:spcPts val="598"/>
              </a:spcBef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Основные цели практики:</a:t>
            </a: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64490" indent="-282575">
              <a:spcBef>
                <a:spcPts val="598"/>
              </a:spcBef>
              <a:buFont typeface="Wingdings 2" charset="2"/>
              <a:buChar char=""/>
            </a:pPr>
            <a:r>
              <a:rPr lang="ru-RU" sz="2400" spc="-1" dirty="0">
                <a:ea typeface="+mn-lt"/>
                <a:cs typeface="+mn-lt"/>
              </a:rPr>
              <a:t>Организация и проведение мероприятий нацеленного на культурное времяпрепровождение и развитие творческого потенциала жителей города.</a:t>
            </a:r>
            <a:endParaRPr lang="ru-RU" sz="2400" spc="-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64490" indent="-282575">
              <a:spcBef>
                <a:spcPts val="598"/>
              </a:spcBef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Задачи:</a:t>
            </a: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buClr>
                <a:srgbClr val="3891A7"/>
              </a:buClr>
              <a:buSzPct val="80000"/>
              <a:buFont typeface="Arial" charset="2"/>
              <a:buChar char="•"/>
            </a:pPr>
            <a:r>
              <a:rPr lang="ru-RU" sz="2400" spc="-1" dirty="0">
                <a:ea typeface="+mn-lt"/>
                <a:cs typeface="+mn-lt"/>
              </a:rPr>
              <a:t>Популяризация семейного культурного отдыха;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  <a:p>
            <a:pPr algn="just">
              <a:buClr>
                <a:srgbClr val="3891A7"/>
              </a:buClr>
              <a:buSzPct val="80000"/>
              <a:buFont typeface="Arial" charset="2"/>
              <a:buChar char="•"/>
            </a:pPr>
            <a:r>
              <a:rPr lang="ru-RU" sz="2400" spc="-1" dirty="0">
                <a:ea typeface="+mn-lt"/>
                <a:cs typeface="+mn-lt"/>
              </a:rPr>
              <a:t>Организация познавательного досуга</a:t>
            </a:r>
            <a:r>
              <a:rPr lang="ru-RU" sz="2400" b="0" strike="noStrike" spc="-1" dirty="0">
                <a:ea typeface="+mn-lt"/>
                <a:cs typeface="+mn-lt"/>
              </a:rPr>
              <a:t>;</a:t>
            </a:r>
            <a:endParaRPr lang="en-US" dirty="0">
              <a:ea typeface="+mn-lt"/>
              <a:cs typeface="+mn-lt"/>
            </a:endParaRPr>
          </a:p>
          <a:p>
            <a:pPr algn="just">
              <a:buClr>
                <a:srgbClr val="3891A7"/>
              </a:buClr>
              <a:buSzPct val="80000"/>
              <a:buFont typeface="Arial" charset="2"/>
              <a:buChar char="•"/>
            </a:pPr>
            <a:r>
              <a:rPr lang="ru-RU" sz="2400" spc="-1" dirty="0">
                <a:ea typeface="+mn-lt"/>
                <a:cs typeface="+mn-lt"/>
              </a:rPr>
              <a:t>Развитие творческого потенциала жителей Трехгорного</a:t>
            </a:r>
            <a:r>
              <a:rPr lang="ru-RU" sz="2400" b="0" strike="noStrike" spc="-1" dirty="0">
                <a:ea typeface="+mn-lt"/>
                <a:cs typeface="+mn-lt"/>
              </a:rPr>
              <a:t>;</a:t>
            </a:r>
            <a:endParaRPr lang="en-US" dirty="0">
              <a:ea typeface="+mn-lt"/>
              <a:cs typeface="+mn-lt"/>
            </a:endParaRPr>
          </a:p>
          <a:p>
            <a:pPr algn="just">
              <a:buClr>
                <a:srgbClr val="3891A7"/>
              </a:buClr>
              <a:buSzPct val="80000"/>
              <a:buFont typeface="Arial" charset="2"/>
              <a:buChar char="•"/>
            </a:pPr>
            <a:r>
              <a:rPr lang="ru-RU" sz="2400" spc="-1" dirty="0">
                <a:ea typeface="+mn-lt"/>
                <a:cs typeface="+mn-lt"/>
              </a:rPr>
              <a:t>Поддержка детского творчества</a:t>
            </a:r>
            <a:r>
              <a:rPr lang="ru-RU" sz="2400" b="0" strike="noStrike" spc="-1" dirty="0">
                <a:ea typeface="+mn-lt"/>
                <a:cs typeface="+mn-lt"/>
              </a:rPr>
              <a:t>.</a:t>
            </a:r>
            <a:endParaRPr lang="ru-RU" dirty="0">
              <a:ea typeface="+mn-lt"/>
              <a:cs typeface="+mn-lt"/>
            </a:endParaRPr>
          </a:p>
          <a:p>
            <a:pPr marL="364490" indent="-282575">
              <a:spcBef>
                <a:spcPts val="598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1557428" y="500198"/>
            <a:ext cx="7286400" cy="58579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91440" tIns="45720" rIns="91440" bIns="45720" anchor="t">
            <a:normAutofit/>
          </a:bodyPr>
          <a:lstStyle/>
          <a:p>
            <a:pPr marL="364490" indent="-282575" algn="just">
              <a:spcBef>
                <a:spcPts val="598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>
              <a:buClr>
                <a:srgbClr val="3891A7"/>
              </a:buClr>
              <a:buSzPct val="80000"/>
            </a:pPr>
            <a:r>
              <a:rPr lang="ru-RU" sz="2400" b="1" spc="-1" dirty="0">
                <a:ea typeface="+mn-lt"/>
                <a:cs typeface="+mn-lt"/>
              </a:rPr>
              <a:t>   Численность населения Трехгорного составляет 32 тысячи человек.</a:t>
            </a:r>
          </a:p>
          <a:p>
            <a:pPr algn="just">
              <a:buClr>
                <a:srgbClr val="3891A7"/>
              </a:buClr>
              <a:buSzPct val="80000"/>
            </a:pPr>
            <a:r>
              <a:rPr lang="ru-RU" sz="2400" b="1" spc="-1" dirty="0">
                <a:ea typeface="+mn-lt"/>
                <a:cs typeface="+mn-lt"/>
              </a:rPr>
              <a:t>        Их них 76%- трудоспособное население и молодежь. Большая часть из них это семьи с детьми.</a:t>
            </a:r>
            <a:endParaRPr lang="ru-RU"/>
          </a:p>
          <a:p>
            <a:pPr algn="just">
              <a:buClr>
                <a:srgbClr val="3891A7"/>
              </a:buClr>
              <a:buSzPct val="80000"/>
            </a:pPr>
            <a:r>
              <a:rPr lang="ru-RU" sz="2400" b="1" spc="-1" dirty="0">
                <a:ea typeface="+mn-lt"/>
                <a:cs typeface="+mn-lt"/>
              </a:rPr>
              <a:t>    Организуя наше мероприятие, мы нацелились на проблему недостатка совместного досуга именно семей с детьми школьного возраста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1243103" y="400185"/>
            <a:ext cx="7286400" cy="548644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81915" algn="just">
              <a:spcBef>
                <a:spcPts val="598"/>
              </a:spcBef>
            </a:pPr>
            <a:r>
              <a:rPr lang="ru-RU" sz="2400" dirty="0">
                <a:latin typeface="Arial"/>
                <a:cs typeface="Arial"/>
              </a:rPr>
              <a:t>Мероприятия, проводимые в рамках реализации проекта</a:t>
            </a:r>
          </a:p>
          <a:p>
            <a:pPr marL="364490" indent="-282575" algn="just">
              <a:spcBef>
                <a:spcPts val="598"/>
              </a:spcBef>
              <a:buFont typeface="Arial"/>
              <a:buChar char="•"/>
            </a:pPr>
            <a:r>
              <a:rPr lang="ru-RU" sz="2400" dirty="0">
                <a:latin typeface="Arial"/>
                <a:cs typeface="Arial"/>
              </a:rPr>
              <a:t>занятия  декоративно-прикладного творчества</a:t>
            </a:r>
            <a:endParaRPr lang="en-US" sz="2400" spc="-1" dirty="0">
              <a:latin typeface="Arial"/>
              <a:cs typeface="Arial"/>
            </a:endParaRPr>
          </a:p>
          <a:p>
            <a:pPr marL="364490" indent="-282575" algn="just">
              <a:spcBef>
                <a:spcPts val="598"/>
              </a:spcBef>
              <a:buFont typeface="Arial"/>
              <a:buChar char="•"/>
            </a:pPr>
            <a:r>
              <a:rPr lang="ru-RU" sz="2400" dirty="0">
                <a:latin typeface="Arial"/>
                <a:cs typeface="Arial"/>
              </a:rPr>
              <a:t>рисование</a:t>
            </a:r>
            <a:endParaRPr lang="en-US" sz="2400" spc="-1" dirty="0">
              <a:latin typeface="Arial"/>
              <a:cs typeface="Arial"/>
            </a:endParaRPr>
          </a:p>
          <a:p>
            <a:pPr marL="364490" indent="-282575" algn="just">
              <a:spcBef>
                <a:spcPts val="598"/>
              </a:spcBef>
              <a:buFont typeface="Arial"/>
              <a:buChar char="•"/>
            </a:pPr>
            <a:r>
              <a:rPr lang="ru-RU" sz="2400" dirty="0">
                <a:latin typeface="Arial"/>
                <a:cs typeface="Arial"/>
              </a:rPr>
              <a:t>исторические беседы</a:t>
            </a:r>
            <a:endParaRPr lang="en-US" sz="2400" spc="-1" dirty="0">
              <a:latin typeface="Arial"/>
              <a:cs typeface="Arial"/>
            </a:endParaRPr>
          </a:p>
          <a:p>
            <a:pPr marL="364490" indent="-282575" algn="just">
              <a:spcBef>
                <a:spcPts val="598"/>
              </a:spcBef>
              <a:buFont typeface="Arial"/>
              <a:buChar char="•"/>
            </a:pPr>
            <a:r>
              <a:rPr lang="ru-RU" sz="2400" dirty="0">
                <a:latin typeface="Arial"/>
                <a:cs typeface="Arial"/>
              </a:rPr>
              <a:t>посещение действующих выставок</a:t>
            </a:r>
            <a:endParaRPr lang="en-US" sz="2400" spc="-1" dirty="0">
              <a:latin typeface="Arial"/>
              <a:cs typeface="Arial"/>
            </a:endParaRPr>
          </a:p>
          <a:p>
            <a:pPr marL="364490" indent="-282575" algn="just">
              <a:spcBef>
                <a:spcPts val="598"/>
              </a:spcBef>
              <a:buFont typeface="Arial"/>
              <a:buChar char="•"/>
            </a:pPr>
            <a:r>
              <a:rPr lang="ru-RU" sz="2400" dirty="0">
                <a:latin typeface="Arial"/>
                <a:cs typeface="Arial"/>
              </a:rPr>
              <a:t>пение, </a:t>
            </a:r>
            <a:endParaRPr lang="en-US" sz="2400" spc="-1" dirty="0">
              <a:latin typeface="Arial"/>
              <a:cs typeface="Arial"/>
            </a:endParaRPr>
          </a:p>
          <a:p>
            <a:pPr marL="364490" indent="-282575" algn="just">
              <a:spcBef>
                <a:spcPts val="598"/>
              </a:spcBef>
              <a:buFont typeface="Arial"/>
              <a:buChar char="•"/>
            </a:pPr>
            <a:r>
              <a:rPr lang="ru-RU" sz="2400" dirty="0">
                <a:latin typeface="Arial"/>
                <a:cs typeface="Arial"/>
              </a:rPr>
              <a:t>сценического мастерства, </a:t>
            </a:r>
            <a:endParaRPr lang="en-US" sz="2400" spc="-1" dirty="0">
              <a:latin typeface="Arial"/>
              <a:cs typeface="Arial"/>
            </a:endParaRPr>
          </a:p>
          <a:p>
            <a:pPr marL="364490" indent="-282575" algn="just">
              <a:spcBef>
                <a:spcPts val="598"/>
              </a:spcBef>
              <a:buFont typeface="Arial"/>
              <a:buChar char="•"/>
            </a:pPr>
            <a:r>
              <a:rPr lang="ru-RU" sz="2400" dirty="0">
                <a:latin typeface="Arial"/>
                <a:cs typeface="Arial"/>
              </a:rPr>
              <a:t>просмотр фильмов </a:t>
            </a:r>
            <a:endParaRPr lang="en-US" sz="2400" spc="-1">
              <a:latin typeface="Arial"/>
              <a:cs typeface="Arial"/>
            </a:endParaRPr>
          </a:p>
          <a:p>
            <a:pPr marL="364490" indent="-282575" algn="just">
              <a:spcBef>
                <a:spcPts val="598"/>
              </a:spcBef>
              <a:buFont typeface="Arial"/>
              <a:buChar char="•"/>
            </a:pPr>
            <a:endParaRPr lang="ru-RU" sz="2400" b="0" strike="noStrike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95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1428840" y="357323"/>
            <a:ext cx="7286400" cy="585792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64490" indent="-282575" algn="just">
              <a:spcBef>
                <a:spcPts val="598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endParaRPr lang="en-US" sz="2000" spc="-1" dirty="0">
              <a:latin typeface="Calibri"/>
              <a:ea typeface="+mn-lt"/>
              <a:cs typeface="+mn-lt"/>
            </a:endParaRPr>
          </a:p>
          <a:p>
            <a:pPr marL="364490" indent="-282575" algn="just">
              <a:spcBef>
                <a:spcPts val="598"/>
              </a:spcBef>
            </a:pPr>
            <a:r>
              <a:rPr lang="ru-RU" sz="2000" spc="-1" dirty="0">
                <a:ea typeface="+mn-lt"/>
                <a:cs typeface="+mn-lt"/>
              </a:rPr>
              <a:t>Проект </a:t>
            </a:r>
            <a:r>
              <a:rPr lang="ru-RU" sz="2000" b="0" strike="noStrike" spc="-1" dirty="0">
                <a:ea typeface="+mn-lt"/>
                <a:cs typeface="+mn-lt"/>
              </a:rPr>
              <a:t>«</a:t>
            </a:r>
            <a:r>
              <a:rPr lang="ru-RU" sz="2000" spc="-1" dirty="0">
                <a:ea typeface="+mn-lt"/>
                <a:cs typeface="+mn-lt"/>
              </a:rPr>
              <a:t>Семейные выходные</a:t>
            </a:r>
            <a:r>
              <a:rPr lang="ru-RU" sz="2000" b="0" strike="noStrike" spc="-1" dirty="0">
                <a:ea typeface="+mn-lt"/>
                <a:cs typeface="+mn-lt"/>
              </a:rPr>
              <a:t>» </a:t>
            </a:r>
            <a:r>
              <a:rPr lang="ru-RU" sz="2000" spc="-1" dirty="0">
                <a:ea typeface="+mn-lt"/>
                <a:cs typeface="+mn-lt"/>
              </a:rPr>
              <a:t>стал площадкой для совместной проведения выходных детей и взрослых и проведения выходного дня вместе</a:t>
            </a:r>
            <a:r>
              <a:rPr lang="ru-RU" sz="2000" b="0" strike="noStrike" spc="-1" dirty="0">
                <a:ea typeface="+mn-lt"/>
                <a:cs typeface="+mn-lt"/>
              </a:rPr>
              <a:t>, </a:t>
            </a:r>
            <a:r>
              <a:rPr lang="ru-RU" sz="2000" spc="-1" dirty="0">
                <a:ea typeface="+mn-lt"/>
                <a:cs typeface="+mn-lt"/>
              </a:rPr>
              <a:t>а не за компьютером или смартфоном.  Реализация практики направлена формирование общих интересов </a:t>
            </a:r>
            <a:r>
              <a:rPr lang="ru-RU" sz="2000" b="0" strike="noStrike" spc="-1" dirty="0">
                <a:ea typeface="+mn-lt"/>
                <a:cs typeface="+mn-lt"/>
              </a:rPr>
              <a:t>в </a:t>
            </a:r>
            <a:r>
              <a:rPr lang="ru-RU" sz="2000" spc="-1" dirty="0">
                <a:ea typeface="+mn-lt"/>
                <a:cs typeface="+mn-lt"/>
              </a:rPr>
              <a:t>семье, укрепление института семьи.</a:t>
            </a:r>
            <a:endParaRPr lang="en-US" sz="2000" b="0" strike="noStrike" spc="-1">
              <a:latin typeface="Calibri"/>
            </a:endParaRPr>
          </a:p>
          <a:p>
            <a:pPr marL="364490" indent="-282575" algn="just">
              <a:spcBef>
                <a:spcPts val="598"/>
              </a:spcBef>
              <a:buClr>
                <a:srgbClr val="3891A7"/>
              </a:buClr>
              <a:buSzPct val="80000"/>
              <a:buFont typeface="Calibri"/>
              <a:buChar char="-"/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Рисунок 4" descr="Изображение выглядит как внутренний, потолок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FDD7B160-7DEE-4388-B6A1-22737CACF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2700338"/>
            <a:ext cx="5600700" cy="3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7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Application>Microsoft Office PowerPoint</Application>
  <PresentationFormat>Экран (4:3)</PresentationFormat>
  <Slides>5</Slides>
  <Notes>5</Notes>
  <HiddenSlides>0</HiddenSlide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МКУК «Историко-художественный  музей» -</dc:title>
  <dc:subject/>
  <dc:creator>user</dc:creator>
  <dc:description/>
  <cp:lastModifiedBy>User</cp:lastModifiedBy>
  <cp:revision>254</cp:revision>
  <dcterms:created xsi:type="dcterms:W3CDTF">2013-06-13T08:14:11Z</dcterms:created>
  <dcterms:modified xsi:type="dcterms:W3CDTF">2020-08-31T14:19:16Z</dcterms:modified>
  <dc:language>en-US</dc:language>
</cp:coreProperties>
</file>