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82" r:id="rId4"/>
    <p:sldId id="278" r:id="rId5"/>
    <p:sldId id="277" r:id="rId6"/>
    <p:sldId id="258" r:id="rId7"/>
    <p:sldId id="283" r:id="rId8"/>
    <p:sldId id="280" r:id="rId9"/>
    <p:sldId id="275" r:id="rId10"/>
    <p:sldId id="281" r:id="rId1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417A"/>
    <a:srgbClr val="03BFD9"/>
    <a:srgbClr val="FF6600"/>
    <a:srgbClr val="0066FF"/>
    <a:srgbClr val="0000FF"/>
    <a:srgbClr val="253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9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4;&#1077;&#1084;&#1080;&#1085;&#1072;&#1045;&#1042;\&#1055;&#1088;&#1077;&#1076;&#1084;&#1077;&#1090;&#1085;&#1099;&#1077;%20&#1082;&#1086;&#1085;&#1094;&#1077;&#1087;&#1094;&#1080;&#1080;\&#1058;&#1077;&#1093;&#1085;&#1086;&#1083;&#1086;&#1075;&#1080;&#1103;\&#1057;&#1077;&#1090;&#1077;&#1074;&#1099;&#1077;%20&#1092;&#1086;&#1088;&#1084;&#1099;\&#1040;&#1085;&#1082;&#1077;&#1090;&#1099;\&#1057;&#1074;&#1086;&#1076;&#1085;&#1099;&#1081;%20&#1072;&#1085;&#1072;&#1083;&#1080;&#1079;%20&#1072;&#1085;&#1082;&#1077;&#1090;\&#1057;&#1074;&#1086;&#1076;_&#1040;&#1085;&#1082;&#1077;&#1090;_&#1090;&#1077;&#1093;&#1085;&#1086;&#1083;&#1086;&#1075;&#1080;&#1103;_&#1084;&#1072;&#1088;&#1090;%2020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4;&#1077;&#1084;&#1080;&#1085;&#1072;&#1045;&#1042;\&#1055;&#1088;&#1077;&#1076;&#1084;&#1077;&#1090;&#1085;&#1099;&#1077;%20&#1082;&#1086;&#1085;&#1094;&#1077;&#1087;&#1094;&#1080;&#1080;\&#1058;&#1077;&#1093;&#1085;&#1086;&#1083;&#1086;&#1075;&#1080;&#1103;\&#1057;&#1077;&#1090;&#1077;&#1074;&#1099;&#1077;%20&#1092;&#1086;&#1088;&#1084;&#1099;\&#1040;&#1085;&#1082;&#1077;&#1090;&#1099;\&#1057;&#1074;&#1086;&#1076;&#1085;&#1099;&#1081;%20&#1072;&#1085;&#1072;&#1083;&#1080;&#1079;%20&#1072;&#1085;&#1082;&#1077;&#1090;\&#1057;&#1074;&#1086;&#1076;_&#1040;&#1085;&#1082;&#1077;&#1090;_&#1090;&#1077;&#1093;&#1085;&#1086;&#1083;&#1086;&#1075;&#1080;&#1103;_&#1084;&#1072;&#1088;&#1090;%2020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0;&#1052;&#1055;\&#1057;&#1074;&#1086;&#1076;_&#1040;&#1085;&#1082;&#1077;&#1090;_&#1090;&#1077;&#1093;&#1085;&#1086;&#1083;&#1086;&#1075;&#1080;&#1103;_&#1084;&#1072;&#1088;&#1090;%20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600">
                <a:latin typeface="+mn-lt"/>
                <a:cs typeface="Times New Roman" pitchFamily="18" charset="0"/>
              </a:defRPr>
            </a:pPr>
            <a:r>
              <a:rPr lang="ru-RU" sz="1600" dirty="0">
                <a:latin typeface="+mn-lt"/>
                <a:cs typeface="Times New Roman" pitchFamily="18" charset="0"/>
              </a:rPr>
              <a:t>Как Вы считаете, что понравилось школьникам на занятиях в Северском промышленном колледже?  </a:t>
            </a:r>
          </a:p>
          <a:p>
            <a:pPr>
              <a:defRPr sz="1600">
                <a:latin typeface="+mn-lt"/>
                <a:cs typeface="Times New Roman" pitchFamily="18" charset="0"/>
              </a:defRPr>
            </a:pPr>
            <a:r>
              <a:rPr lang="ru-RU" sz="1600" dirty="0">
                <a:latin typeface="+mn-lt"/>
                <a:cs typeface="Times New Roman" pitchFamily="18" charset="0"/>
              </a:rPr>
              <a:t>(мнение педагогов</a:t>
            </a:r>
            <a:r>
              <a:rPr lang="ru-RU" sz="1600" dirty="0" smtClean="0">
                <a:latin typeface="+mn-lt"/>
                <a:cs typeface="Times New Roman" pitchFamily="18" charset="0"/>
              </a:rPr>
              <a:t>), %</a:t>
            </a:r>
            <a:endParaRPr lang="ru-RU" sz="1600" dirty="0">
              <a:latin typeface="+mn-lt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+mn-lt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Педагоги!$B$10:$B$13</c:f>
              <c:strCache>
                <c:ptCount val="4"/>
                <c:pt idx="0">
                  <c:v>1 - работать в программе Fusion 360</c:v>
                </c:pt>
                <c:pt idx="1">
                  <c:v>2 - работать на современных компьютерах</c:v>
                </c:pt>
                <c:pt idx="2">
                  <c:v>3 - помощь и консультация технических волонтеров</c:v>
                </c:pt>
                <c:pt idx="3">
                  <c:v>4 - затрудняюсь ответить</c:v>
                </c:pt>
              </c:strCache>
            </c:strRef>
          </c:cat>
          <c:val>
            <c:numRef>
              <c:f>Педагоги!$D$10:$D$13</c:f>
              <c:numCache>
                <c:formatCode>General</c:formatCode>
                <c:ptCount val="4"/>
                <c:pt idx="0">
                  <c:v>80</c:v>
                </c:pt>
                <c:pt idx="1">
                  <c:v>60</c:v>
                </c:pt>
                <c:pt idx="2">
                  <c:v>60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15-4435-BACA-56DA7D090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991936"/>
        <c:axId val="81993728"/>
      </c:barChart>
      <c:catAx>
        <c:axId val="81991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n-lt"/>
                <a:cs typeface="Times New Roman" pitchFamily="18" charset="0"/>
              </a:defRPr>
            </a:pPr>
            <a:endParaRPr lang="ru-RU"/>
          </a:p>
        </c:txPr>
        <c:crossAx val="81993728"/>
        <c:crosses val="autoZero"/>
        <c:auto val="1"/>
        <c:lblAlgn val="ctr"/>
        <c:lblOffset val="100"/>
        <c:noMultiLvlLbl val="0"/>
      </c:catAx>
      <c:valAx>
        <c:axId val="81993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199193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 algn="ctr">
              <a:defRPr sz="1600" b="1">
                <a:latin typeface="+mn-lt"/>
                <a:cs typeface="Times New Roman" pitchFamily="18" charset="0"/>
              </a:defRPr>
            </a:pPr>
            <a:r>
              <a:rPr lang="ru-RU" sz="1600" b="1" dirty="0">
                <a:latin typeface="+mn-lt"/>
                <a:cs typeface="Times New Roman" pitchFamily="18" charset="0"/>
              </a:rPr>
              <a:t>Как Вы считаете, удовлетворен ли Ваш ребенок занятиями, которые проводятся в Северском промышленном колледже? </a:t>
            </a:r>
          </a:p>
          <a:p>
            <a:pPr algn="ctr">
              <a:defRPr sz="1600" b="1">
                <a:latin typeface="+mn-lt"/>
                <a:cs typeface="Times New Roman" pitchFamily="18" charset="0"/>
              </a:defRPr>
            </a:pPr>
            <a:r>
              <a:rPr lang="ru-RU" sz="1600" b="1" dirty="0">
                <a:latin typeface="+mn-lt"/>
                <a:cs typeface="Times New Roman" pitchFamily="18" charset="0"/>
              </a:rPr>
              <a:t>(мнение родителей</a:t>
            </a:r>
            <a:r>
              <a:rPr lang="ru-RU" sz="1600" b="1" dirty="0" smtClean="0">
                <a:latin typeface="+mn-lt"/>
                <a:cs typeface="Times New Roman" pitchFamily="18" charset="0"/>
              </a:rPr>
              <a:t>), %</a:t>
            </a:r>
            <a:endParaRPr lang="ru-RU" sz="1600" b="1" dirty="0">
              <a:latin typeface="+mn-lt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7</a:t>
                    </a:r>
                    <a:r>
                      <a:rPr lang="en-US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D37-48F7-AF93-BBEE0F9F12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+mn-lt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Родители!$B$10:$B$12</c:f>
              <c:strCache>
                <c:ptCount val="3"/>
                <c:pt idx="0">
                  <c:v>1 - да</c:v>
                </c:pt>
                <c:pt idx="1">
                  <c:v>2 - нет </c:v>
                </c:pt>
                <c:pt idx="2">
                  <c:v>3 - затрудняюсь ответить</c:v>
                </c:pt>
              </c:strCache>
            </c:strRef>
          </c:cat>
          <c:val>
            <c:numRef>
              <c:f>Родители!$I$10:$I$12</c:f>
              <c:numCache>
                <c:formatCode>0</c:formatCode>
                <c:ptCount val="3"/>
                <c:pt idx="0">
                  <c:v>71.124031007751327</c:v>
                </c:pt>
                <c:pt idx="1">
                  <c:v>4.8449612403100755</c:v>
                </c:pt>
                <c:pt idx="2">
                  <c:v>5.8139534883720936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37-48F7-AF93-BBEE0F9F12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027264"/>
        <c:axId val="82028800"/>
      </c:barChart>
      <c:catAx>
        <c:axId val="82027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n-lt"/>
                <a:cs typeface="Times New Roman" pitchFamily="18" charset="0"/>
              </a:defRPr>
            </a:pPr>
            <a:endParaRPr lang="ru-RU"/>
          </a:p>
        </c:txPr>
        <c:crossAx val="82028800"/>
        <c:crosses val="autoZero"/>
        <c:auto val="1"/>
        <c:lblAlgn val="ctr"/>
        <c:lblOffset val="100"/>
        <c:noMultiLvlLbl val="0"/>
      </c:catAx>
      <c:valAx>
        <c:axId val="82028800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8202726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600"/>
            </a:pPr>
            <a:r>
              <a:rPr lang="ru-RU" sz="1600" b="1" i="0" baseline="0" dirty="0"/>
              <a:t>Что вам понравилось на занятиях в Северском промышленном колледже?  </a:t>
            </a:r>
            <a:endParaRPr lang="ru-RU" sz="1600" dirty="0"/>
          </a:p>
          <a:p>
            <a:pPr algn="ctr">
              <a:defRPr sz="1600"/>
            </a:pPr>
            <a:r>
              <a:rPr lang="ru-RU" sz="1600" b="1" i="0" baseline="0" dirty="0"/>
              <a:t>(мнение обучающихся), %</a:t>
            </a:r>
            <a:endParaRPr lang="ru-RU" sz="16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0">
                        <a:latin typeface="+mn-lt"/>
                        <a:cs typeface="Times New Roman" pitchFamily="18" charset="0"/>
                      </a:rPr>
                      <a:t>6</a:t>
                    </a:r>
                    <a:r>
                      <a:rPr lang="en-US"/>
                      <a:t>3</a:t>
                    </a:r>
                    <a:r>
                      <a:rPr lang="ru-RU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0">
                        <a:latin typeface="+mn-lt"/>
                        <a:cs typeface="Times New Roman" pitchFamily="18" charset="0"/>
                      </a:rPr>
                      <a:t>2</a:t>
                    </a:r>
                    <a:r>
                      <a:rPr lang="en-US"/>
                      <a:t>4</a:t>
                    </a:r>
                    <a:r>
                      <a:rPr lang="ru-RU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400" b="0">
                        <a:latin typeface="+mn-lt"/>
                        <a:cs typeface="Times New Roman" pitchFamily="18" charset="0"/>
                      </a:rPr>
                      <a:t>7</a:t>
                    </a:r>
                    <a:r>
                      <a:rPr lang="ru-RU" sz="1400" b="0"/>
                      <a:t>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b="0">
                        <a:latin typeface="+mn-lt"/>
                        <a:cs typeface="Times New Roman" pitchFamily="18" charset="0"/>
                      </a:rPr>
                      <a:t>8</a:t>
                    </a:r>
                    <a:r>
                      <a:rPr lang="ru-RU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>
                    <a:latin typeface="+mn-lt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Обучающиеся!$B$5:$B$8</c:f>
              <c:strCache>
                <c:ptCount val="4"/>
                <c:pt idx="0">
                  <c:v>1 - работать в программе Fusion 360</c:v>
                </c:pt>
                <c:pt idx="1">
                  <c:v>2 - работать на современных компьютерах</c:v>
                </c:pt>
                <c:pt idx="2">
                  <c:v>3 - помощь и консультация технических волонтеров</c:v>
                </c:pt>
                <c:pt idx="3">
                  <c:v>4 - затрудняюсь ответить</c:v>
                </c:pt>
              </c:strCache>
            </c:strRef>
          </c:cat>
          <c:val>
            <c:numRef>
              <c:f>Обучающиеся!$I$5:$I$8</c:f>
              <c:numCache>
                <c:formatCode>0</c:formatCode>
                <c:ptCount val="4"/>
                <c:pt idx="0">
                  <c:v>62.984496124031004</c:v>
                </c:pt>
                <c:pt idx="1">
                  <c:v>23.837209302325579</c:v>
                </c:pt>
                <c:pt idx="2">
                  <c:v>78</c:v>
                </c:pt>
                <c:pt idx="3">
                  <c:v>7.558139534883721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912960"/>
        <c:axId val="83918848"/>
      </c:barChart>
      <c:catAx>
        <c:axId val="83912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3918848"/>
        <c:crosses val="autoZero"/>
        <c:auto val="1"/>
        <c:lblAlgn val="ctr"/>
        <c:lblOffset val="100"/>
        <c:noMultiLvlLbl val="0"/>
      </c:catAx>
      <c:valAx>
        <c:axId val="83918848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83912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3F158-FB99-4CD9-812B-FB547B5CBF0F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4CAB6-3FE0-43B3-8D7C-CC9814310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6ED67-F29C-4964-A184-124E0E06786F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7AB71-8ABD-40DC-B12D-0658DD3EF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7EA48-15F6-424B-9C28-E6AF3645C775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3F678-77C1-4390-8D10-AA29E79C8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E651-82B9-4B21-8B57-EED3A1077865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90134-DC8D-4F1D-9F24-ED2710F6F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F459B-D34A-4EDD-B034-9ACA3BE4FA0B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830B1-D612-44B2-8F5B-A0DB74BB3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B6BDA-4765-48BE-8778-F83D097B2CFD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B0F6C-3BCF-4622-9FDA-2DFF1152C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5685-31BD-4E2E-B9BF-90A20056486A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3FD95-2D63-462E-8ADA-A25F5AE76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6EF4B-01B2-42A5-ADE4-8FD9E57BA179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534AE-19E7-4AC5-B521-116472625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416B9-FA3B-4E2E-975A-CACE115D5FE0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714C7-5B02-4F04-BE8C-CFE22C3D9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4FFF4-AC6C-4493-8689-E0DCE5A8F536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B719-6068-4E5F-9455-302030346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42273-134F-4AA7-BA0A-3BC4F152A67A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8C116-6A6C-4D72-B32D-C0C525488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6059E6-A8D7-441D-89D9-1598B1407706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E474759-E781-4F09-8BE3-C8D707B90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FD9DB4F-B8B5-4EE9-926B-CA6774C38B63}"/>
              </a:ext>
            </a:extLst>
          </p:cNvPr>
          <p:cNvSpPr txBox="1"/>
          <p:nvPr/>
        </p:nvSpPr>
        <p:spPr>
          <a:xfrm>
            <a:off x="676664" y="2363913"/>
            <a:ext cx="10838576" cy="2769989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23417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en-US" sz="4400" dirty="0">
                <a:solidFill>
                  <a:srgbClr val="23417A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  <a:t>PRO</a:t>
            </a:r>
            <a:r>
              <a:rPr lang="ru-RU" sz="3200" b="1" dirty="0">
                <a:solidFill>
                  <a:srgbClr val="23417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промышленный дизайн в современной школе» </a:t>
            </a:r>
          </a:p>
          <a:p>
            <a:pPr algn="ctr"/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800" dirty="0">
                <a:solidFill>
                  <a:srgbClr val="23417A"/>
                </a:solidFill>
                <a:effectLst/>
                <a:latin typeface="+mn-lt"/>
                <a:ea typeface="Calibri" panose="020F0502020204030204" pitchFamily="34" charset="0"/>
              </a:rPr>
              <a:t>Практика сетевой формы реализации </a:t>
            </a:r>
          </a:p>
          <a:p>
            <a:pPr algn="ctr"/>
            <a:r>
              <a:rPr lang="ru-RU" sz="2800" dirty="0">
                <a:solidFill>
                  <a:srgbClr val="23417A"/>
                </a:solidFill>
                <a:effectLst/>
                <a:latin typeface="+mn-lt"/>
                <a:ea typeface="Calibri" panose="020F0502020204030204" pitchFamily="34" charset="0"/>
              </a:rPr>
              <a:t>общеобразовательной программы предметной области «Технология» для 5-8-х классов на базе организации среднего профессионального образования «Северский промышленный колледж»</a:t>
            </a:r>
            <a:endParaRPr lang="ru-RU" sz="2800" dirty="0">
              <a:solidFill>
                <a:srgbClr val="23417A"/>
              </a:solidFill>
              <a:latin typeface="+mn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AB2145E-4293-4520-A61C-C85BD4E78FAA}"/>
              </a:ext>
            </a:extLst>
          </p:cNvPr>
          <p:cNvSpPr/>
          <p:nvPr/>
        </p:nvSpPr>
        <p:spPr>
          <a:xfrm>
            <a:off x="0" y="0"/>
            <a:ext cx="12192000" cy="1027113"/>
          </a:xfrm>
          <a:prstGeom prst="rect">
            <a:avLst/>
          </a:prstGeom>
          <a:solidFill>
            <a:srgbClr val="253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05763D7-7C02-4E66-BAAD-6BEF1E48CEC7}"/>
              </a:ext>
            </a:extLst>
          </p:cNvPr>
          <p:cNvSpPr txBox="1"/>
          <p:nvPr/>
        </p:nvSpPr>
        <p:spPr>
          <a:xfrm>
            <a:off x="3044505" y="5963774"/>
            <a:ext cx="61029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23417A"/>
                </a:solidFill>
                <a:latin typeface="+mn-lt"/>
                <a:ea typeface="Verdana" panose="020B0604030504040204" pitchFamily="34" charset="0"/>
              </a:rPr>
              <a:t>ЗАТО Северск, Томская область</a:t>
            </a:r>
          </a:p>
          <a:p>
            <a:pPr algn="ctr"/>
            <a:r>
              <a:rPr lang="ru-RU" sz="2000" dirty="0">
                <a:solidFill>
                  <a:srgbClr val="23417A"/>
                </a:solidFill>
                <a:latin typeface="+mn-lt"/>
                <a:ea typeface="Verdana" panose="020B0604030504040204" pitchFamily="34" charset="0"/>
              </a:rPr>
              <a:t>2020 год</a:t>
            </a:r>
          </a:p>
        </p:txBody>
      </p:sp>
      <p:pic>
        <p:nvPicPr>
          <p:cNvPr id="2" name="Picture 4" descr="E:\Образцы корел\Уо\1.wmf">
            <a:extLst>
              <a:ext uri="{FF2B5EF4-FFF2-40B4-BE49-F238E27FC236}">
                <a16:creationId xmlns:a16="http://schemas.microsoft.com/office/drawing/2014/main" xmlns="" id="{3D584AE0-4727-43D5-9291-2A57221DA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9903" y="0"/>
            <a:ext cx="976986" cy="936000"/>
          </a:xfrm>
          <a:prstGeom prst="rect">
            <a:avLst/>
          </a:prstGeom>
          <a:noFill/>
          <a:effectLst>
            <a:outerShdw blurRad="596900" sx="102000" sy="102000" algn="ctr" rotWithShape="0">
              <a:schemeClr val="bg1">
                <a:alpha val="68000"/>
              </a:scheme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B61A0BE-5F79-4C81-8309-697E2ADD39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454" y="0"/>
            <a:ext cx="840072" cy="1023457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EFC6F13-CE09-4E6B-B7E5-254DB40115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606" y="0"/>
            <a:ext cx="1093835" cy="936000"/>
          </a:xfrm>
          <a:prstGeom prst="rect">
            <a:avLst/>
          </a:prstGeom>
          <a:effectLst>
            <a:glow rad="38100">
              <a:schemeClr val="bg1">
                <a:alpha val="60000"/>
              </a:schemeClr>
            </a:glow>
          </a:effectLst>
        </p:spPr>
      </p:pic>
      <p:pic>
        <p:nvPicPr>
          <p:cNvPr id="13" name="Рисунок 2">
            <a:extLst>
              <a:ext uri="{FF2B5EF4-FFF2-40B4-BE49-F238E27FC236}">
                <a16:creationId xmlns:a16="http://schemas.microsoft.com/office/drawing/2014/main" xmlns="" id="{65B6E280-252E-45C9-B4A1-9E88B933C5A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7644" y="0"/>
            <a:ext cx="11811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816842" y="1084820"/>
            <a:ext cx="850112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Конкурс лучших муниципальных практик и инициатив                                        социально-экономического развития в муниципальных образованиях                           на территориях присутствия </a:t>
            </a:r>
            <a:r>
              <a:rPr lang="ru-RU" b="1" dirty="0" err="1" smtClean="0">
                <a:solidFill>
                  <a:srgbClr val="0070C0"/>
                </a:solidFill>
              </a:rPr>
              <a:t>Госкорпорации</a:t>
            </a:r>
            <a:r>
              <a:rPr lang="ru-RU" b="1" dirty="0" smtClean="0">
                <a:solidFill>
                  <a:srgbClr val="0070C0"/>
                </a:solidFill>
              </a:rPr>
              <a:t> «</a:t>
            </a:r>
            <a:r>
              <a:rPr lang="ru-RU" b="1" dirty="0" err="1" smtClean="0">
                <a:solidFill>
                  <a:srgbClr val="0070C0"/>
                </a:solidFill>
              </a:rPr>
              <a:t>Росатом</a:t>
            </a:r>
            <a:r>
              <a:rPr lang="ru-RU" b="1" dirty="0" smtClean="0">
                <a:solidFill>
                  <a:srgbClr val="0070C0"/>
                </a:solidFill>
              </a:rPr>
              <a:t>»</a:t>
            </a:r>
            <a:endParaRPr lang="ru-RU" b="1" dirty="0">
              <a:solidFill>
                <a:srgbClr val="0070C0"/>
              </a:solidFill>
              <a:cs typeface="Arial" pitchFamily="34" charset="0"/>
            </a:endParaRPr>
          </a:p>
        </p:txBody>
      </p:sp>
      <p:pic>
        <p:nvPicPr>
          <p:cNvPr id="12" name="Picture 7" descr="D:\Мои документы\Рабочий стол\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7575" y="0"/>
            <a:ext cx="1414095" cy="919162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96" y="0"/>
            <a:ext cx="1809750" cy="970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27113"/>
          </a:xfrm>
          <a:prstGeom prst="rect">
            <a:avLst/>
          </a:prstGeom>
          <a:solidFill>
            <a:srgbClr val="253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9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0"/>
            <a:ext cx="11811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1662214" y="115247"/>
            <a:ext cx="10529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3200" b="1" dirty="0">
                <a:solidFill>
                  <a:schemeClr val="bg1"/>
                </a:solidFill>
              </a:rPr>
              <a:t>Перспективы развития сетевой практики</a:t>
            </a:r>
            <a:endParaRPr lang="ru-RU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9079" y="1941618"/>
            <a:ext cx="6944265" cy="3170099"/>
          </a:xfrm>
          <a:prstGeom prst="rect">
            <a:avLst/>
          </a:prstGeom>
          <a:gradFill flip="none" rotWithShape="1">
            <a:gsLst>
              <a:gs pos="0">
                <a:srgbClr val="03BFD9">
                  <a:tint val="66000"/>
                  <a:satMod val="160000"/>
                </a:srgbClr>
              </a:gs>
              <a:gs pos="50000">
                <a:srgbClr val="03BFD9">
                  <a:tint val="44500"/>
                  <a:satMod val="160000"/>
                </a:srgbClr>
              </a:gs>
              <a:gs pos="100000">
                <a:srgbClr val="03BFD9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23417A"/>
                </a:solidFill>
              </a:rPr>
              <a:t>В будущем 2020-2021 учебном году </a:t>
            </a:r>
            <a:endParaRPr lang="ru-RU" sz="2000" dirty="0" smtClean="0">
              <a:solidFill>
                <a:srgbClr val="23417A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23417A"/>
                </a:solidFill>
              </a:rPr>
              <a:t>реализация </a:t>
            </a:r>
            <a:r>
              <a:rPr lang="ru-RU" sz="2000" b="1" dirty="0">
                <a:solidFill>
                  <a:srgbClr val="23417A"/>
                </a:solidFill>
              </a:rPr>
              <a:t>общеобразовательной программы «Технология» </a:t>
            </a:r>
            <a:r>
              <a:rPr lang="ru-RU" sz="2000" b="1" dirty="0" smtClean="0">
                <a:solidFill>
                  <a:srgbClr val="23417A"/>
                </a:solidFill>
              </a:rPr>
              <a:t>в </a:t>
            </a:r>
            <a:r>
              <a:rPr lang="ru-RU" sz="2000" b="1" dirty="0">
                <a:solidFill>
                  <a:srgbClr val="23417A"/>
                </a:solidFill>
              </a:rPr>
              <a:t>сетевой форме </a:t>
            </a:r>
            <a:r>
              <a:rPr lang="ru-RU" sz="2000" b="1" dirty="0" smtClean="0">
                <a:solidFill>
                  <a:srgbClr val="23417A"/>
                </a:solidFill>
              </a:rPr>
              <a:t>будет </a:t>
            </a:r>
            <a:r>
              <a:rPr lang="ru-RU" sz="2000" b="1">
                <a:solidFill>
                  <a:srgbClr val="23417A"/>
                </a:solidFill>
              </a:rPr>
              <a:t>продолжаться </a:t>
            </a:r>
            <a:endParaRPr lang="ru-RU" sz="2000" b="1" smtClean="0">
              <a:solidFill>
                <a:srgbClr val="23417A"/>
              </a:solidFill>
            </a:endParaRPr>
          </a:p>
          <a:p>
            <a:pPr algn="ctr"/>
            <a:r>
              <a:rPr lang="ru-RU" sz="2000" b="1" smtClean="0">
                <a:solidFill>
                  <a:srgbClr val="23417A"/>
                </a:solidFill>
              </a:rPr>
              <a:t>с </a:t>
            </a:r>
            <a:r>
              <a:rPr lang="ru-RU" sz="2000" b="1" dirty="0">
                <a:solidFill>
                  <a:srgbClr val="23417A"/>
                </a:solidFill>
              </a:rPr>
              <a:t>расширением </a:t>
            </a:r>
            <a:r>
              <a:rPr lang="ru-RU" sz="2000" dirty="0" smtClean="0">
                <a:solidFill>
                  <a:srgbClr val="23417A"/>
                </a:solidFill>
              </a:rPr>
              <a:t>сети </a:t>
            </a:r>
            <a:r>
              <a:rPr lang="ru-RU" sz="2000" dirty="0">
                <a:solidFill>
                  <a:srgbClr val="23417A"/>
                </a:solidFill>
              </a:rPr>
              <a:t>школ </a:t>
            </a:r>
            <a:r>
              <a:rPr lang="ru-RU" sz="2000" dirty="0" smtClean="0">
                <a:solidFill>
                  <a:srgbClr val="23417A"/>
                </a:solidFill>
              </a:rPr>
              <a:t>и </a:t>
            </a:r>
            <a:r>
              <a:rPr lang="ru-RU" sz="2000" dirty="0">
                <a:solidFill>
                  <a:srgbClr val="23417A"/>
                </a:solidFill>
              </a:rPr>
              <a:t>численности </a:t>
            </a:r>
            <a:r>
              <a:rPr lang="ru-RU" sz="2000" dirty="0" smtClean="0">
                <a:solidFill>
                  <a:srgbClr val="23417A"/>
                </a:solidFill>
              </a:rPr>
              <a:t>участников </a:t>
            </a:r>
          </a:p>
          <a:p>
            <a:pPr algn="ctr"/>
            <a:r>
              <a:rPr lang="ru-RU" sz="2000" dirty="0" smtClean="0">
                <a:solidFill>
                  <a:srgbClr val="23417A"/>
                </a:solidFill>
              </a:rPr>
              <a:t>(до 7 школ и до 600 обучающихся).</a:t>
            </a:r>
            <a:endParaRPr lang="ru-RU" sz="2000" dirty="0">
              <a:solidFill>
                <a:srgbClr val="23417A"/>
              </a:solidFill>
            </a:endParaRPr>
          </a:p>
          <a:p>
            <a:pPr algn="ctr"/>
            <a:endParaRPr lang="ru-RU" sz="2000" dirty="0">
              <a:solidFill>
                <a:srgbClr val="23417A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23417A"/>
                </a:solidFill>
              </a:rPr>
              <a:t>Северский промышленный колледж </a:t>
            </a:r>
          </a:p>
          <a:p>
            <a:pPr algn="ctr"/>
            <a:r>
              <a:rPr lang="ru-RU" sz="2000" b="1" dirty="0" smtClean="0">
                <a:solidFill>
                  <a:srgbClr val="23417A"/>
                </a:solidFill>
              </a:rPr>
              <a:t>готов предложить </a:t>
            </a:r>
            <a:r>
              <a:rPr lang="ru-RU" sz="2000" b="1" dirty="0">
                <a:solidFill>
                  <a:srgbClr val="23417A"/>
                </a:solidFill>
              </a:rPr>
              <a:t>новые направления </a:t>
            </a:r>
            <a:r>
              <a:rPr lang="ru-RU" sz="2000" dirty="0">
                <a:solidFill>
                  <a:srgbClr val="23417A"/>
                </a:solidFill>
              </a:rPr>
              <a:t>по реализации общеобразовательных программ в сетевой форме </a:t>
            </a:r>
            <a:endParaRPr lang="ru-RU" sz="2000" dirty="0" smtClean="0">
              <a:solidFill>
                <a:srgbClr val="23417A"/>
              </a:solidFill>
            </a:endParaRPr>
          </a:p>
          <a:p>
            <a:pPr algn="ctr"/>
            <a:r>
              <a:rPr lang="ru-RU" sz="2000" dirty="0" smtClean="0">
                <a:solidFill>
                  <a:srgbClr val="23417A"/>
                </a:solidFill>
              </a:rPr>
              <a:t>в </a:t>
            </a:r>
            <a:r>
              <a:rPr lang="ru-RU" sz="2000" dirty="0">
                <a:solidFill>
                  <a:srgbClr val="23417A"/>
                </a:solidFill>
              </a:rPr>
              <a:t>области информационных технологий. </a:t>
            </a:r>
          </a:p>
        </p:txBody>
      </p:sp>
      <p:pic>
        <p:nvPicPr>
          <p:cNvPr id="3" name="Рисунок 2" descr="ФОТО 1.jpg">
            <a:extLst>
              <a:ext uri="{FF2B5EF4-FFF2-40B4-BE49-F238E27FC236}">
                <a16:creationId xmlns:a16="http://schemas.microsoft.com/office/drawing/2014/main" xmlns="" id="{42DD6C98-6F8D-46BC-A8A4-4F132677241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0091" y="1216403"/>
            <a:ext cx="3598878" cy="2699159"/>
          </a:xfrm>
          <a:prstGeom prst="rect">
            <a:avLst/>
          </a:prstGeom>
        </p:spPr>
      </p:pic>
      <p:pic>
        <p:nvPicPr>
          <p:cNvPr id="4" name="Рисунок 3" descr="ФОТО 2.jpg">
            <a:extLst>
              <a:ext uri="{FF2B5EF4-FFF2-40B4-BE49-F238E27FC236}">
                <a16:creationId xmlns:a16="http://schemas.microsoft.com/office/drawing/2014/main" xmlns="" id="{C83771FD-90FC-48F3-AFCF-60175012A70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8482" y="4009938"/>
            <a:ext cx="3598878" cy="2699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27113"/>
          </a:xfrm>
          <a:prstGeom prst="rect">
            <a:avLst/>
          </a:prstGeom>
          <a:solidFill>
            <a:srgbClr val="253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9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0"/>
            <a:ext cx="11811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1768474" y="274638"/>
            <a:ext cx="96573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Суть сетевой практики</a:t>
            </a:r>
            <a:endParaRPr lang="ru-RU" sz="3200" b="1" dirty="0">
              <a:solidFill>
                <a:srgbClr val="253042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45497" y="1276224"/>
            <a:ext cx="6954474" cy="2154436"/>
          </a:xfrm>
          <a:prstGeom prst="rect">
            <a:avLst/>
          </a:prstGeom>
          <a:gradFill flip="none" rotWithShape="1">
            <a:gsLst>
              <a:gs pos="0">
                <a:srgbClr val="03BFD9">
                  <a:tint val="66000"/>
                  <a:satMod val="160000"/>
                </a:srgbClr>
              </a:gs>
              <a:gs pos="50000">
                <a:srgbClr val="03BFD9">
                  <a:tint val="44500"/>
                  <a:satMod val="160000"/>
                </a:srgbClr>
              </a:gs>
              <a:gs pos="100000">
                <a:srgbClr val="03BFD9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softEdge rad="635000"/>
          </a:effectLst>
        </p:spPr>
        <p:txBody>
          <a:bodyPr wrap="square">
            <a:spAutoFit/>
          </a:bodyPr>
          <a:lstStyle/>
          <a:p>
            <a:pPr indent="471805" algn="just"/>
            <a:r>
              <a:rPr lang="ru-RU" sz="2100" b="1" dirty="0">
                <a:solidFill>
                  <a:srgbClr val="23417A"/>
                </a:solidFill>
                <a:effectLst/>
                <a:latin typeface="+mn-lt"/>
                <a:ea typeface="Calibri" panose="020F0502020204030204" pitchFamily="34" charset="0"/>
              </a:rPr>
              <a:t>«</a:t>
            </a:r>
            <a:r>
              <a:rPr lang="en-US" sz="2100" b="1" dirty="0">
                <a:solidFill>
                  <a:srgbClr val="23417A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  <a:t>PRO</a:t>
            </a:r>
            <a:r>
              <a:rPr lang="ru-RU" sz="2100" b="1" dirty="0">
                <a:solidFill>
                  <a:srgbClr val="23417A"/>
                </a:solidFill>
                <a:effectLst/>
                <a:latin typeface="+mn-lt"/>
                <a:ea typeface="Calibri" panose="020F0502020204030204" pitchFamily="34" charset="0"/>
              </a:rPr>
              <a:t> промышленный дизайн в современной школе» </a:t>
            </a:r>
            <a:r>
              <a:rPr lang="ru-RU" dirty="0">
                <a:solidFill>
                  <a:srgbClr val="23417A"/>
                </a:solidFill>
                <a:effectLst/>
                <a:latin typeface="+mn-lt"/>
                <a:ea typeface="Calibri" panose="020F0502020204030204" pitchFamily="34" charset="0"/>
              </a:rPr>
              <a:t>- это практика сетевой формы реализации основной общеобразовательной программы предметной области «Технология» для 5-8-х классов на базе организации среднего профессионального образования «Северский промышленный колледж», созданная в целях обновления содержания учебного предмета «Технология» в рамках школьных уроков. </a:t>
            </a:r>
          </a:p>
        </p:txBody>
      </p:sp>
      <p:pic>
        <p:nvPicPr>
          <p:cNvPr id="11" name="Рисунок 10" descr="nK8BVkUxSy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159" y="1377254"/>
            <a:ext cx="3615654" cy="24109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0C0353E-4694-40BF-BBC7-96CDA001DD9C}"/>
              </a:ext>
            </a:extLst>
          </p:cNvPr>
          <p:cNvSpPr txBox="1"/>
          <p:nvPr/>
        </p:nvSpPr>
        <p:spPr>
          <a:xfrm>
            <a:off x="4281907" y="3307549"/>
            <a:ext cx="7081654" cy="341632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effectLst>
            <a:softEdge rad="635000"/>
          </a:effectLst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800" dirty="0">
                <a:solidFill>
                  <a:srgbClr val="23417A"/>
                </a:solidFill>
                <a:effectLst/>
                <a:latin typeface="+mn-lt"/>
                <a:ea typeface="Times New Roman" panose="02020603050405020304" pitchFamily="18" charset="0"/>
              </a:rPr>
              <a:t>Сетевая практика «</a:t>
            </a:r>
            <a:r>
              <a:rPr lang="en-US" sz="1800" dirty="0">
                <a:solidFill>
                  <a:srgbClr val="23417A"/>
                </a:solidFill>
                <a:effectLst/>
                <a:latin typeface="+mn-lt"/>
                <a:ea typeface="Times New Roman" panose="02020603050405020304" pitchFamily="18" charset="0"/>
              </a:rPr>
              <a:t>PRO</a:t>
            </a:r>
            <a:r>
              <a:rPr lang="ru-RU" sz="1800" dirty="0">
                <a:solidFill>
                  <a:srgbClr val="23417A"/>
                </a:solidFill>
                <a:effectLst/>
                <a:latin typeface="+mn-lt"/>
                <a:ea typeface="Times New Roman" panose="02020603050405020304" pitchFamily="18" charset="0"/>
              </a:rPr>
              <a:t> промышленный дизайн в современной школе» представляет собой самостоятельный кейс в основной общеобразовательной программе технической направленности в области промышленного дизайна, состоящий из комплекса практических занятий по макетированию, моделированию, визуализации и конструированию трехмерной модели «Космическая станция» в программе облачного высокотехнологичного инструмента создания трехмерной графики </a:t>
            </a:r>
            <a:r>
              <a:rPr lang="ru-RU" sz="1800" dirty="0" err="1">
                <a:solidFill>
                  <a:srgbClr val="23417A"/>
                </a:solidFill>
                <a:effectLst/>
                <a:latin typeface="+mn-lt"/>
                <a:ea typeface="Times New Roman" panose="02020603050405020304" pitchFamily="18" charset="0"/>
              </a:rPr>
              <a:t>Autodesk</a:t>
            </a:r>
            <a:r>
              <a:rPr lang="ru-RU" sz="1800" dirty="0">
                <a:solidFill>
                  <a:srgbClr val="23417A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3417A"/>
                </a:solidFill>
                <a:effectLst/>
                <a:latin typeface="+mn-lt"/>
                <a:ea typeface="Times New Roman" panose="02020603050405020304" pitchFamily="18" charset="0"/>
              </a:rPr>
              <a:t>Fusion</a:t>
            </a:r>
            <a:r>
              <a:rPr lang="ru-RU" sz="1800" dirty="0">
                <a:solidFill>
                  <a:srgbClr val="23417A"/>
                </a:solidFill>
                <a:effectLst/>
                <a:latin typeface="+mn-lt"/>
                <a:ea typeface="Times New Roman" panose="02020603050405020304" pitchFamily="18" charset="0"/>
              </a:rPr>
              <a:t> 360.</a:t>
            </a:r>
            <a:endParaRPr lang="ru-RU" sz="2000" dirty="0">
              <a:solidFill>
                <a:srgbClr val="23417A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050" dirty="0">
              <a:solidFill>
                <a:srgbClr val="23417A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800" dirty="0">
                <a:solidFill>
                  <a:srgbClr val="23417A"/>
                </a:solidFill>
                <a:effectLst/>
                <a:latin typeface="+mn-lt"/>
                <a:ea typeface="Times New Roman" panose="02020603050405020304" pitchFamily="18" charset="0"/>
              </a:rPr>
              <a:t>Кейс, встроенный в основную общеобразовательную программу предметной области «Технология», изучается в течение 12 учебных часов (за 6 недель по 2 урока в неделю). </a:t>
            </a:r>
            <a:endParaRPr lang="ru-RU" sz="2000" dirty="0">
              <a:solidFill>
                <a:srgbClr val="23417A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6" name="Рисунок 5" descr="img00002.jpg">
            <a:extLst>
              <a:ext uri="{FF2B5EF4-FFF2-40B4-BE49-F238E27FC236}">
                <a16:creationId xmlns:a16="http://schemas.microsoft.com/office/drawing/2014/main" xmlns="" id="{8ABB2FBD-2A67-4B24-BC83-300B6DE9351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159" y="3871433"/>
            <a:ext cx="1623949" cy="2887020"/>
          </a:xfrm>
          <a:prstGeom prst="rect">
            <a:avLst/>
          </a:prstGeom>
        </p:spPr>
      </p:pic>
      <p:pic>
        <p:nvPicPr>
          <p:cNvPr id="7" name="Рисунок 6" descr="img00007.jpg">
            <a:extLst>
              <a:ext uri="{FF2B5EF4-FFF2-40B4-BE49-F238E27FC236}">
                <a16:creationId xmlns:a16="http://schemas.microsoft.com/office/drawing/2014/main" xmlns="" id="{B2B3ABF5-93A4-4C54-A9C2-B72EB34AFA6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63864" y="3871433"/>
            <a:ext cx="1623949" cy="2887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27113"/>
          </a:xfrm>
          <a:prstGeom prst="rect">
            <a:avLst/>
          </a:prstGeom>
          <a:solidFill>
            <a:srgbClr val="253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9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0"/>
            <a:ext cx="11811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1768475" y="274638"/>
            <a:ext cx="9841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Уникальность реализации сетевой практики</a:t>
            </a:r>
            <a:endParaRPr lang="ru-RU" sz="3200" b="1" dirty="0">
              <a:solidFill>
                <a:srgbClr val="253042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Рисунок 3" descr="Галочк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286" y="3308567"/>
            <a:ext cx="461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3" descr="Галочк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788" y="1350479"/>
            <a:ext cx="461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872750" y="1264288"/>
            <a:ext cx="5427676" cy="1938992"/>
          </a:xfrm>
          <a:prstGeom prst="rect">
            <a:avLst/>
          </a:prstGeom>
          <a:gradFill flip="none" rotWithShape="1">
            <a:gsLst>
              <a:gs pos="0">
                <a:srgbClr val="03BFD9">
                  <a:tint val="66000"/>
                  <a:satMod val="160000"/>
                </a:srgbClr>
              </a:gs>
              <a:gs pos="50000">
                <a:srgbClr val="03BFD9">
                  <a:tint val="44500"/>
                  <a:satMod val="160000"/>
                </a:srgbClr>
              </a:gs>
              <a:gs pos="100000">
                <a:srgbClr val="03BFD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  <a:headEnd/>
            <a:tailEnd/>
          </a:ln>
          <a:effectLst>
            <a:softEdge rad="635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>
                <a:solidFill>
                  <a:srgbClr val="23417A"/>
                </a:solidFill>
                <a:effectLst/>
                <a:ea typeface="Calibri" panose="020F0502020204030204" pitchFamily="34" charset="0"/>
              </a:rPr>
              <a:t>Сетевая практика реализована в урочном формате </a:t>
            </a:r>
            <a:r>
              <a:rPr lang="ru-RU" sz="2000" dirty="0">
                <a:solidFill>
                  <a:srgbClr val="23417A"/>
                </a:solidFill>
                <a:effectLst/>
                <a:ea typeface="Calibri" panose="020F0502020204030204" pitchFamily="34" charset="0"/>
              </a:rPr>
              <a:t>как самостоятельный кейс, встроенный в основную общеобразовательную программу конкретного учебного предмета «Технология» в области промышленного дизайна.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83783" y="2956691"/>
            <a:ext cx="5337843" cy="1938992"/>
          </a:xfrm>
          <a:prstGeom prst="rect">
            <a:avLst/>
          </a:prstGeom>
          <a:gradFill flip="none" rotWithShape="1">
            <a:gsLst>
              <a:gs pos="0">
                <a:srgbClr val="03BFD9">
                  <a:tint val="66000"/>
                  <a:satMod val="160000"/>
                </a:srgbClr>
              </a:gs>
              <a:gs pos="50000">
                <a:srgbClr val="03BFD9">
                  <a:tint val="44500"/>
                  <a:satMod val="160000"/>
                </a:srgbClr>
              </a:gs>
              <a:gs pos="100000">
                <a:srgbClr val="03BFD9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softEdge rad="635000"/>
          </a:effectLst>
        </p:spPr>
        <p:txBody>
          <a:bodyPr wrap="square">
            <a:spAutoFit/>
          </a:bodyPr>
          <a:lstStyle/>
          <a:p>
            <a:pPr lvl="0" algn="ctr"/>
            <a:endParaRPr lang="ru-RU" sz="2000" dirty="0">
              <a:solidFill>
                <a:srgbClr val="23417A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23417A"/>
                </a:solidFill>
                <a:latin typeface="+mn-lt"/>
                <a:ea typeface="Calibri" panose="020F0502020204030204" pitchFamily="34" charset="0"/>
              </a:rPr>
              <a:t>Образовательный процесс школы обеспечен </a:t>
            </a:r>
            <a:r>
              <a:rPr lang="ru-RU" sz="2000" b="1" dirty="0">
                <a:solidFill>
                  <a:srgbClr val="23417A"/>
                </a:solidFill>
                <a:effectLst/>
                <a:latin typeface="+mn-lt"/>
                <a:ea typeface="Calibri" panose="020F0502020204030204" pitchFamily="34" charset="0"/>
              </a:rPr>
              <a:t>материально-технической базой</a:t>
            </a:r>
            <a:r>
              <a:rPr lang="ru-RU" sz="2000" dirty="0">
                <a:solidFill>
                  <a:srgbClr val="23417A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endParaRPr lang="ru-RU" sz="2000" dirty="0" smtClean="0">
              <a:solidFill>
                <a:srgbClr val="23417A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23417A"/>
                </a:solidFill>
                <a:effectLst/>
                <a:latin typeface="+mn-lt"/>
                <a:ea typeface="Calibri" panose="020F0502020204030204" pitchFamily="34" charset="0"/>
              </a:rPr>
              <a:t>для </a:t>
            </a:r>
            <a:r>
              <a:rPr lang="ru-RU" sz="2000" dirty="0">
                <a:solidFill>
                  <a:srgbClr val="23417A"/>
                </a:solidFill>
                <a:effectLst/>
                <a:latin typeface="+mn-lt"/>
                <a:ea typeface="Calibri" panose="020F0502020204030204" pitchFamily="34" charset="0"/>
              </a:rPr>
              <a:t>реализации общеобразовательной программы по технологии за счет ресурсов СПО «Северский промышленный колледж».</a:t>
            </a:r>
          </a:p>
        </p:txBody>
      </p:sp>
      <p:pic>
        <p:nvPicPr>
          <p:cNvPr id="5" name="Рисунок 4" descr="nK8BVkUxSyE.jpg">
            <a:extLst>
              <a:ext uri="{FF2B5EF4-FFF2-40B4-BE49-F238E27FC236}">
                <a16:creationId xmlns:a16="http://schemas.microsoft.com/office/drawing/2014/main" xmlns="" id="{2ADAE107-D6D4-4CA3-8A46-6BA29FD371A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45342" y="3802278"/>
            <a:ext cx="2907804" cy="1938915"/>
          </a:xfrm>
          <a:prstGeom prst="rect">
            <a:avLst/>
          </a:prstGeom>
        </p:spPr>
      </p:pic>
      <p:pic>
        <p:nvPicPr>
          <p:cNvPr id="6" name="Рисунок 5" descr="uKeuxFHb5A0.jpg">
            <a:extLst>
              <a:ext uri="{FF2B5EF4-FFF2-40B4-BE49-F238E27FC236}">
                <a16:creationId xmlns:a16="http://schemas.microsoft.com/office/drawing/2014/main" xmlns="" id="{246FB662-E925-42A9-BDD0-D1C1FB247FC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45342" y="1812441"/>
            <a:ext cx="2907802" cy="1938914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6BDF96ED-2266-4369-90B7-53CAA76DE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750" y="4991627"/>
            <a:ext cx="5337842" cy="1631216"/>
          </a:xfrm>
          <a:prstGeom prst="rect">
            <a:avLst/>
          </a:prstGeom>
          <a:gradFill flip="none" rotWithShape="1">
            <a:gsLst>
              <a:gs pos="0">
                <a:srgbClr val="03BFD9">
                  <a:tint val="66000"/>
                  <a:satMod val="160000"/>
                </a:srgbClr>
              </a:gs>
              <a:gs pos="50000">
                <a:srgbClr val="03BFD9">
                  <a:tint val="44500"/>
                  <a:satMod val="160000"/>
                </a:srgbClr>
              </a:gs>
              <a:gs pos="100000">
                <a:srgbClr val="03BFD9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>
            <a:softEdge rad="635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000" b="1" dirty="0">
                <a:solidFill>
                  <a:srgbClr val="23417A"/>
                </a:solidFill>
                <a:latin typeface="+mn-lt"/>
              </a:rPr>
              <a:t>Охват обучающихся</a:t>
            </a:r>
            <a:r>
              <a:rPr lang="ru-RU" sz="2000" dirty="0">
                <a:solidFill>
                  <a:srgbClr val="23417A"/>
                </a:solidFill>
                <a:latin typeface="+mn-lt"/>
              </a:rPr>
              <a:t>: более 500-сот школьников</a:t>
            </a:r>
            <a:r>
              <a:rPr lang="en-US" sz="2000" dirty="0">
                <a:solidFill>
                  <a:srgbClr val="23417A"/>
                </a:solidFill>
                <a:latin typeface="+mn-lt"/>
              </a:rPr>
              <a:t> </a:t>
            </a:r>
            <a:r>
              <a:rPr lang="ru-RU" sz="2000" dirty="0">
                <a:solidFill>
                  <a:srgbClr val="23417A"/>
                </a:solidFill>
                <a:latin typeface="+mn-lt"/>
              </a:rPr>
              <a:t>из 20-ти классов за 6 недель освоили модуль «Космическая станция» общеобразовательной программы промышленного дизайна. </a:t>
            </a:r>
          </a:p>
        </p:txBody>
      </p:sp>
      <p:pic>
        <p:nvPicPr>
          <p:cNvPr id="9" name="Рисунок 3" descr="Галочка">
            <a:extLst>
              <a:ext uri="{FF2B5EF4-FFF2-40B4-BE49-F238E27FC236}">
                <a16:creationId xmlns:a16="http://schemas.microsoft.com/office/drawing/2014/main" xmlns="" id="{F0E991CB-2BCA-40DA-B53C-85A5CC66C9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286" y="5183515"/>
            <a:ext cx="461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TARrmG0YeAs.jpg">
            <a:extLst>
              <a:ext uri="{FF2B5EF4-FFF2-40B4-BE49-F238E27FC236}">
                <a16:creationId xmlns:a16="http://schemas.microsoft.com/office/drawing/2014/main" xmlns="" id="{D389B649-7384-4923-8DD0-DADDDED4B34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20910" y="1812441"/>
            <a:ext cx="2624227" cy="385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6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27113"/>
          </a:xfrm>
          <a:prstGeom prst="rect">
            <a:avLst/>
          </a:prstGeom>
          <a:solidFill>
            <a:srgbClr val="253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9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0"/>
            <a:ext cx="11811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1768475" y="274638"/>
            <a:ext cx="9841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Уникальность реализации сетевой практики</a:t>
            </a:r>
            <a:endParaRPr lang="ru-RU" sz="3200" b="1" dirty="0">
              <a:solidFill>
                <a:srgbClr val="253042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Рисунок 3" descr="Галочк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003" y="1380907"/>
            <a:ext cx="461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649812" y="808516"/>
            <a:ext cx="4899803" cy="2862322"/>
          </a:xfrm>
          <a:prstGeom prst="rect">
            <a:avLst/>
          </a:prstGeom>
          <a:gradFill flip="none" rotWithShape="1">
            <a:gsLst>
              <a:gs pos="0">
                <a:srgbClr val="03BFD9">
                  <a:tint val="66000"/>
                  <a:satMod val="160000"/>
                </a:srgbClr>
              </a:gs>
              <a:gs pos="50000">
                <a:srgbClr val="03BFD9">
                  <a:tint val="44500"/>
                  <a:satMod val="160000"/>
                </a:srgbClr>
              </a:gs>
              <a:gs pos="100000">
                <a:srgbClr val="03BFD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  <a:headEnd/>
            <a:tailEnd/>
          </a:ln>
          <a:effectLst>
            <a:softEdge rad="635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rgbClr val="23417A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rgbClr val="23417A"/>
              </a:solidFill>
            </a:endParaRPr>
          </a:p>
          <a:p>
            <a:pPr algn="ctr"/>
            <a:r>
              <a:rPr lang="ru-RU" b="1" dirty="0">
                <a:solidFill>
                  <a:srgbClr val="23417A"/>
                </a:solidFill>
              </a:rPr>
              <a:t>Привлечение к учебному процессу в качестве технологических волонтеров студентов </a:t>
            </a:r>
            <a:r>
              <a:rPr lang="ru-RU" dirty="0">
                <a:solidFill>
                  <a:srgbClr val="23417A"/>
                </a:solidFill>
              </a:rPr>
              <a:t>Северского промышленного колледжа специальности «Программирование в компьютерных системах». Они ассистировали школьному учителю предметной области «Технология» и консультировали школьников во время занятий.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23417A"/>
              </a:solidFill>
              <a:effectLst/>
              <a:latin typeface="+mn-lt"/>
            </a:endParaRPr>
          </a:p>
        </p:txBody>
      </p:sp>
      <p:pic>
        <p:nvPicPr>
          <p:cNvPr id="16" name="Рисунок 15" descr="img00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7382" y="4069571"/>
            <a:ext cx="1282033" cy="2279169"/>
          </a:xfrm>
          <a:prstGeom prst="rect">
            <a:avLst/>
          </a:prstGeom>
        </p:spPr>
      </p:pic>
      <p:pic>
        <p:nvPicPr>
          <p:cNvPr id="14" name="Рисунок 13" descr="TARrmG0YeA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43236" y="4061206"/>
            <a:ext cx="1715876" cy="2287835"/>
          </a:xfrm>
          <a:prstGeom prst="rect">
            <a:avLst/>
          </a:prstGeom>
        </p:spPr>
      </p:pic>
      <p:pic>
        <p:nvPicPr>
          <p:cNvPr id="15" name="Рисунок 14" descr="lReqQbZQC0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7726" y="4061207"/>
            <a:ext cx="1715876" cy="2287835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30E6DD9F-63EC-479B-ABA4-74BA37C93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9811" y="1318436"/>
            <a:ext cx="3057512" cy="2308324"/>
          </a:xfrm>
          <a:prstGeom prst="rect">
            <a:avLst/>
          </a:prstGeom>
          <a:gradFill flip="none" rotWithShape="1">
            <a:gsLst>
              <a:gs pos="0">
                <a:srgbClr val="03BFD9">
                  <a:tint val="66000"/>
                  <a:satMod val="160000"/>
                </a:srgbClr>
              </a:gs>
              <a:gs pos="50000">
                <a:srgbClr val="03BFD9">
                  <a:tint val="44500"/>
                  <a:satMod val="160000"/>
                </a:srgbClr>
              </a:gs>
              <a:gs pos="100000">
                <a:srgbClr val="03BFD9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>
            <a:softEdge rad="635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dirty="0">
                <a:solidFill>
                  <a:srgbClr val="23417A"/>
                </a:solidFill>
              </a:rPr>
              <a:t>С помощью компьютерного средства 3D-проектирования и разработки изделий на основе облачных технологий </a:t>
            </a:r>
            <a:r>
              <a:rPr lang="ru-RU" dirty="0" err="1">
                <a:solidFill>
                  <a:srgbClr val="23417A"/>
                </a:solidFill>
              </a:rPr>
              <a:t>Fusion</a:t>
            </a:r>
            <a:r>
              <a:rPr lang="ru-RU" dirty="0">
                <a:solidFill>
                  <a:srgbClr val="23417A"/>
                </a:solidFill>
              </a:rPr>
              <a:t> 360 </a:t>
            </a:r>
            <a:r>
              <a:rPr lang="ru-RU" b="1" dirty="0">
                <a:solidFill>
                  <a:srgbClr val="23417A"/>
                </a:solidFill>
              </a:rPr>
              <a:t>северские школьники </a:t>
            </a:r>
            <a:r>
              <a:rPr lang="ru-RU" b="1" dirty="0" smtClean="0">
                <a:solidFill>
                  <a:srgbClr val="23417A"/>
                </a:solidFill>
              </a:rPr>
              <a:t>создали </a:t>
            </a:r>
            <a:r>
              <a:rPr lang="ru-RU" b="1" dirty="0">
                <a:solidFill>
                  <a:srgbClr val="23417A"/>
                </a:solidFill>
              </a:rPr>
              <a:t>трехмерную модель космической станции</a:t>
            </a:r>
            <a:r>
              <a:rPr lang="ru-RU" dirty="0">
                <a:solidFill>
                  <a:srgbClr val="23417A"/>
                </a:solidFill>
              </a:rPr>
              <a:t>.</a:t>
            </a:r>
          </a:p>
        </p:txBody>
      </p:sp>
      <p:pic>
        <p:nvPicPr>
          <p:cNvPr id="5" name="Рисунок 3" descr="Галочка">
            <a:extLst>
              <a:ext uri="{FF2B5EF4-FFF2-40B4-BE49-F238E27FC236}">
                <a16:creationId xmlns:a16="http://schemas.microsoft.com/office/drawing/2014/main" xmlns="" id="{5EB67D58-D70D-4BB3-9F8B-D2C1112A81D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0888" y="1355358"/>
            <a:ext cx="461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 descr="Галочка">
            <a:extLst>
              <a:ext uri="{FF2B5EF4-FFF2-40B4-BE49-F238E27FC236}">
                <a16:creationId xmlns:a16="http://schemas.microsoft.com/office/drawing/2014/main" xmlns="" id="{ED168F7F-6E68-421E-9B4E-A480A4A3791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7899" y="1284633"/>
            <a:ext cx="461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98D2C96-67F3-4D28-B872-DD47C86F14F3}"/>
              </a:ext>
            </a:extLst>
          </p:cNvPr>
          <p:cNvPicPr/>
          <p:nvPr/>
        </p:nvPicPr>
        <p:blipFill rotWithShape="1">
          <a:blip r:embed="rId7" cstate="print"/>
          <a:srcRect t="2413" r="23649" b="23744"/>
          <a:stretch/>
        </p:blipFill>
        <p:spPr bwMode="auto">
          <a:xfrm>
            <a:off x="9119861" y="4464370"/>
            <a:ext cx="2683891" cy="17948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nQzjj8XaYT4.jpg">
            <a:extLst>
              <a:ext uri="{FF2B5EF4-FFF2-40B4-BE49-F238E27FC236}">
                <a16:creationId xmlns:a16="http://schemas.microsoft.com/office/drawing/2014/main" xmlns="" id="{0AA53241-7462-4809-9488-4FE9565CAED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71869" y="4463368"/>
            <a:ext cx="3232959" cy="185011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74C70F1-FF82-4D6D-9908-F37C9381FB6B}"/>
              </a:ext>
            </a:extLst>
          </p:cNvPr>
          <p:cNvSpPr txBox="1"/>
          <p:nvPr/>
        </p:nvSpPr>
        <p:spPr>
          <a:xfrm>
            <a:off x="5710437" y="1335734"/>
            <a:ext cx="3072137" cy="2862322"/>
          </a:xfrm>
          <a:prstGeom prst="rect">
            <a:avLst/>
          </a:prstGeom>
          <a:gradFill flip="none" rotWithShape="1">
            <a:gsLst>
              <a:gs pos="0">
                <a:srgbClr val="03BFD9">
                  <a:tint val="66000"/>
                  <a:satMod val="160000"/>
                </a:srgbClr>
              </a:gs>
              <a:gs pos="50000">
                <a:srgbClr val="03BFD9">
                  <a:tint val="44500"/>
                  <a:satMod val="160000"/>
                </a:srgbClr>
              </a:gs>
              <a:gs pos="100000">
                <a:srgbClr val="03BFD9">
                  <a:tint val="23500"/>
                  <a:satMod val="160000"/>
                </a:srgbClr>
              </a:gs>
            </a:gsLst>
            <a:lin ang="0" scaled="1"/>
            <a:tileRect/>
          </a:gra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3417A"/>
                </a:solidFill>
              </a:rPr>
              <a:t>По завершению проекта в марте 2020 года северским </a:t>
            </a:r>
            <a:r>
              <a:rPr lang="ru-RU" b="1" dirty="0">
                <a:solidFill>
                  <a:srgbClr val="23417A"/>
                </a:solidFill>
              </a:rPr>
              <a:t>школьникам были вручены сертификаты Северского промышленного колледжа</a:t>
            </a:r>
            <a:r>
              <a:rPr lang="ru-RU" dirty="0">
                <a:solidFill>
                  <a:srgbClr val="23417A"/>
                </a:solidFill>
              </a:rPr>
              <a:t> об успешном освоении общеобразовательной программы промышленного дизайна: модуль «Космическая станция».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27113"/>
          </a:xfrm>
          <a:prstGeom prst="rect">
            <a:avLst/>
          </a:prstGeom>
          <a:solidFill>
            <a:srgbClr val="253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9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0"/>
            <a:ext cx="11811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1768475" y="274638"/>
            <a:ext cx="9841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Уникальность реализации сетевой практики</a:t>
            </a:r>
            <a:endParaRPr lang="ru-RU" sz="3200" b="1" dirty="0">
              <a:solidFill>
                <a:srgbClr val="253042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Рисунок 3" descr="Галочк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7362" y="4552037"/>
            <a:ext cx="461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3" descr="Галочк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446" y="1535207"/>
            <a:ext cx="461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744427" y="1219201"/>
            <a:ext cx="5427676" cy="2308324"/>
          </a:xfrm>
          <a:prstGeom prst="rect">
            <a:avLst/>
          </a:prstGeom>
          <a:gradFill flip="none" rotWithShape="1">
            <a:gsLst>
              <a:gs pos="0">
                <a:srgbClr val="03BFD9">
                  <a:tint val="66000"/>
                  <a:satMod val="160000"/>
                </a:srgbClr>
              </a:gs>
              <a:gs pos="50000">
                <a:srgbClr val="03BFD9">
                  <a:tint val="44500"/>
                  <a:satMod val="160000"/>
                </a:srgbClr>
              </a:gs>
              <a:gs pos="100000">
                <a:srgbClr val="03BFD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  <a:headEnd/>
            <a:tailEnd/>
          </a:ln>
          <a:effectLst>
            <a:softEdge rad="635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rgbClr val="23417A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3417A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Северские учителя технологии повысили свою профессиональную квалификацию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23417A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по программе «Основные направления концепции предметной области «Технология» в условиях реализации ФГОС»</a:t>
            </a:r>
            <a:r>
              <a:rPr kumimoji="0" lang="ru-RU" b="0" i="0" u="none" strike="noStrike" cap="none" normalizeH="0" dirty="0">
                <a:ln>
                  <a:noFill/>
                </a:ln>
                <a:solidFill>
                  <a:srgbClr val="23417A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23417A"/>
                </a:solidFill>
              </a:rPr>
              <a:t>на базе Центра развития компетенций в области информационных технологий ОГБПОУ «СПК» (ноябрь-декабрь 2019 года)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23417A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 </a:t>
            </a:r>
          </a:p>
        </p:txBody>
      </p:sp>
      <p:pic>
        <p:nvPicPr>
          <p:cNvPr id="17" name="Рисунок 16" descr="wnVPL8qSWR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91014" y="3951243"/>
            <a:ext cx="3000462" cy="225034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987362" y="4552037"/>
            <a:ext cx="4918277" cy="2031325"/>
          </a:xfrm>
          <a:prstGeom prst="rect">
            <a:avLst/>
          </a:prstGeom>
          <a:gradFill flip="none" rotWithShape="1">
            <a:gsLst>
              <a:gs pos="0">
                <a:srgbClr val="03BFD9">
                  <a:tint val="66000"/>
                  <a:satMod val="160000"/>
                </a:srgbClr>
              </a:gs>
              <a:gs pos="50000">
                <a:srgbClr val="03BFD9">
                  <a:tint val="44500"/>
                  <a:satMod val="160000"/>
                </a:srgbClr>
              </a:gs>
              <a:gs pos="100000">
                <a:srgbClr val="03BFD9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23417A"/>
                </a:solidFill>
                <a:effectLst/>
                <a:latin typeface="+mn-lt"/>
                <a:ea typeface="Calibri" panose="020F0502020204030204" pitchFamily="34" charset="0"/>
              </a:rPr>
              <a:t>Построен механизм эффективного взаимодействия между школами и СПО </a:t>
            </a:r>
            <a:r>
              <a:rPr lang="ru-RU" sz="1800" dirty="0">
                <a:solidFill>
                  <a:srgbClr val="23417A"/>
                </a:solidFill>
                <a:effectLst/>
                <a:latin typeface="+mn-lt"/>
                <a:ea typeface="Calibri" panose="020F0502020204030204" pitchFamily="34" charset="0"/>
              </a:rPr>
              <a:t>(Северский промышленный колледж): проработаны и заключены договоры о сетевом взаимодействии, разработана программа курсов повышения квалификации для школьных учителей технологии.</a:t>
            </a:r>
          </a:p>
        </p:txBody>
      </p:sp>
      <p:pic>
        <p:nvPicPr>
          <p:cNvPr id="21" name="Рисунок 20" descr="vKDCheGMID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3549" y="3934462"/>
            <a:ext cx="3007222" cy="2254485"/>
          </a:xfrm>
          <a:prstGeom prst="rect">
            <a:avLst/>
          </a:prstGeom>
        </p:spPr>
      </p:pic>
      <p:pic>
        <p:nvPicPr>
          <p:cNvPr id="24" name="Рисунок 23" descr="img00007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58438" y="1766188"/>
            <a:ext cx="3364919" cy="1892767"/>
          </a:xfrm>
          <a:prstGeom prst="rect">
            <a:avLst/>
          </a:prstGeom>
        </p:spPr>
      </p:pic>
      <p:pic>
        <p:nvPicPr>
          <p:cNvPr id="25" name="Рисунок 24" descr="img000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75768" y="1134051"/>
            <a:ext cx="1836537" cy="3264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27113"/>
          </a:xfrm>
          <a:prstGeom prst="rect">
            <a:avLst/>
          </a:prstGeom>
          <a:solidFill>
            <a:srgbClr val="253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1" name="Прямоугольник 5"/>
          <p:cNvSpPr>
            <a:spLocks noChangeArrowheads="1"/>
          </p:cNvSpPr>
          <p:nvPr/>
        </p:nvSpPr>
        <p:spPr bwMode="auto">
          <a:xfrm>
            <a:off x="1090570" y="1412875"/>
            <a:ext cx="10120356" cy="400110"/>
          </a:xfrm>
          <a:prstGeom prst="rect">
            <a:avLst/>
          </a:prstGeom>
          <a:gradFill flip="none" rotWithShape="1">
            <a:gsLst>
              <a:gs pos="0">
                <a:srgbClr val="03BFD9">
                  <a:tint val="66000"/>
                  <a:satMod val="160000"/>
                </a:srgbClr>
              </a:gs>
              <a:gs pos="50000">
                <a:srgbClr val="03BFD9">
                  <a:tint val="44500"/>
                  <a:satMod val="160000"/>
                </a:srgbClr>
              </a:gs>
              <a:gs pos="100000">
                <a:srgbClr val="03BFD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softEdge rad="635000"/>
          </a:effectLst>
        </p:spPr>
        <p:txBody>
          <a:bodyPr wrap="square">
            <a:spAutoFit/>
          </a:bodyPr>
          <a:lstStyle/>
          <a:p>
            <a:pPr indent="457200" algn="just"/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EAC7865E-7CB8-4B0D-9CF8-2200A9E07CD3}"/>
              </a:ext>
            </a:extLst>
          </p:cNvPr>
          <p:cNvSpPr/>
          <p:nvPr/>
        </p:nvSpPr>
        <p:spPr>
          <a:xfrm>
            <a:off x="2157234" y="1125791"/>
            <a:ext cx="9758135" cy="1778788"/>
          </a:xfrm>
          <a:prstGeom prst="roundRect">
            <a:avLst/>
          </a:prstGeom>
          <a:gradFill flip="none" rotWithShape="1">
            <a:gsLst>
              <a:gs pos="0">
                <a:srgbClr val="03BFD9">
                  <a:tint val="66000"/>
                  <a:satMod val="160000"/>
                </a:srgbClr>
              </a:gs>
              <a:gs pos="50000">
                <a:srgbClr val="03BFD9">
                  <a:tint val="44500"/>
                  <a:satMod val="160000"/>
                </a:srgbClr>
              </a:gs>
              <a:gs pos="100000">
                <a:srgbClr val="03BFD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000" dirty="0">
                <a:solidFill>
                  <a:srgbClr val="23417A"/>
                </a:solidFill>
                <a:effectLst/>
                <a:ea typeface="Calibri" panose="020F0502020204030204" pitchFamily="34" charset="0"/>
              </a:rPr>
              <a:t>создание эффективного механизма взаимодействия между общеобразовательными организациями города и организацией среднего профессионального образования «Северский промышленный колледж» для реализации общеобразовательной </a:t>
            </a:r>
            <a:r>
              <a:rPr lang="ru-RU" sz="1800" dirty="0">
                <a:solidFill>
                  <a:srgbClr val="23417A"/>
                </a:solidFill>
                <a:effectLst/>
                <a:ea typeface="Calibri" panose="020F0502020204030204" pitchFamily="34" charset="0"/>
              </a:rPr>
              <a:t>программы предметной области «Технология» для 5-8-х классов в сетевой форме</a:t>
            </a:r>
            <a:endParaRPr lang="ru-RU" sz="1400" dirty="0">
              <a:solidFill>
                <a:srgbClr val="23417A"/>
              </a:solidFill>
              <a:cs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B4AAFD65-E2AA-4F3C-960C-4138619E52E8}"/>
              </a:ext>
            </a:extLst>
          </p:cNvPr>
          <p:cNvSpPr/>
          <p:nvPr/>
        </p:nvSpPr>
        <p:spPr>
          <a:xfrm>
            <a:off x="802257" y="2968757"/>
            <a:ext cx="11113113" cy="3889243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>
              <a:buFont typeface="+mj-lt"/>
              <a:buAutoNum type="arabicPeriod"/>
              <a:defRPr/>
            </a:pPr>
            <a:endParaRPr lang="ru-RU" dirty="0">
              <a:solidFill>
                <a:srgbClr val="23417A"/>
              </a:solidFill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rgbClr val="23417A"/>
                </a:solidFill>
                <a:effectLst/>
                <a:ea typeface="Calibri" panose="020F0502020204030204" pitchFamily="34" charset="0"/>
              </a:rPr>
              <a:t>Обеспечение нормативно-правовых, социально-экономических, высокотехнологичных условий для реализации общеобразовательной программы предметной области «Технология» для 5-8-х классов в сетевой форме.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rgbClr val="23417A"/>
                </a:solidFill>
                <a:effectLst/>
                <a:ea typeface="Calibri" panose="020F0502020204030204" pitchFamily="34" charset="0"/>
              </a:rPr>
              <a:t>Повышение профессиональной компетентности учителей технологии в области промышленного дизайна</a:t>
            </a:r>
            <a:r>
              <a:rPr lang="ru-RU" dirty="0">
                <a:solidFill>
                  <a:srgbClr val="23417A"/>
                </a:solidFill>
                <a:effectLst/>
                <a:ea typeface="TimesNewRoman"/>
              </a:rPr>
              <a:t> для </a:t>
            </a:r>
            <a:r>
              <a:rPr lang="ru-RU" dirty="0">
                <a:solidFill>
                  <a:srgbClr val="23417A"/>
                </a:solidFill>
                <a:effectLst/>
                <a:ea typeface="Calibri" panose="020F0502020204030204" pitchFamily="34" charset="0"/>
              </a:rPr>
              <a:t>формирования </a:t>
            </a:r>
            <a:r>
              <a:rPr lang="en-US" dirty="0">
                <a:solidFill>
                  <a:srgbClr val="23417A"/>
                </a:solidFill>
                <a:effectLst/>
                <a:ea typeface="Calibri" panose="020F0502020204030204" pitchFamily="34" charset="0"/>
              </a:rPr>
              <a:t>h</a:t>
            </a:r>
            <a:r>
              <a:rPr lang="ru-RU" dirty="0" err="1">
                <a:solidFill>
                  <a:srgbClr val="23417A"/>
                </a:solidFill>
                <a:effectLst/>
                <a:ea typeface="Calibri" panose="020F0502020204030204" pitchFamily="34" charset="0"/>
              </a:rPr>
              <a:t>ard</a:t>
            </a:r>
            <a:r>
              <a:rPr lang="ru-RU" dirty="0">
                <a:solidFill>
                  <a:srgbClr val="23417A"/>
                </a:solidFill>
                <a:effectLst/>
                <a:ea typeface="Calibri" panose="020F0502020204030204" pitchFamily="34" charset="0"/>
              </a:rPr>
              <a:t>- и </a:t>
            </a:r>
            <a:r>
              <a:rPr lang="en-US" dirty="0">
                <a:solidFill>
                  <a:srgbClr val="23417A"/>
                </a:solidFill>
                <a:effectLst/>
                <a:ea typeface="Calibri" panose="020F0502020204030204" pitchFamily="34" charset="0"/>
              </a:rPr>
              <a:t>s</a:t>
            </a:r>
            <a:r>
              <a:rPr lang="ru-RU" dirty="0" err="1">
                <a:solidFill>
                  <a:srgbClr val="23417A"/>
                </a:solidFill>
                <a:effectLst/>
                <a:ea typeface="Calibri" panose="020F0502020204030204" pitchFamily="34" charset="0"/>
              </a:rPr>
              <a:t>oft</a:t>
            </a:r>
            <a:r>
              <a:rPr lang="ru-RU" dirty="0">
                <a:solidFill>
                  <a:srgbClr val="23417A"/>
                </a:solidFill>
                <a:effectLst/>
                <a:ea typeface="Calibri" panose="020F0502020204030204" pitchFamily="34" charset="0"/>
              </a:rPr>
              <a:t>-компетенций через организацию курсов повышения квалификации на базе ОГБПОУ «Северский промышленный колледж».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rgbClr val="23417A"/>
                </a:solidFill>
                <a:effectLst/>
                <a:ea typeface="Calibri" panose="020F0502020204030204" pitchFamily="34" charset="0"/>
              </a:rPr>
              <a:t>Предоставление новых образовательных возможностей обучающимся 5-8-х классов для получения доступного качественного образования вне стен школы на базе организации, имеющей </a:t>
            </a:r>
            <a:r>
              <a:rPr lang="ru-RU" dirty="0" err="1">
                <a:solidFill>
                  <a:srgbClr val="23417A"/>
                </a:solidFill>
                <a:effectLst/>
                <a:ea typeface="Calibri" panose="020F0502020204030204" pitchFamily="34" charset="0"/>
              </a:rPr>
              <a:t>высокооснащенные</a:t>
            </a:r>
            <a:r>
              <a:rPr lang="ru-RU" dirty="0">
                <a:solidFill>
                  <a:srgbClr val="23417A"/>
                </a:solidFill>
                <a:effectLst/>
                <a:ea typeface="Calibri" panose="020F0502020204030204" pitchFamily="34" charset="0"/>
              </a:rPr>
              <a:t> (технологичные) </a:t>
            </a:r>
            <a:r>
              <a:rPr lang="ru-RU" dirty="0" err="1">
                <a:solidFill>
                  <a:srgbClr val="23417A"/>
                </a:solidFill>
                <a:effectLst/>
                <a:ea typeface="Calibri" panose="020F0502020204030204" pitchFamily="34" charset="0"/>
              </a:rPr>
              <a:t>ученико</a:t>
            </a:r>
            <a:r>
              <a:rPr lang="ru-RU" dirty="0">
                <a:solidFill>
                  <a:srgbClr val="23417A"/>
                </a:solidFill>
                <a:effectLst/>
                <a:ea typeface="Calibri" panose="020F0502020204030204" pitchFamily="34" charset="0"/>
              </a:rPr>
              <a:t>-места.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rgbClr val="23417A"/>
                </a:solidFill>
                <a:effectLst/>
                <a:ea typeface="Calibri" panose="020F0502020204030204" pitchFamily="34" charset="0"/>
              </a:rPr>
              <a:t>Построение эффективного механизма взаимодействия между общеобразовательными организациями города Северска и организациями среднего профессионального образования (ОГБПОУ «Северский промышленный колледж»).</a:t>
            </a:r>
            <a:endParaRPr lang="ru-RU" dirty="0">
              <a:solidFill>
                <a:srgbClr val="23417A"/>
              </a:solidFill>
              <a:cs typeface="Arial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0686BF9F-8C9D-4311-BF0C-34586645ECAD}"/>
              </a:ext>
            </a:extLst>
          </p:cNvPr>
          <p:cNvSpPr/>
          <p:nvPr/>
        </p:nvSpPr>
        <p:spPr>
          <a:xfrm>
            <a:off x="207214" y="1412875"/>
            <a:ext cx="1950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solidFill>
                  <a:srgbClr val="23417A"/>
                </a:solidFill>
                <a:latin typeface="Arial" charset="0"/>
                <a:cs typeface="Arial" charset="0"/>
              </a:rPr>
              <a:t>Цель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23417A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80AFC42-2D64-4306-9EE0-3CF577C914C9}"/>
              </a:ext>
            </a:extLst>
          </p:cNvPr>
          <p:cNvSpPr/>
          <p:nvPr/>
        </p:nvSpPr>
        <p:spPr>
          <a:xfrm>
            <a:off x="4477289" y="2548970"/>
            <a:ext cx="2639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solidFill>
                  <a:srgbClr val="23417A"/>
                </a:solidFill>
                <a:latin typeface="Arial" charset="0"/>
                <a:cs typeface="Arial" charset="0"/>
              </a:rPr>
              <a:t>Задачи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23417A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4" name="Рисунок 2">
            <a:extLst>
              <a:ext uri="{FF2B5EF4-FFF2-40B4-BE49-F238E27FC236}">
                <a16:creationId xmlns:a16="http://schemas.microsoft.com/office/drawing/2014/main" xmlns="" id="{222B5A3D-BBC8-4A5F-B1F3-1CA2D461EB5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0"/>
            <a:ext cx="11811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4">
            <a:extLst>
              <a:ext uri="{FF2B5EF4-FFF2-40B4-BE49-F238E27FC236}">
                <a16:creationId xmlns:a16="http://schemas.microsoft.com/office/drawing/2014/main" xmlns="" id="{5AE3E322-3D14-4C5E-8366-49B0CA250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8474" y="274638"/>
            <a:ext cx="96573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Цель и задачи реализации сетевой практики</a:t>
            </a:r>
            <a:endParaRPr lang="ru-RU" sz="3200" b="1" dirty="0">
              <a:solidFill>
                <a:srgbClr val="25304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27113"/>
          </a:xfrm>
          <a:prstGeom prst="rect">
            <a:avLst/>
          </a:prstGeom>
          <a:solidFill>
            <a:srgbClr val="253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9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0"/>
            <a:ext cx="11811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1733550" y="73006"/>
            <a:ext cx="9105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Результаты реализации сетевой практики</a:t>
            </a:r>
          </a:p>
          <a:p>
            <a:pPr eaLnBrk="1" hangingPunct="1"/>
            <a:r>
              <a:rPr lang="ru-RU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(количественные)</a:t>
            </a:r>
            <a:endParaRPr lang="ru-RU" sz="2800" b="1" dirty="0">
              <a:solidFill>
                <a:srgbClr val="25304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77AB4C6C-6A46-41CF-A50C-1239890BD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514441"/>
              </p:ext>
            </p:extLst>
          </p:nvPr>
        </p:nvGraphicFramePr>
        <p:xfrm>
          <a:off x="276225" y="1100119"/>
          <a:ext cx="11602347" cy="548737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79383">
                  <a:extLst>
                    <a:ext uri="{9D8B030D-6E8A-4147-A177-3AD203B41FA5}">
                      <a16:colId xmlns:a16="http://schemas.microsoft.com/office/drawing/2014/main" xmlns="" val="1381678600"/>
                    </a:ext>
                  </a:extLst>
                </a:gridCol>
                <a:gridCol w="6599207">
                  <a:extLst>
                    <a:ext uri="{9D8B030D-6E8A-4147-A177-3AD203B41FA5}">
                      <a16:colId xmlns:a16="http://schemas.microsoft.com/office/drawing/2014/main" xmlns="" val="3297459828"/>
                    </a:ext>
                  </a:extLst>
                </a:gridCol>
                <a:gridCol w="2451247">
                  <a:extLst>
                    <a:ext uri="{9D8B030D-6E8A-4147-A177-3AD203B41FA5}">
                      <a16:colId xmlns:a16="http://schemas.microsoft.com/office/drawing/2014/main" xmlns="" val="146175809"/>
                    </a:ext>
                  </a:extLst>
                </a:gridCol>
                <a:gridCol w="2172510">
                  <a:extLst>
                    <a:ext uri="{9D8B030D-6E8A-4147-A177-3AD203B41FA5}">
                      <a16:colId xmlns:a16="http://schemas.microsoft.com/office/drawing/2014/main" xmlns="" val="1997257344"/>
                    </a:ext>
                  </a:extLst>
                </a:gridCol>
              </a:tblGrid>
              <a:tr h="268826">
                <a:tc>
                  <a:txBody>
                    <a:bodyPr/>
                    <a:lstStyle/>
                    <a:p>
                      <a:pPr marL="457200" indent="0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23417A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800" dirty="0">
                        <a:solidFill>
                          <a:srgbClr val="23417A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6212" marR="36212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23417A"/>
                          </a:solidFill>
                          <a:effectLst/>
                          <a:latin typeface="+mn-lt"/>
                        </a:rPr>
                        <a:t>Количественные показатели</a:t>
                      </a:r>
                      <a:endParaRPr lang="ru-RU" sz="1800" dirty="0">
                        <a:solidFill>
                          <a:srgbClr val="23417A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6212" marR="36212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800">
                          <a:solidFill>
                            <a:srgbClr val="23417A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за последний год реализации практики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23417A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за весь период реализации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78796730"/>
                  </a:ext>
                </a:extLst>
              </a:tr>
              <a:tr h="73184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1800" dirty="0">
                          <a:solidFill>
                            <a:srgbClr val="23417A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1.</a:t>
                      </a:r>
                    </a:p>
                  </a:txBody>
                  <a:tcPr marL="36212" marR="36212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23417A"/>
                          </a:solidFill>
                          <a:effectLst/>
                          <a:latin typeface="+mn-lt"/>
                        </a:rPr>
                        <a:t>Количество обучающихся 5-8-х классов общеобразовательных организаций города Северска, участвующих в реализации сетевой практики, (чел.)</a:t>
                      </a:r>
                      <a:endParaRPr lang="ru-RU" sz="1800" dirty="0">
                        <a:solidFill>
                          <a:srgbClr val="23417A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6212" marR="36212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23417A"/>
                          </a:solidFill>
                          <a:effectLst/>
                          <a:latin typeface="+mn-lt"/>
                        </a:rPr>
                        <a:t>516</a:t>
                      </a:r>
                      <a:endParaRPr lang="ru-RU" sz="1800" dirty="0">
                        <a:solidFill>
                          <a:srgbClr val="23417A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6212" marR="36212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800">
                          <a:solidFill>
                            <a:srgbClr val="23417A"/>
                          </a:solidFill>
                          <a:effectLst/>
                          <a:latin typeface="+mn-lt"/>
                        </a:rPr>
                        <a:t>516</a:t>
                      </a:r>
                      <a:endParaRPr lang="ru-RU" sz="1800">
                        <a:solidFill>
                          <a:srgbClr val="23417A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6212" marR="36212" marT="0" marB="0"/>
                </a:tc>
                <a:extLst>
                  <a:ext uri="{0D108BD9-81ED-4DB2-BD59-A6C34878D82A}">
                    <a16:rowId xmlns:a16="http://schemas.microsoft.com/office/drawing/2014/main" xmlns="" val="2679705430"/>
                  </a:ext>
                </a:extLst>
              </a:tr>
              <a:tr h="4108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1800" dirty="0">
                          <a:solidFill>
                            <a:srgbClr val="23417A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2.</a:t>
                      </a:r>
                    </a:p>
                  </a:txBody>
                  <a:tcPr marL="36212" marR="36212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23417A"/>
                          </a:solidFill>
                          <a:effectLst/>
                          <a:latin typeface="+mn-lt"/>
                        </a:rPr>
                        <a:t>Количество школ – участниц по реализации сетевой практики, (шт.)</a:t>
                      </a:r>
                      <a:endParaRPr lang="ru-RU" sz="1800" dirty="0">
                        <a:solidFill>
                          <a:srgbClr val="23417A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6212" marR="36212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23417A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800" dirty="0">
                        <a:solidFill>
                          <a:srgbClr val="23417A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6212" marR="36212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23417A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800" dirty="0">
                        <a:solidFill>
                          <a:srgbClr val="23417A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6212" marR="36212" marT="0" marB="0"/>
                </a:tc>
                <a:extLst>
                  <a:ext uri="{0D108BD9-81ED-4DB2-BD59-A6C34878D82A}">
                    <a16:rowId xmlns:a16="http://schemas.microsoft.com/office/drawing/2014/main" xmlns="" val="2068540461"/>
                  </a:ext>
                </a:extLst>
              </a:tr>
              <a:tr h="58188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lang="ru-RU" sz="1800" dirty="0">
                          <a:solidFill>
                            <a:srgbClr val="23417A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3.</a:t>
                      </a:r>
                    </a:p>
                  </a:txBody>
                  <a:tcPr marL="36212" marR="36212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23417A"/>
                          </a:solidFill>
                          <a:effectLst/>
                          <a:latin typeface="+mn-lt"/>
                        </a:rPr>
                        <a:t>Количество студентов –технологических волонтеров Северского промышленного колледжа, (чел.)</a:t>
                      </a:r>
                      <a:endParaRPr lang="ru-RU" sz="1800" dirty="0">
                        <a:solidFill>
                          <a:srgbClr val="23417A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6212" marR="36212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23417A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ru-RU" sz="1800" dirty="0">
                        <a:solidFill>
                          <a:srgbClr val="23417A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6212" marR="36212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23417A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ru-RU" sz="1800" dirty="0">
                        <a:solidFill>
                          <a:srgbClr val="23417A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6212" marR="36212" marT="0" marB="0"/>
                </a:tc>
                <a:extLst>
                  <a:ext uri="{0D108BD9-81ED-4DB2-BD59-A6C34878D82A}">
                    <a16:rowId xmlns:a16="http://schemas.microsoft.com/office/drawing/2014/main" xmlns="" val="2644391454"/>
                  </a:ext>
                </a:extLst>
              </a:tr>
              <a:tr h="73184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1800" dirty="0">
                          <a:solidFill>
                            <a:srgbClr val="23417A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4.</a:t>
                      </a:r>
                    </a:p>
                  </a:txBody>
                  <a:tcPr marL="36212" marR="36212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23417A"/>
                          </a:solidFill>
                          <a:effectLst/>
                          <a:latin typeface="+mn-lt"/>
                        </a:rPr>
                        <a:t>Количество учителей технологии по реализации общеобразовательной программы «</a:t>
                      </a:r>
                      <a:r>
                        <a:rPr lang="en-US" sz="1800" dirty="0">
                          <a:solidFill>
                            <a:srgbClr val="23417A"/>
                          </a:solidFill>
                          <a:effectLst/>
                          <a:latin typeface="+mn-lt"/>
                        </a:rPr>
                        <a:t>PRO</a:t>
                      </a:r>
                      <a:r>
                        <a:rPr lang="ru-RU" sz="1800" dirty="0">
                          <a:solidFill>
                            <a:srgbClr val="23417A"/>
                          </a:solidFill>
                          <a:effectLst/>
                          <a:latin typeface="+mn-lt"/>
                        </a:rPr>
                        <a:t> промышленный дизайн в современной школе», </a:t>
                      </a:r>
                      <a:r>
                        <a:rPr lang="ru-RU" sz="1800">
                          <a:solidFill>
                            <a:srgbClr val="23417A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800" smtClean="0">
                          <a:solidFill>
                            <a:srgbClr val="23417A"/>
                          </a:solidFill>
                          <a:effectLst/>
                          <a:latin typeface="+mn-lt"/>
                        </a:rPr>
                        <a:t>чел.)</a:t>
                      </a:r>
                      <a:endParaRPr lang="ru-RU" sz="1800" dirty="0">
                        <a:solidFill>
                          <a:srgbClr val="23417A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6212" marR="36212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solidFill>
                            <a:srgbClr val="23417A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800" dirty="0">
                        <a:solidFill>
                          <a:srgbClr val="23417A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6212" marR="36212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solidFill>
                            <a:srgbClr val="23417A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800" dirty="0">
                        <a:solidFill>
                          <a:srgbClr val="23417A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6212" marR="36212" marT="0" marB="0"/>
                </a:tc>
                <a:extLst>
                  <a:ext uri="{0D108BD9-81ED-4DB2-BD59-A6C34878D82A}">
                    <a16:rowId xmlns:a16="http://schemas.microsoft.com/office/drawing/2014/main" xmlns="" val="513933511"/>
                  </a:ext>
                </a:extLst>
              </a:tr>
              <a:tr h="73184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1800" dirty="0">
                          <a:solidFill>
                            <a:srgbClr val="23417A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5.</a:t>
                      </a:r>
                    </a:p>
                  </a:txBody>
                  <a:tcPr marL="36212" marR="36212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23417A"/>
                          </a:solidFill>
                          <a:effectLst/>
                          <a:latin typeface="+mn-lt"/>
                        </a:rPr>
                        <a:t>Количество учителей технологии, повысивших профессиональную компетентность в области промышленного дизайна, (чел.)</a:t>
                      </a:r>
                      <a:endParaRPr lang="ru-RU" sz="1800" dirty="0">
                        <a:solidFill>
                          <a:srgbClr val="23417A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6212" marR="36212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solidFill>
                            <a:srgbClr val="23417A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800" dirty="0">
                        <a:solidFill>
                          <a:srgbClr val="23417A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6212" marR="36212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solidFill>
                            <a:srgbClr val="23417A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800" dirty="0">
                        <a:solidFill>
                          <a:srgbClr val="23417A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6212" marR="36212" marT="0" marB="0"/>
                </a:tc>
                <a:extLst>
                  <a:ext uri="{0D108BD9-81ED-4DB2-BD59-A6C34878D82A}">
                    <a16:rowId xmlns:a16="http://schemas.microsoft.com/office/drawing/2014/main" xmlns="" val="3384402765"/>
                  </a:ext>
                </a:extLst>
              </a:tr>
              <a:tr h="43191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1800" dirty="0">
                          <a:solidFill>
                            <a:srgbClr val="23417A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6.</a:t>
                      </a:r>
                    </a:p>
                  </a:txBody>
                  <a:tcPr marL="36212" marR="36212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23417A"/>
                          </a:solidFill>
                          <a:effectLst/>
                          <a:latin typeface="+mn-lt"/>
                        </a:rPr>
                        <a:t>Количество родителей, участвующих в реализации сетевой практики (чел.)</a:t>
                      </a:r>
                      <a:endParaRPr lang="ru-RU" sz="1800" dirty="0">
                        <a:solidFill>
                          <a:srgbClr val="23417A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6212" marR="36212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800">
                          <a:solidFill>
                            <a:srgbClr val="23417A"/>
                          </a:solidFill>
                          <a:effectLst/>
                          <a:latin typeface="+mn-lt"/>
                        </a:rPr>
                        <a:t>960</a:t>
                      </a:r>
                      <a:endParaRPr lang="ru-RU" sz="1800">
                        <a:solidFill>
                          <a:srgbClr val="23417A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6212" marR="36212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23417A"/>
                          </a:solidFill>
                          <a:effectLst/>
                          <a:latin typeface="+mn-lt"/>
                        </a:rPr>
                        <a:t>960</a:t>
                      </a:r>
                      <a:endParaRPr lang="ru-RU" sz="1800" dirty="0">
                        <a:solidFill>
                          <a:srgbClr val="23417A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6212" marR="36212" marT="0" marB="0"/>
                </a:tc>
                <a:extLst>
                  <a:ext uri="{0D108BD9-81ED-4DB2-BD59-A6C34878D82A}">
                    <a16:rowId xmlns:a16="http://schemas.microsoft.com/office/drawing/2014/main" xmlns="" val="1613220284"/>
                  </a:ext>
                </a:extLst>
              </a:tr>
              <a:tr h="88181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1800" dirty="0">
                          <a:solidFill>
                            <a:srgbClr val="23417A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7.</a:t>
                      </a:r>
                    </a:p>
                  </a:txBody>
                  <a:tcPr marL="36212" marR="36212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23417A"/>
                          </a:solidFill>
                          <a:effectLst/>
                          <a:latin typeface="+mn-lt"/>
                        </a:rPr>
                        <a:t>Количество созданной нормативно-правовой документации для реализации общеобразовательной программы предметной области «Технология» для 5-8-х классов в сетевой форм, (шт.)</a:t>
                      </a:r>
                      <a:endParaRPr lang="ru-RU" sz="1800" dirty="0">
                        <a:solidFill>
                          <a:srgbClr val="23417A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6212" marR="36212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800">
                          <a:solidFill>
                            <a:srgbClr val="23417A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1800">
                        <a:solidFill>
                          <a:srgbClr val="23417A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6212" marR="36212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23417A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1800" dirty="0">
                        <a:solidFill>
                          <a:srgbClr val="23417A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6212" marR="36212" marT="0" marB="0"/>
                </a:tc>
                <a:extLst>
                  <a:ext uri="{0D108BD9-81ED-4DB2-BD59-A6C34878D82A}">
                    <a16:rowId xmlns:a16="http://schemas.microsoft.com/office/drawing/2014/main" xmlns="" val="3170450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04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27113"/>
          </a:xfrm>
          <a:prstGeom prst="rect">
            <a:avLst/>
          </a:prstGeom>
          <a:solidFill>
            <a:srgbClr val="253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9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0"/>
            <a:ext cx="11811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57519" y="1121734"/>
            <a:ext cx="5662569" cy="2862322"/>
          </a:xfrm>
          <a:prstGeom prst="rect">
            <a:avLst/>
          </a:prstGeom>
          <a:gradFill flip="none" rotWithShape="1">
            <a:gsLst>
              <a:gs pos="0">
                <a:srgbClr val="03BFD9">
                  <a:tint val="66000"/>
                  <a:satMod val="160000"/>
                </a:srgbClr>
              </a:gs>
              <a:gs pos="50000">
                <a:srgbClr val="03BFD9">
                  <a:tint val="44500"/>
                  <a:satMod val="160000"/>
                </a:srgbClr>
              </a:gs>
              <a:gs pos="100000">
                <a:srgbClr val="03BFD9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>
            <a:softEdge rad="635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В анкетировании участвовало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более 900 человек: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обучающиеся - 470 (91%), родители - 422 (82%) и педагоги-учителя технологии -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9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 (100%).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По результатам анкетирования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более 80% обучающихся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 были удовлетворены занятиями в программе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Fusion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 360.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Также большинство педагогов и родителей считают, что ребенок удовлетворен занятиями, которые проводились в Северском промышленном колледже.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6115575" y="3887902"/>
          <a:ext cx="5933813" cy="2781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095980893"/>
              </p:ext>
            </p:extLst>
          </p:nvPr>
        </p:nvGraphicFramePr>
        <p:xfrm>
          <a:off x="1041796" y="4030516"/>
          <a:ext cx="5040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xmlns="" id="{7CB63FBE-02D6-49DD-8EBB-942A4993A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50" y="73006"/>
            <a:ext cx="9105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Результаты реализации сетевой практики</a:t>
            </a:r>
          </a:p>
          <a:p>
            <a:pPr eaLnBrk="1" hangingPunct="1"/>
            <a:r>
              <a:rPr lang="ru-RU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(качественные)</a:t>
            </a:r>
            <a:endParaRPr lang="ru-RU" sz="2800" b="1" dirty="0">
              <a:solidFill>
                <a:srgbClr val="25304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084321" y="1331881"/>
          <a:ext cx="5040000" cy="2845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27113"/>
          </a:xfrm>
          <a:prstGeom prst="rect">
            <a:avLst/>
          </a:prstGeom>
          <a:solidFill>
            <a:srgbClr val="253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9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0"/>
            <a:ext cx="11811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xmlns="" id="{29A46FBA-B7B3-4FFD-9B3F-6D3B29EDF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214" y="115247"/>
            <a:ext cx="10529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32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Информация о лидере и команде практики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40C0C37-3905-486D-9CFF-1802F9666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71" y="1224951"/>
            <a:ext cx="1958276" cy="2952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330ADA7-4502-412B-A16F-F920A269BF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08" y="1202508"/>
            <a:ext cx="1968000" cy="2952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6E7887C-BB34-4804-A91C-FE53729E9E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802" y="1224951"/>
            <a:ext cx="1968000" cy="2952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149601C-EC3D-4F29-913A-B23010ABA7E1}"/>
              </a:ext>
            </a:extLst>
          </p:cNvPr>
          <p:cNvSpPr txBox="1"/>
          <p:nvPr/>
        </p:nvSpPr>
        <p:spPr>
          <a:xfrm>
            <a:off x="276226" y="4272677"/>
            <a:ext cx="3182966" cy="2308324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3417A"/>
                </a:solidFill>
                <a:effectLst/>
                <a:latin typeface="+mn-lt"/>
                <a:ea typeface="Calibri" panose="020F0502020204030204" pitchFamily="34" charset="0"/>
              </a:rPr>
              <a:t>ЛИДЕР ПРАКТИКИ</a:t>
            </a:r>
          </a:p>
          <a:p>
            <a:pPr algn="ctr"/>
            <a:r>
              <a:rPr lang="ru-RU" sz="1600" b="1" dirty="0" smtClean="0">
                <a:solidFill>
                  <a:srgbClr val="23417A"/>
                </a:solidFill>
                <a:effectLst/>
                <a:latin typeface="+mn-lt"/>
                <a:ea typeface="Calibri" panose="020F0502020204030204" pitchFamily="34" charset="0"/>
              </a:rPr>
              <a:t>Демина </a:t>
            </a:r>
            <a:r>
              <a:rPr lang="ru-RU" sz="1600" b="1" dirty="0">
                <a:solidFill>
                  <a:srgbClr val="23417A"/>
                </a:solidFill>
                <a:effectLst/>
                <a:latin typeface="+mn-lt"/>
                <a:ea typeface="Calibri" panose="020F0502020204030204" pitchFamily="34" charset="0"/>
              </a:rPr>
              <a:t>Евгения Викторовна</a:t>
            </a:r>
            <a:r>
              <a:rPr lang="ru-RU" sz="1600" dirty="0">
                <a:solidFill>
                  <a:srgbClr val="23417A"/>
                </a:solidFill>
                <a:effectLst/>
                <a:latin typeface="+mn-lt"/>
                <a:ea typeface="Calibri" panose="020F0502020204030204" pitchFamily="34" charset="0"/>
              </a:rPr>
              <a:t>, к.п.н., руководитель инновационно-методического центра ОГБПОУ «Северский промышленный колледж»</a:t>
            </a:r>
          </a:p>
          <a:p>
            <a:pPr algn="ctr"/>
            <a:endParaRPr lang="ru-RU" sz="1600" dirty="0">
              <a:solidFill>
                <a:srgbClr val="23417A"/>
              </a:solidFill>
              <a:latin typeface="+mn-lt"/>
            </a:endParaRPr>
          </a:p>
          <a:p>
            <a:pPr algn="ctr"/>
            <a:endParaRPr lang="ru-RU" sz="1600" dirty="0">
              <a:solidFill>
                <a:srgbClr val="23417A"/>
              </a:solidFill>
              <a:latin typeface="+mn-lt"/>
            </a:endParaRPr>
          </a:p>
          <a:p>
            <a:pPr algn="ctr"/>
            <a:endParaRPr lang="ru-RU" sz="1600" dirty="0">
              <a:solidFill>
                <a:srgbClr val="23417A"/>
              </a:solidFill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C97AA6B-8A5B-4D51-BAB7-A44B68A58D9E}"/>
              </a:ext>
            </a:extLst>
          </p:cNvPr>
          <p:cNvSpPr txBox="1"/>
          <p:nvPr/>
        </p:nvSpPr>
        <p:spPr>
          <a:xfrm>
            <a:off x="3189261" y="4277876"/>
            <a:ext cx="3092786" cy="2062103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3417A"/>
                </a:solidFill>
                <a:effectLst/>
                <a:latin typeface="+mn-lt"/>
                <a:ea typeface="Calibri" panose="020F0502020204030204" pitchFamily="34" charset="0"/>
              </a:rPr>
              <a:t>Ковалева Лариса Юрьевна, </a:t>
            </a:r>
            <a:r>
              <a:rPr lang="ru-RU" sz="1600" dirty="0" err="1">
                <a:solidFill>
                  <a:srgbClr val="23417A"/>
                </a:solidFill>
                <a:effectLst/>
                <a:latin typeface="+mn-lt"/>
                <a:ea typeface="Calibri" panose="020F0502020204030204" pitchFamily="34" charset="0"/>
              </a:rPr>
              <a:t>к.п.н</a:t>
            </a:r>
            <a:r>
              <a:rPr lang="ru-RU" sz="1600" dirty="0">
                <a:solidFill>
                  <a:srgbClr val="23417A"/>
                </a:solidFill>
                <a:effectLst/>
                <a:latin typeface="+mn-lt"/>
                <a:ea typeface="Calibri" panose="020F0502020204030204" pitchFamily="34" charset="0"/>
              </a:rPr>
              <a:t>., начальник отдела</a:t>
            </a:r>
            <a:r>
              <a:rPr lang="ru-RU" sz="1600" b="1" dirty="0">
                <a:solidFill>
                  <a:srgbClr val="23417A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ru-RU" sz="1600" b="0" dirty="0">
                <a:solidFill>
                  <a:srgbClr val="23417A"/>
                </a:solidFill>
                <a:effectLst/>
                <a:latin typeface="+mn-lt"/>
                <a:ea typeface="Calibri" panose="020F0502020204030204" pitchFamily="34" charset="0"/>
              </a:rPr>
              <a:t>развития образования, мониторинга и защиты прав детей Управления Образования Администрации ЗАТО Северск</a:t>
            </a:r>
          </a:p>
          <a:p>
            <a:pPr algn="ctr"/>
            <a:endParaRPr lang="ru-RU" sz="1600" dirty="0">
              <a:solidFill>
                <a:srgbClr val="23417A"/>
              </a:solidFill>
              <a:latin typeface="+mn-lt"/>
            </a:endParaRPr>
          </a:p>
          <a:p>
            <a:pPr algn="ctr"/>
            <a:endParaRPr lang="ru-RU" sz="1600" dirty="0">
              <a:solidFill>
                <a:srgbClr val="23417A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80188F2-CC8E-4937-A24A-EF4DB0F49FE3}"/>
              </a:ext>
            </a:extLst>
          </p:cNvPr>
          <p:cNvSpPr txBox="1"/>
          <p:nvPr/>
        </p:nvSpPr>
        <p:spPr>
          <a:xfrm>
            <a:off x="6018725" y="4272676"/>
            <a:ext cx="3182966" cy="2062103"/>
          </a:xfrm>
          <a:prstGeom prst="rect">
            <a:avLst/>
          </a:prstGeom>
          <a:solidFill>
            <a:schemeClr val="bg1"/>
          </a:solidFill>
          <a:ln>
            <a:solidFill>
              <a:srgbClr val="03BFD9"/>
            </a:solidFill>
          </a:ln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3417A"/>
                </a:solidFill>
                <a:effectLst/>
                <a:latin typeface="+mn-lt"/>
                <a:ea typeface="Calibri" panose="020F0502020204030204" pitchFamily="34" charset="0"/>
              </a:rPr>
              <a:t>Бенсон Глеб Феликсович, </a:t>
            </a:r>
            <a:r>
              <a:rPr lang="ru-RU" sz="1600" b="0" dirty="0">
                <a:solidFill>
                  <a:srgbClr val="23417A"/>
                </a:solidFill>
                <a:effectLst/>
                <a:latin typeface="+mn-lt"/>
                <a:ea typeface="Calibri" panose="020F0502020204030204" pitchFamily="34" charset="0"/>
              </a:rPr>
              <a:t>директор</a:t>
            </a:r>
            <a:r>
              <a:rPr lang="ru-RU" sz="1600" b="1" dirty="0">
                <a:solidFill>
                  <a:srgbClr val="23417A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endParaRPr lang="ru-RU" sz="1600" b="1" dirty="0" smtClean="0">
              <a:solidFill>
                <a:srgbClr val="23417A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23417A"/>
                </a:solidFill>
                <a:effectLst/>
                <a:latin typeface="+mn-lt"/>
                <a:ea typeface="Calibri" panose="020F0502020204030204" pitchFamily="34" charset="0"/>
              </a:rPr>
              <a:t>ОГБПОУ </a:t>
            </a:r>
            <a:r>
              <a:rPr lang="ru-RU" sz="1600" dirty="0">
                <a:solidFill>
                  <a:srgbClr val="23417A"/>
                </a:solidFill>
                <a:effectLst/>
                <a:latin typeface="+mn-lt"/>
                <a:ea typeface="Calibri" panose="020F0502020204030204" pitchFamily="34" charset="0"/>
              </a:rPr>
              <a:t>«Северский промышленный колледж»</a:t>
            </a:r>
          </a:p>
          <a:p>
            <a:pPr algn="ctr"/>
            <a:endParaRPr lang="ru-RU" sz="1600" dirty="0">
              <a:solidFill>
                <a:srgbClr val="23417A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ctr"/>
            <a:endParaRPr lang="ru-RU" sz="1600" dirty="0">
              <a:solidFill>
                <a:srgbClr val="23417A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ctr"/>
            <a:endParaRPr lang="ru-RU" sz="1600" dirty="0">
              <a:solidFill>
                <a:srgbClr val="23417A"/>
              </a:solidFill>
              <a:latin typeface="+mn-lt"/>
              <a:ea typeface="Calibri" panose="020F0502020204030204" pitchFamily="34" charset="0"/>
            </a:endParaRPr>
          </a:p>
          <a:p>
            <a:pPr algn="ctr"/>
            <a:endParaRPr lang="ru-RU" sz="1600" dirty="0">
              <a:solidFill>
                <a:srgbClr val="23417A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C858C6E-2AD5-49CF-A66B-B7D063337B13}"/>
              </a:ext>
            </a:extLst>
          </p:cNvPr>
          <p:cNvSpPr txBox="1"/>
          <p:nvPr/>
        </p:nvSpPr>
        <p:spPr>
          <a:xfrm>
            <a:off x="9009034" y="4272677"/>
            <a:ext cx="3182966" cy="2062103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rgbClr val="23417A"/>
                </a:solidFill>
                <a:effectLst/>
                <a:latin typeface="+mn-lt"/>
                <a:ea typeface="Calibri" panose="020F0502020204030204" pitchFamily="34" charset="0"/>
              </a:rPr>
              <a:t>Летаева</a:t>
            </a:r>
            <a:r>
              <a:rPr lang="ru-RU" sz="1600" b="1" dirty="0">
                <a:solidFill>
                  <a:srgbClr val="23417A"/>
                </a:solidFill>
                <a:effectLst/>
                <a:latin typeface="+mn-lt"/>
                <a:ea typeface="Calibri" panose="020F0502020204030204" pitchFamily="34" charset="0"/>
              </a:rPr>
              <a:t> Татьяна Валерьевна</a:t>
            </a:r>
            <a:r>
              <a:rPr lang="ru-RU" sz="1600" b="0" dirty="0">
                <a:solidFill>
                  <a:srgbClr val="23417A"/>
                </a:solidFill>
                <a:effectLst/>
                <a:latin typeface="+mn-lt"/>
                <a:ea typeface="Calibri" panose="020F0502020204030204" pitchFamily="34" charset="0"/>
              </a:rPr>
              <a:t>, к.э.н., з</a:t>
            </a:r>
            <a:r>
              <a:rPr lang="ru-RU" sz="1600" dirty="0">
                <a:solidFill>
                  <a:srgbClr val="23417A"/>
                </a:solidFill>
                <a:effectLst/>
                <a:latin typeface="+mn-lt"/>
                <a:ea typeface="Calibri" panose="020F0502020204030204" pitchFamily="34" charset="0"/>
              </a:rPr>
              <a:t>аместитель директора </a:t>
            </a:r>
            <a:endParaRPr lang="ru-RU" sz="1600" dirty="0" smtClean="0">
              <a:solidFill>
                <a:srgbClr val="23417A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23417A"/>
                </a:solidFill>
                <a:effectLst/>
                <a:latin typeface="+mn-lt"/>
                <a:ea typeface="Calibri" panose="020F0502020204030204" pitchFamily="34" charset="0"/>
              </a:rPr>
              <a:t>по </a:t>
            </a:r>
            <a:r>
              <a:rPr lang="ru-RU" sz="1600" dirty="0">
                <a:solidFill>
                  <a:srgbClr val="23417A"/>
                </a:solidFill>
                <a:effectLst/>
                <a:latin typeface="+mn-lt"/>
                <a:ea typeface="Calibri" panose="020F0502020204030204" pitchFamily="34" charset="0"/>
              </a:rPr>
              <a:t>развитию образовательного комплекса и учебной работе ОГБПОУ «Северский промышленный колледж»</a:t>
            </a:r>
          </a:p>
          <a:p>
            <a:pPr algn="ctr"/>
            <a:endParaRPr lang="ru-RU" sz="1600" dirty="0">
              <a:solidFill>
                <a:srgbClr val="23417A"/>
              </a:solidFill>
              <a:latin typeface="+mn-lt"/>
              <a:ea typeface="Calibri" panose="020F0502020204030204" pitchFamily="34" charset="0"/>
            </a:endParaRPr>
          </a:p>
          <a:p>
            <a:pPr algn="ctr"/>
            <a:endParaRPr lang="ru-RU" sz="1600" dirty="0">
              <a:solidFill>
                <a:srgbClr val="23417A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13" name="Рисунок 12" descr="КовалеваЛЮ.JPG"/>
          <p:cNvPicPr>
            <a:picLocks noChangeAspect="1"/>
          </p:cNvPicPr>
          <p:nvPr/>
        </p:nvPicPr>
        <p:blipFill>
          <a:blip r:embed="rId6" cstate="print">
            <a:lum bright="10000"/>
          </a:blip>
          <a:stretch>
            <a:fillRect/>
          </a:stretch>
        </p:blipFill>
        <p:spPr>
          <a:xfrm>
            <a:off x="3754010" y="1235033"/>
            <a:ext cx="1965106" cy="295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851</Words>
  <Application>Microsoft Office PowerPoint</Application>
  <PresentationFormat>Произвольный</PresentationFormat>
  <Paragraphs>107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Y</cp:lastModifiedBy>
  <cp:revision>125</cp:revision>
  <dcterms:created xsi:type="dcterms:W3CDTF">2020-05-26T07:15:37Z</dcterms:created>
  <dcterms:modified xsi:type="dcterms:W3CDTF">2020-08-27T12:52:13Z</dcterms:modified>
</cp:coreProperties>
</file>