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649A-146C-4D30-A28E-0E33D52B6CF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F9B7-B557-400A-AFF3-050AC632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6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F9B7-B557-400A-AFF3-050AC632EE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8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F9B7-B557-400A-AFF3-050AC632EE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F9B7-B557-400A-AFF3-050AC632EE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F9B7-B557-400A-AFF3-050AC632EE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F9B7-B557-400A-AFF3-050AC632EE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F9B7-B557-400A-AFF3-050AC632EE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F9B7-B557-400A-AFF3-050AC632EE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F9B7-B557-400A-AFF3-050AC632EE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F9B7-B557-400A-AFF3-050AC632EE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F9B7-B557-400A-AFF3-050AC632EE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sev230381@yandex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bert0872@yandex.ru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21829" r="18078" b="15112"/>
          <a:stretch/>
        </p:blipFill>
        <p:spPr bwMode="auto">
          <a:xfrm>
            <a:off x="-1" y="-15434"/>
            <a:ext cx="9144001" cy="68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7281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Городской профориентационный фестиваль-конкурс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«Лига АтомПрофи»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24854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округ «Город Лесной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дминистратор\Desktop\Педагогическая площадка 23.03.15\Фото\Школа\Фото школы\Панорам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4005064"/>
            <a:ext cx="8207375" cy="251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21829" r="18078" b="15112"/>
          <a:stretch/>
        </p:blipFill>
        <p:spPr bwMode="auto">
          <a:xfrm>
            <a:off x="-5861" y="0"/>
            <a:ext cx="9144001" cy="68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01" y="980728"/>
            <a:ext cx="4368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3874" y="86120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Практика «Городской профориентационный фестиваль-конкурс </a:t>
            </a:r>
          </a:p>
          <a:p>
            <a:pPr algn="ctr"/>
            <a:r>
              <a:rPr lang="ru-RU" b="1" dirty="0" smtClean="0"/>
              <a:t>«Лига АтомПрофи»</a:t>
            </a:r>
            <a:endParaRPr lang="ru-RU" b="1" dirty="0"/>
          </a:p>
        </p:txBody>
      </p:sp>
      <p:pic>
        <p:nvPicPr>
          <p:cNvPr id="11266" name="Picture 2" descr="C:\Users\Зауч\Contacts\Desktop\РАБОЧАЯ_МАОУ СОШ №72\НАПРАВЛЕНИЯ РАБОТЫ\НПК_Олимп_Конк_Фест_Игры\ОУ\ЛМП\2020_авг\ЧИСТОВИК\фото_лидеры\Тетерин АЕ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/>
          <a:stretch/>
        </p:blipFill>
        <p:spPr bwMode="auto">
          <a:xfrm>
            <a:off x="1330659" y="1593239"/>
            <a:ext cx="2422727" cy="2901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Зауч\Contacts\Desktop\РАБОЧАЯ_МАОУ СОШ №72\НАПРАВЛЕНИЯ РАБОТЫ\НПК_Олимп_Конк_Фест_Игры\ОУ\ЛМП\2020_авг\ЧИСТОВИК\фото_лидеры\Свалова Е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93239"/>
            <a:ext cx="3236118" cy="2918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6851" y="4516462"/>
            <a:ext cx="3090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Тетерин Альберт Евгеньевич, директор МАОУ СОШ №72, лидер практики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257" y="571679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8(34342)6-52-34</a:t>
            </a:r>
          </a:p>
          <a:p>
            <a:r>
              <a:rPr lang="ru-RU" sz="1400" u="sng" dirty="0">
                <a:hlinkClick r:id="rId6"/>
              </a:rPr>
              <a:t>albert0872@yandex.ru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451646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Свалова Елена Викторовна, заместитель директора по УВР МАОУ СОШ №72,  </a:t>
            </a:r>
            <a:endParaRPr lang="ru-RU" dirty="0" smtClean="0"/>
          </a:p>
          <a:p>
            <a:r>
              <a:rPr lang="ru-RU" dirty="0" smtClean="0"/>
              <a:t>координатор </a:t>
            </a:r>
            <a:r>
              <a:rPr lang="ru-RU" dirty="0"/>
              <a:t>практики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5716791"/>
            <a:ext cx="338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8(950)648-87-15</a:t>
            </a:r>
          </a:p>
          <a:p>
            <a:r>
              <a:rPr lang="en-US" sz="1400" u="sng" dirty="0">
                <a:hlinkClick r:id="rId7"/>
              </a:rPr>
              <a:t>sev230381@yandex.ru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958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21829" r="18078" b="15112"/>
          <a:stretch/>
        </p:blipFill>
        <p:spPr bwMode="auto">
          <a:xfrm>
            <a:off x="-8846" y="0"/>
            <a:ext cx="9144001" cy="68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Зауч\Contacts\Desktop\РАБОЧАЯ_МАОУ СОШ №72\НАПРАВЛЕНИЯ РАБОТЫ\НПК_Олимп_Конк_Фест_Игры\ОУ\ЛМП\2020_авг\ЧИСТОВИК\Фото_практика\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/>
          <a:stretch/>
        </p:blipFill>
        <p:spPr bwMode="auto">
          <a:xfrm>
            <a:off x="542646" y="1055855"/>
            <a:ext cx="3672408" cy="2429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3155" y="1116724"/>
            <a:ext cx="43293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Современная школа – </a:t>
            </a:r>
            <a:r>
              <a:rPr lang="ru-RU" sz="1700" dirty="0" smtClean="0"/>
              <a:t>образовательная </a:t>
            </a:r>
            <a:r>
              <a:rPr lang="ru-RU" sz="1700" dirty="0"/>
              <a:t>площадка, приоритетом для которой становится организация предпрофессиональных проб и </a:t>
            </a:r>
            <a:r>
              <a:rPr lang="ru-RU" sz="1700" dirty="0" smtClean="0"/>
              <a:t>погружений.</a:t>
            </a:r>
          </a:p>
          <a:p>
            <a:r>
              <a:rPr lang="ru-RU" sz="1700" dirty="0" smtClean="0"/>
              <a:t>Профориентационный </a:t>
            </a:r>
            <a:r>
              <a:rPr lang="ru-RU" sz="1700" dirty="0"/>
              <a:t>фестиваль-конкурс «Лига АтомПрофи» на базе Школьного инженерного центра МАОУ СОШ №72 позволяет реализовать данный </a:t>
            </a:r>
            <a:r>
              <a:rPr lang="ru-RU" sz="1700" dirty="0" smtClean="0"/>
              <a:t>приоритет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546" y="3645024"/>
            <a:ext cx="436860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Подготовка школьников к участию в профориентационном конкурсе и прохождение ими конкурсных испытаний – системная деятельность, в рамках </a:t>
            </a:r>
            <a:r>
              <a:rPr lang="ru-RU" sz="1700" dirty="0" smtClean="0"/>
              <a:t>которой </a:t>
            </a:r>
            <a:r>
              <a:rPr lang="ru-RU" sz="1700" dirty="0"/>
              <a:t>у обучающихся формируется не только представление о конкретных профессиях (специальностях), но и понимание технологических особенностей процессов при работе с конкурсной документацией на специализированном </a:t>
            </a:r>
            <a:r>
              <a:rPr lang="ru-RU" sz="1700" dirty="0" smtClean="0"/>
              <a:t>оборудовании</a:t>
            </a:r>
            <a:endParaRPr lang="ru-RU" sz="1700" dirty="0"/>
          </a:p>
        </p:txBody>
      </p:sp>
      <p:pic>
        <p:nvPicPr>
          <p:cNvPr id="3074" name="Picture 2" descr="C:\Users\Зауч\Contacts\Desktop\РАБОЧАЯ_МАОУ СОШ №72\НАПРАВЛЕНИЯ РАБОТЫ\НПК_Олимп_Конк_Фест_Игры\ОУ\ЛМП\2020_авг\ЧИСТОВИК\Фото_практика\IMG_2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21829" r="18078" b="15112"/>
          <a:stretch/>
        </p:blipFill>
        <p:spPr bwMode="auto">
          <a:xfrm>
            <a:off x="-8846" y="0"/>
            <a:ext cx="9144001" cy="68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546" y="1116724"/>
            <a:ext cx="417646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Цель фестиваля – </a:t>
            </a:r>
            <a:r>
              <a:rPr lang="ru-RU" sz="1700" dirty="0" smtClean="0"/>
              <a:t>проведение </a:t>
            </a:r>
            <a:r>
              <a:rPr lang="ru-RU" sz="1700" dirty="0"/>
              <a:t>предпрофессиональных проб и погружений, способствующих формированию предметно-деятельностного представления о профессиях (специальностях) у обучающихся, формирование экспертного сообщества в рамках проведения конкурсных испытаний по </a:t>
            </a:r>
            <a:r>
              <a:rPr lang="ru-RU" sz="1700" dirty="0" smtClean="0"/>
              <a:t>компетенциям</a:t>
            </a:r>
            <a:endParaRPr lang="ru-RU" sz="1700" dirty="0"/>
          </a:p>
        </p:txBody>
      </p:sp>
      <p:pic>
        <p:nvPicPr>
          <p:cNvPr id="4098" name="Picture 2" descr="C:\Users\Зауч\Contacts\Desktop\РАБОЧАЯ_МАОУ СОШ №72\НАПРАВЛЕНИЯ РАБОТЫ\НПК_Олимп_Конк_Фест_Игры\ОУ\ЛМП\2020_авг\ЧИСТОВИК\Фото_практика\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r="20753" b="33646"/>
          <a:stretch/>
        </p:blipFill>
        <p:spPr bwMode="auto">
          <a:xfrm>
            <a:off x="323528" y="4017955"/>
            <a:ext cx="4447440" cy="2251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Зауч\Contacts\Desktop\РАБОЧАЯ_МАОУ СОШ №72\НАПРАВЛЕНИЯ РАБОТЫ\НПК_Олимп_Конк_Фест_Игры\ОУ\ЛМП\2020_авг\ЧИСТОВИК\Фото_практика\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2390" r="10032"/>
          <a:stretch/>
        </p:blipFill>
        <p:spPr bwMode="auto">
          <a:xfrm>
            <a:off x="4932040" y="1116724"/>
            <a:ext cx="4025627" cy="2446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Зауч\Contacts\Desktop\РАБОЧАЯ_МАОУ СОШ №72\НАПРАВЛЕНИЯ РАБОТЫ\НПК_Олимп_Конк_Фест_Игры\ОУ\ЛМП\2020_авг\ЧИСТОВИК\Фото_практика\IMG_20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20671" b="10256"/>
          <a:stretch/>
        </p:blipFill>
        <p:spPr bwMode="auto">
          <a:xfrm>
            <a:off x="5004047" y="3975551"/>
            <a:ext cx="3953619" cy="229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21829" r="18078" b="15112"/>
          <a:stretch/>
        </p:blipFill>
        <p:spPr bwMode="auto">
          <a:xfrm>
            <a:off x="-8846" y="0"/>
            <a:ext cx="9144001" cy="68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01" y="980728"/>
            <a:ext cx="436860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Задачи фестиваля</a:t>
            </a:r>
            <a:r>
              <a:rPr lang="ru-RU" sz="1600" dirty="0" smtClean="0"/>
              <a:t>: </a:t>
            </a:r>
            <a:r>
              <a:rPr lang="ru-RU" sz="1600" dirty="0"/>
              <a:t>	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Создать условия для выявления и поддержки учащихся, проявляющих интерес к специальностям инженерно-технической, естественно-научной направленности, популяризации рабочих профессий;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Развивать у обучающихся навыки практического решения задач в конкретных профессиональных ситуациях, совершенствовать навыки самостоятельной индивидуальной и командной работы;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Развивать инженерно-технические способности обучающихся в условиях конкурсных испытаний профессионально-направленного характера, способствующих повышению ответственности обучающихся за результат выполняемой работы</a:t>
            </a:r>
            <a:r>
              <a:rPr lang="ru-RU" sz="1600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Способствовать повышению уровня профессиональных компетенций педагогов по реализации программ инженерно-технического, естественно-научного направлений в общеобразовательных организациях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1124744"/>
            <a:ext cx="42484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Наладить </a:t>
            </a:r>
            <a:r>
              <a:rPr lang="ru-RU" sz="1600" dirty="0"/>
              <a:t>систему продуктивного сетевого взаимодействия учреждений-партнеров, образовательных организаций города;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Обеспечить условия подготовки городской сборной для последующего участия в Чемпионате </a:t>
            </a:r>
            <a:r>
              <a:rPr lang="en-US" sz="1600" dirty="0"/>
              <a:t>WorldSkills</a:t>
            </a:r>
            <a:r>
              <a:rPr lang="ru-RU" sz="1600" dirty="0"/>
              <a:t>, Атом</a:t>
            </a:r>
            <a:r>
              <a:rPr lang="en-US" sz="1600" dirty="0"/>
              <a:t>Skills</a:t>
            </a:r>
            <a:r>
              <a:rPr lang="ru-RU" sz="1600" dirty="0"/>
              <a:t> в разряде юниоров с элементами методики соревнований данного уровня;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Развивать механизмы эффективного взаимодействия системы образования города и градообразующего </a:t>
            </a:r>
            <a:r>
              <a:rPr lang="ru-RU" sz="1600" dirty="0" smtClean="0"/>
              <a:t>предприятия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122" name="Picture 2" descr="C:\Users\Зауч\Contacts\Desktop\РАБОЧАЯ_МАОУ СОШ №72\НАПРАВЛЕНИЯ РАБОТЫ\НПК_Олимп_Конк_Фест_Игры\ОУ\ЛМП\2020_авг\ЧИСТОВИК\Фото_практика\IMG_3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407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21829" r="18078" b="15112"/>
          <a:stretch/>
        </p:blipFill>
        <p:spPr bwMode="auto">
          <a:xfrm>
            <a:off x="-8846" y="0"/>
            <a:ext cx="9144001" cy="68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01" y="980728"/>
            <a:ext cx="4368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Принципиальные подходы, избранные при разработке и внедрении </a:t>
            </a:r>
            <a:r>
              <a:rPr lang="ru-RU" sz="1600" b="1" dirty="0" smtClean="0"/>
              <a:t>практики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3968" y="836712"/>
            <a:ext cx="45879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1. </a:t>
            </a:r>
            <a:r>
              <a:rPr lang="ru-RU" sz="1400" i="1" dirty="0" smtClean="0"/>
              <a:t>Практико-ориентированный </a:t>
            </a:r>
            <a:r>
              <a:rPr lang="ru-RU" sz="1400" i="1" dirty="0"/>
              <a:t>подход. </a:t>
            </a:r>
            <a:r>
              <a:rPr lang="ru-RU" sz="1400" dirty="0"/>
              <a:t>Достижение участниками фестиваля наиболее значимых эффектов становится возможным при условии выполнения проектной конкурсной задачи при работе в ситуации, максимально приближенной к реальной жизненной с учетом допустимых норм организации таковой на территории </a:t>
            </a:r>
            <a:r>
              <a:rPr lang="ru-RU" sz="1400" dirty="0" smtClean="0"/>
              <a:t>школы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9101" y="1565503"/>
            <a:ext cx="4012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2.</a:t>
            </a:r>
            <a:r>
              <a:rPr lang="ru-RU" sz="1400" dirty="0" smtClean="0"/>
              <a:t> Мотивация </a:t>
            </a:r>
            <a:r>
              <a:rPr lang="ru-RU" sz="1400" dirty="0"/>
              <a:t>к самопознанию и саморазвитию через максимальную включенность в процесс. Учащиеся-конкурсанты тем сильнее заинтересованы в познании собственных интересов, «прокачке» отдельных навыков и тем твёрже мотивированы на успех в деле, которое им интересно, чем качественнее и естественнее организована конкурсная среда </a:t>
            </a:r>
            <a:r>
              <a:rPr lang="ru-RU" sz="1400" dirty="0" smtClean="0"/>
              <a:t>фестиваля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378125"/>
            <a:ext cx="42484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3.</a:t>
            </a:r>
            <a:r>
              <a:rPr lang="ru-RU" sz="1400" dirty="0" smtClean="0"/>
              <a:t> Единство </a:t>
            </a:r>
            <a:r>
              <a:rPr lang="ru-RU" sz="1400" dirty="0"/>
              <a:t>модульных составляющих. Программа фестиваля-конкурса состоит из отдельных модулей, каждый из которых имеет единую структуру. Таким образом, концепция фестиваля становится понятной, эргономичной и гибкой в отношении расходования времени для всех участников. Конкурсантам, желающим принять участие на следующий год, ясность концепции фестиваля на основе уже отработанного модуля дает возможность снять волнение по поводу усвоения новых требований к выполнению конкурсных заданий и сконцентрировать усилия на достижении продуктивного результата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4400567"/>
            <a:ext cx="4203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4.</a:t>
            </a:r>
            <a:r>
              <a:rPr lang="ru-RU" sz="1400" dirty="0" smtClean="0"/>
              <a:t> Разновозрастная </a:t>
            </a:r>
            <a:r>
              <a:rPr lang="ru-RU" sz="1400" dirty="0"/>
              <a:t>коллаборация. В рамках фестиваля все участники – конкурсанты, организаторы, приглашенные эксперты, педагоги, студенты-наставники, гости – взаимодействуют друг с другом, передавая знания, наделяя опытом, обмениваясь инженерно-творческими идеями. Таким образом, создается пространство взаимодействия единомышленников, заинтересованных в успехе каждого из </a:t>
            </a:r>
            <a:r>
              <a:rPr lang="ru-RU" sz="1400" dirty="0" smtClean="0"/>
              <a:t>присутствующих</a:t>
            </a:r>
            <a:endParaRPr lang="ru-RU" sz="1400" dirty="0"/>
          </a:p>
        </p:txBody>
      </p:sp>
      <p:pic>
        <p:nvPicPr>
          <p:cNvPr id="1026" name="Picture 2" descr="C:\Users\Зауч\Contacts\Desktop\РАБОЧАЯ_МАОУ СОШ №72\НАПРАВЛЕНИЯ РАБОТЫ\НПК_Олимп_Конк_Фест_Игры\ОУ\ЛМП\2020_авг\ЧИСТОВИК\МАОУ СОШ №72_ГО Лесной\Фото_практика\IMG_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13" y="2386911"/>
            <a:ext cx="3024336" cy="2038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21829" r="18078" b="15112"/>
          <a:stretch/>
        </p:blipFill>
        <p:spPr bwMode="auto">
          <a:xfrm>
            <a:off x="-8846" y="0"/>
            <a:ext cx="9144001" cy="68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01" y="980728"/>
            <a:ext cx="4368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5055" y="1150005"/>
            <a:ext cx="286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Участники фестиваля:</a:t>
            </a:r>
          </a:p>
          <a:p>
            <a:pPr algn="ctr"/>
            <a:r>
              <a:rPr lang="ru-RU" dirty="0" smtClean="0"/>
              <a:t>Школьники 14-17 л</a:t>
            </a:r>
            <a:r>
              <a:rPr lang="ru-RU" sz="1600" dirty="0" smtClean="0"/>
              <a:t>ет</a:t>
            </a:r>
            <a:endParaRPr lang="ru-RU" sz="1600" dirty="0"/>
          </a:p>
        </p:txBody>
      </p:sp>
      <p:pic>
        <p:nvPicPr>
          <p:cNvPr id="7170" name="Picture 2" descr="C:\Users\Зауч\Contacts\Desktop\РАБОЧАЯ_МАОУ СОШ №72\НАПРАВЛЕНИЯ РАБОТЫ\НПК_Олимп_Конк_Фест_Игры\ОУ\ЛМП\2020_авг\ЧИСТОВИК\Фото_практика\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5578" r="2769"/>
          <a:stretch/>
        </p:blipFill>
        <p:spPr bwMode="auto">
          <a:xfrm>
            <a:off x="3671247" y="1150004"/>
            <a:ext cx="5077217" cy="2865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605" y="1796336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Конкурсные направления фестиваля: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«Электромонтаж»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«3</a:t>
            </a:r>
            <a:r>
              <a:rPr lang="en-US" dirty="0"/>
              <a:t>D-</a:t>
            </a:r>
            <a:r>
              <a:rPr lang="ru-RU" dirty="0"/>
              <a:t>моделирование»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«Листовая обработка металла»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«Инженерный дизайн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6605" y="4015582"/>
            <a:ext cx="8291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Новизна</a:t>
            </a:r>
            <a:r>
              <a:rPr lang="ru-RU" sz="1400" dirty="0"/>
              <a:t> </a:t>
            </a:r>
            <a:r>
              <a:rPr lang="ru-RU" sz="1400" b="1" dirty="0" smtClean="0"/>
              <a:t>практики</a:t>
            </a:r>
            <a:r>
              <a:rPr lang="ru-RU" sz="1400" dirty="0" smtClean="0"/>
              <a:t>. Д</a:t>
            </a:r>
            <a:r>
              <a:rPr lang="ru-RU" sz="1400" dirty="0" smtClean="0"/>
              <a:t>остижение </a:t>
            </a:r>
            <a:r>
              <a:rPr lang="ru-RU" sz="1400" dirty="0"/>
              <a:t>участниками фестиваля наиболее значимых эффектов становится возможным при условии выполнения проектной конкурсной задачи при работе в ситуации, максимально приближенной к реальной жизненной с учетом допустимых норм организации </a:t>
            </a:r>
            <a:r>
              <a:rPr lang="ru-RU" sz="1400" dirty="0" smtClean="0"/>
              <a:t>практики на </a:t>
            </a:r>
            <a:r>
              <a:rPr lang="ru-RU" sz="1400" dirty="0"/>
              <a:t>территории школы; мотивация к самопознанию и саморазвитию утверждается на основе максимальной включенности конкурсантов в процесс; </a:t>
            </a:r>
            <a:r>
              <a:rPr lang="ru-RU" sz="1400" dirty="0" smtClean="0"/>
              <a:t>учащиеся </a:t>
            </a:r>
            <a:r>
              <a:rPr lang="ru-RU" sz="1400" dirty="0" smtClean="0"/>
              <a:t>в </a:t>
            </a:r>
            <a:r>
              <a:rPr lang="ru-RU" sz="1400" dirty="0"/>
              <a:t>большей степени заинтересованы в познании собственных интересов, «прокачке» отдельных навыков и твёрже мотивированы на успех в деле, которое им интересно, в условиях качественной и естественно-организованной конкурсной среде фестиваля; разновозрастная коллаборация позволяет в рамках фестиваля всем участникам – конкурсантам, организаторам, приглашенным экспертам, педагогам, студентам-наставникам, гостям – взаимодействовать друг с другом, передавая знания, наделяя опытом, обмениваясь инженерно-творческими идеями. Таким образом, создается пространство взаимодействия единомышленников, заинтересованных в успехе каждого из </a:t>
            </a:r>
            <a:r>
              <a:rPr lang="ru-RU" sz="1400" dirty="0" smtClean="0"/>
              <a:t>присутствующих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686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21829" r="18078" b="15112"/>
          <a:stretch/>
        </p:blipFill>
        <p:spPr bwMode="auto">
          <a:xfrm>
            <a:off x="-8846" y="0"/>
            <a:ext cx="9144001" cy="68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01" y="980728"/>
            <a:ext cx="4368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3874" y="86120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Показатели социально-экономического развития города, </a:t>
            </a:r>
            <a:endParaRPr lang="ru-RU" b="1" dirty="0" smtClean="0"/>
          </a:p>
          <a:p>
            <a:pPr algn="ctr"/>
            <a:r>
              <a:rPr lang="ru-RU" b="1" dirty="0" smtClean="0"/>
              <a:t>характеризующие </a:t>
            </a:r>
            <a:r>
              <a:rPr lang="ru-RU" b="1" dirty="0"/>
              <a:t>положение после внедрения практики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07540"/>
            <a:ext cx="84072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700" dirty="0"/>
              <a:t>Количество городских просветительских и конкурсных / состязательных профориентационных мероприятий для </a:t>
            </a:r>
            <a:r>
              <a:rPr lang="ru-RU" sz="1700" dirty="0" smtClean="0"/>
              <a:t>школьников – до 40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/>
              <a:t>Количество обучающихся школьного возраста, </a:t>
            </a:r>
            <a:r>
              <a:rPr lang="ru-RU" sz="1700" i="1" dirty="0"/>
              <a:t>занятых при организации и проведении</a:t>
            </a:r>
            <a:r>
              <a:rPr lang="ru-RU" sz="1700" dirty="0"/>
              <a:t> городских просветительских и конкурсных / состязательных профориентационных </a:t>
            </a:r>
            <a:r>
              <a:rPr lang="ru-RU" sz="1700" dirty="0" smtClean="0"/>
              <a:t>мероприятий – до 1032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/>
              <a:t>Количество педагогов, задействованных в организации и проведении городских просветительских и конкурсных / состязательных профориентационных мероприятий </a:t>
            </a:r>
            <a:r>
              <a:rPr lang="ru-RU" sz="1700" dirty="0" smtClean="0"/>
              <a:t>– до 96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/>
              <a:t>Количество студентов ТИ НИЯУ МИФИ, задействованных в организации и проведении городских просветительских и конкурсных / состязательных профориентационных мероприятий </a:t>
            </a:r>
            <a:r>
              <a:rPr lang="ru-RU" sz="1700" dirty="0" smtClean="0"/>
              <a:t>– до 35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/>
              <a:t>Количество сотрудников ТИ НИЯУ МИФИ, задействованных в организации и проведении городских просветительских и конкурсных / состязательных профориентационных </a:t>
            </a:r>
            <a:r>
              <a:rPr lang="ru-RU" sz="1700" dirty="0" smtClean="0"/>
              <a:t>мероприятий – до 18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/>
              <a:t>Количество сотрудников ФГУП «Комбинат «Электрохимприбор», задействованных в организации и проведении городских просветительских и конкурсных / состязательных профориентационных мероприятий </a:t>
            </a:r>
            <a:r>
              <a:rPr lang="ru-RU" sz="1700" dirty="0" smtClean="0"/>
              <a:t>– до 28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/>
              <a:t>Доля учащихся 14-17 лет, принимающих участие в просветительской / соревновательной деятельности профориентационного </a:t>
            </a:r>
            <a:r>
              <a:rPr lang="ru-RU" sz="1700" dirty="0" smtClean="0"/>
              <a:t>направления – сохранность 100%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2968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21829" r="18078" b="15112"/>
          <a:stretch/>
        </p:blipFill>
        <p:spPr bwMode="auto">
          <a:xfrm>
            <a:off x="25473" y="29010"/>
            <a:ext cx="9144001" cy="68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01" y="980728"/>
            <a:ext cx="4368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3874" y="86120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эффекты, полученные в результате внедрения практики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556" y="1319282"/>
            <a:ext cx="4999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Получение опыта </a:t>
            </a:r>
            <a:r>
              <a:rPr lang="ru-RU" sz="1400" dirty="0" smtClean="0"/>
              <a:t>участия </a:t>
            </a:r>
            <a:r>
              <a:rPr lang="ru-RU" sz="1400" dirty="0"/>
              <a:t>в практико-ориентированном формате реализации проектных конкурсных задач по поиску технических решений с применением базовых предметных знаний и инженерной смекалки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pic>
        <p:nvPicPr>
          <p:cNvPr id="8193" name="Picture 1" descr="C:\Users\Зауч\Contacts\Desktop\РАБОЧАЯ_МАОУ СОШ №72\НАПРАВЛЕНИЯ РАБОТЫ\НПК_Олимп_Конк_Фест_Игры\ОУ\ЛМП\2020_авг\ЧИСТОВИК\Фото_практика\IMG_20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8"/>
          <a:stretch/>
        </p:blipFill>
        <p:spPr bwMode="auto">
          <a:xfrm>
            <a:off x="5220072" y="1358778"/>
            <a:ext cx="3800677" cy="3236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556" y="5013176"/>
            <a:ext cx="8743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Получения опыта работы в условиях разновозрастной коллаборации, где все участники фестиваля взаимодействуют друг с другом, передавая знания, наделяя опытом, обмениваясь инженерно-творческими идеями. Таким образом, школьник попадает в пространство взаимодействия единомышленников, заинтересованных в </a:t>
            </a:r>
            <a:r>
              <a:rPr lang="ru-RU" sz="1400" b="1" dirty="0"/>
              <a:t>успехе</a:t>
            </a:r>
            <a:r>
              <a:rPr lang="ru-RU" sz="1400" dirty="0"/>
              <a:t> каждого из присутствующих на фестивале;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Формирование представлений о современной молодежи с точки зрения приобретения ими навыков решения стандартных и нестандартных задач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91956" y="3645024"/>
            <a:ext cx="46867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+mj-lt"/>
                <a:cs typeface="Times New Roman" pitchFamily="18" charset="0"/>
              </a:rPr>
              <a:t>Достижение нового уровня само-мотивации молодежи: повышение уровня заинтересованности в познании собственных интересов, «прокачке» отдельных навыков, настроя на успех в деле, которое представляет личный интерес;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01" y="2482610"/>
            <a:ext cx="4770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Участие в предпрофессиональных пробах и, как следствие, реализации части индивидуальной образовательной траектории учащихся и дальнейшей профессиональной самореализации;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30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21829" r="18078" b="15112"/>
          <a:stretch/>
        </p:blipFill>
        <p:spPr bwMode="auto">
          <a:xfrm>
            <a:off x="-8846" y="0"/>
            <a:ext cx="9144001" cy="68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01" y="980728"/>
            <a:ext cx="4368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3874" y="86120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Перспективные задачи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461958"/>
            <a:ext cx="40683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3. Создание </a:t>
            </a:r>
            <a:r>
              <a:rPr lang="ru-RU" sz="1600" dirty="0" smtClean="0"/>
              <a:t>условий для воспитания культуры труда учащихся, инициативности в поиске решений нестандартных задач, ответственности за индивидуально-командный результат;</a:t>
            </a:r>
          </a:p>
          <a:p>
            <a:pPr lvl="0"/>
            <a:r>
              <a:rPr lang="ru-RU" sz="1600" dirty="0" smtClean="0"/>
              <a:t>4. Расширение </a:t>
            </a:r>
            <a:r>
              <a:rPr lang="ru-RU" sz="1600" dirty="0" smtClean="0"/>
              <a:t>сети партнерских взаимоотношений с организациями городского округа;</a:t>
            </a:r>
          </a:p>
          <a:p>
            <a:pPr lvl="0"/>
            <a:r>
              <a:rPr lang="ru-RU" sz="1600" dirty="0" smtClean="0"/>
              <a:t>5. Увеличение </a:t>
            </a:r>
            <a:r>
              <a:rPr lang="ru-RU" sz="1600" dirty="0" smtClean="0"/>
              <a:t>количества доступных широкому кругу граждан практико-ориентированных </a:t>
            </a:r>
            <a:r>
              <a:rPr lang="ru-RU" sz="1600" dirty="0" smtClean="0"/>
              <a:t>проб</a:t>
            </a:r>
            <a:endParaRPr lang="ru-RU" sz="1600" dirty="0" smtClean="0"/>
          </a:p>
        </p:txBody>
      </p:sp>
      <p:pic>
        <p:nvPicPr>
          <p:cNvPr id="10242" name="Picture 2" descr="C:\Users\Зауч\Contacts\Desktop\РАБОЧАЯ_МАОУ СОШ №72\НАПРАВЛЕНИЯ РАБОТЫ\НПК_Олимп_Конк_Фест_Игры\ОУ\ЛМП\2020_авг\ЧИСТОВИК\Фото_практика\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t="13520"/>
          <a:stretch/>
        </p:blipFill>
        <p:spPr bwMode="auto">
          <a:xfrm>
            <a:off x="199101" y="1461958"/>
            <a:ext cx="4463225" cy="2506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Зауч\Contacts\Desktop\РАБОЧАЯ_МАОУ СОШ №72\НАПРАВЛЕНИЯ РАБОТЫ\НПК_Олимп_Конк_Фест_Игры\ОУ\ЛМП\2020_авг\ЧИСТОВИК\Фото_практика\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18375" r="3334" b="19677"/>
          <a:stretch/>
        </p:blipFill>
        <p:spPr bwMode="auto">
          <a:xfrm>
            <a:off x="2761649" y="4365104"/>
            <a:ext cx="6188798" cy="2260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968599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1. Привлечение </a:t>
            </a:r>
            <a:r>
              <a:rPr lang="ru-RU" sz="1600" dirty="0"/>
              <a:t>внимания к наиболее востребованным в городском округе специальностям; </a:t>
            </a:r>
          </a:p>
          <a:p>
            <a:pPr lvl="0"/>
            <a:r>
              <a:rPr lang="ru-RU" sz="1600" dirty="0" smtClean="0"/>
              <a:t>2. Расширение </a:t>
            </a:r>
            <a:r>
              <a:rPr lang="ru-RU" sz="1600" dirty="0"/>
              <a:t>конкурсных направлений по компетенциям за счет привлечения специалистов, освоения нового оборудования;</a:t>
            </a:r>
          </a:p>
        </p:txBody>
      </p:sp>
    </p:spTree>
    <p:extLst>
      <p:ext uri="{BB962C8B-B14F-4D97-AF65-F5344CB8AC3E}">
        <p14:creationId xmlns:p14="http://schemas.microsoft.com/office/powerpoint/2010/main" val="39881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975</Words>
  <Application>Microsoft Office PowerPoint</Application>
  <PresentationFormat>Экран (4:3)</PresentationFormat>
  <Paragraphs>67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Городской профориентационный фестиваль-конкурс  «Лига АтомПрофи»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профориентационный фестиваль-конкурс  «Лига АтомПрофи»</dc:title>
  <dc:creator>Завуч</dc:creator>
  <cp:lastModifiedBy>Завуч</cp:lastModifiedBy>
  <cp:revision>27</cp:revision>
  <dcterms:created xsi:type="dcterms:W3CDTF">2020-08-13T06:25:33Z</dcterms:created>
  <dcterms:modified xsi:type="dcterms:W3CDTF">2020-08-20T05:59:12Z</dcterms:modified>
</cp:coreProperties>
</file>