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82" r:id="rId2"/>
  </p:sldMasterIdLst>
  <p:notesMasterIdLst>
    <p:notesMasterId r:id="rId12"/>
  </p:notesMasterIdLst>
  <p:handoutMasterIdLst>
    <p:handoutMasterId r:id="rId13"/>
  </p:handoutMasterIdLst>
  <p:sldIdLst>
    <p:sldId id="259" r:id="rId3"/>
    <p:sldId id="258" r:id="rId4"/>
    <p:sldId id="336" r:id="rId5"/>
    <p:sldId id="261" r:id="rId6"/>
    <p:sldId id="337" r:id="rId7"/>
    <p:sldId id="338" r:id="rId8"/>
    <p:sldId id="340" r:id="rId9"/>
    <p:sldId id="324" r:id="rId10"/>
    <p:sldId id="32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3300"/>
    <a:srgbClr val="FFFF66"/>
    <a:srgbClr val="FFCC00"/>
    <a:srgbClr val="00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 autoAdjust="0"/>
    <p:restoredTop sz="94600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C344204-4401-4E3C-9B8F-192BD8A42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044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406543A-EDFA-44D5-B31A-790A9E4A1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677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06543A-EDFA-44D5-B31A-790A9E4A163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958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smtClean="0">
                <a:latin typeface="+mn-lt"/>
              </a:defRPr>
            </a:lvl1pPr>
          </a:lstStyle>
          <a:p>
            <a:pPr>
              <a:defRPr/>
            </a:pPr>
            <a:fld id="{81E4CD4A-4AA5-4CAD-A2A9-FB2BBDCE3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FA906-6D29-44FB-A980-EB3A00BD0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4FC13-8A55-46B4-B5C3-ABA412ACA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638BA-DE8C-4B11-8360-1F2F29570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3458C-4182-4699-93A4-16B7F3464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7E74E-CE45-492B-803D-02A818CA9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57480-72B1-4F2C-9BFE-E50B5CAD2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87D14-D152-4FCF-A23E-7044F8835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62E77-CE52-4F48-A501-17BD3E82A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41AC8-5143-4A73-B903-3C646FA4F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E24B3-401F-403B-86EB-D905C18DD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Текст второго уровня</a:t>
            </a:r>
          </a:p>
          <a:p>
            <a:pPr lvl="2"/>
            <a:r>
              <a:rPr lang="ru-RU" smtClean="0"/>
              <a:t>Текст третьего уровня</a:t>
            </a:r>
          </a:p>
          <a:p>
            <a:pPr lvl="3"/>
            <a:r>
              <a:rPr lang="ru-RU" smtClean="0"/>
              <a:t> Текст четвертого уровня</a:t>
            </a:r>
          </a:p>
          <a:p>
            <a:pPr lvl="4"/>
            <a:r>
              <a:rPr lang="ru-RU" smtClean="0"/>
              <a:t>Текст пятого уровня</a:t>
            </a:r>
          </a:p>
          <a:p>
            <a:pPr lvl="1"/>
            <a:endParaRPr lang="ru-RU" smtClean="0"/>
          </a:p>
          <a:p>
            <a:pPr lvl="2"/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 smtClean="0"/>
            </a:lvl1pPr>
          </a:lstStyle>
          <a:p>
            <a:pPr>
              <a:defRPr/>
            </a:pPr>
            <a:fld id="{217F719F-6B1B-4282-8CD2-796D91E99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26.06.2020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tock_000004257988small"/>
          <p:cNvPicPr>
            <a:picLocks noChangeAspect="1" noChangeArrowheads="1"/>
          </p:cNvPicPr>
          <p:nvPr/>
        </p:nvPicPr>
        <p:blipFill>
          <a:blip r:embed="rId3"/>
          <a:srcRect t="7761" b="27652"/>
          <a:stretch>
            <a:fillRect/>
          </a:stretch>
        </p:blipFill>
        <p:spPr bwMode="auto">
          <a:xfrm>
            <a:off x="357158" y="5072074"/>
            <a:ext cx="8429684" cy="140017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логотип без подложки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857356" y="429522"/>
            <a:ext cx="5300810" cy="58569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85728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ndara" pitchFamily="34" charset="0"/>
              </a:rPr>
              <a:t>Муниципальное бюджетное  учреждение культуры </a:t>
            </a:r>
          </a:p>
          <a:p>
            <a:pPr algn="ctr"/>
            <a:r>
              <a:rPr lang="ru-RU" sz="2000" b="1" dirty="0" smtClean="0">
                <a:latin typeface="Candara" pitchFamily="34" charset="0"/>
              </a:rPr>
              <a:t>«Центральная городская детская библиотека </a:t>
            </a:r>
          </a:p>
          <a:p>
            <a:pPr algn="ctr"/>
            <a:r>
              <a:rPr lang="ru-RU" sz="2000" b="1" dirty="0" smtClean="0">
                <a:latin typeface="Candara" pitchFamily="34" charset="0"/>
              </a:rPr>
              <a:t>имени Сергея Тимофеевича Аксакова»</a:t>
            </a:r>
          </a:p>
          <a:p>
            <a:pPr algn="ctr"/>
            <a:r>
              <a:rPr lang="ru-RU" sz="1600" dirty="0" smtClean="0"/>
              <a:t> </a:t>
            </a:r>
          </a:p>
          <a:p>
            <a:pPr algn="ctr"/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511333"/>
            <a:ext cx="8572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+mn-lt"/>
              </a:rPr>
              <a:t>Т</a:t>
            </a:r>
          </a:p>
          <a:p>
            <a:r>
              <a:rPr lang="ru-RU" sz="3600" b="1" dirty="0" smtClean="0">
                <a:latin typeface="+mn-lt"/>
              </a:rPr>
              <a:t>Р</a:t>
            </a:r>
          </a:p>
          <a:p>
            <a:r>
              <a:rPr lang="ru-RU" sz="3600" b="1" dirty="0" smtClean="0">
                <a:latin typeface="+mn-lt"/>
              </a:rPr>
              <a:t>Е</a:t>
            </a:r>
          </a:p>
          <a:p>
            <a:r>
              <a:rPr lang="ru-RU" sz="3600" b="1" dirty="0" smtClean="0">
                <a:latin typeface="+mn-lt"/>
              </a:rPr>
              <a:t>Х</a:t>
            </a:r>
          </a:p>
          <a:p>
            <a:r>
              <a:rPr lang="ru-RU" sz="3600" b="1" dirty="0" smtClean="0">
                <a:latin typeface="+mn-lt"/>
              </a:rPr>
              <a:t>Г</a:t>
            </a:r>
          </a:p>
          <a:p>
            <a:r>
              <a:rPr lang="ru-RU" sz="3600" b="1" dirty="0" smtClean="0">
                <a:latin typeface="+mn-lt"/>
              </a:rPr>
              <a:t>О</a:t>
            </a:r>
          </a:p>
          <a:p>
            <a:r>
              <a:rPr lang="ru-RU" sz="3600" b="1" dirty="0" smtClean="0">
                <a:latin typeface="+mn-lt"/>
              </a:rPr>
              <a:t>Р</a:t>
            </a:r>
          </a:p>
          <a:p>
            <a:r>
              <a:rPr lang="ru-RU" sz="3600" b="1" dirty="0" smtClean="0">
                <a:latin typeface="+mn-lt"/>
              </a:rPr>
              <a:t>Н</a:t>
            </a:r>
          </a:p>
          <a:p>
            <a:r>
              <a:rPr lang="ru-RU" sz="3600" b="1" dirty="0" smtClean="0">
                <a:latin typeface="+mn-lt"/>
              </a:rPr>
              <a:t>Ы</a:t>
            </a:r>
          </a:p>
          <a:p>
            <a:r>
              <a:rPr lang="ru-RU" sz="3600" b="1" dirty="0" smtClean="0">
                <a:latin typeface="+mn-lt"/>
              </a:rPr>
              <a:t>Й</a:t>
            </a:r>
            <a:endParaRPr lang="ru-RU" sz="3600" b="1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90168" y="5500702"/>
            <a:ext cx="18966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2020</a:t>
            </a:r>
            <a:endParaRPr lang="ru-RU" sz="6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2285992"/>
            <a:ext cx="7992888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Парад </a:t>
            </a:r>
          </a:p>
          <a:p>
            <a:pPr algn="ctr"/>
            <a:r>
              <a:rPr lang="ru-RU" sz="6600" b="1" spc="50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книжных героев</a:t>
            </a:r>
          </a:p>
          <a:p>
            <a:pPr algn="ctr"/>
            <a:endParaRPr lang="ru-RU" sz="5400" b="1" spc="50" dirty="0" smtClean="0">
              <a:ln w="1143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428604"/>
            <a:ext cx="8572592" cy="6286544"/>
          </a:xfrm>
        </p:spPr>
        <p:txBody>
          <a:bodyPr/>
          <a:lstStyle/>
          <a:p>
            <a:pPr indent="3429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/>
              <a:t>Парад книжных героев </a:t>
            </a:r>
            <a:r>
              <a:rPr lang="ru-RU" sz="1800" dirty="0" smtClean="0"/>
              <a:t>- это стилизованный фестиваль семейного самодеятельного сценического творчества, ориентированный на презентацию литературных образов и книг. </a:t>
            </a:r>
          </a:p>
          <a:p>
            <a:pPr indent="3429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/>
          </a:p>
          <a:p>
            <a:pPr indent="3429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/>
              <a:t>От других фестивальных мероприятий  Парад книжных героев отличает наличие особенной, свойственной только параду, атрибутики: маршевой музыки,  проходок в колонне, массовых показательных действий участников парада,  сопроводительных слов ведущего в комментаторском стиле и т.д.</a:t>
            </a:r>
          </a:p>
          <a:p>
            <a:pPr indent="3429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800" b="1" dirty="0" smtClean="0"/>
              <a:t>С внедрением практики Парада книжных героев город получил особую площадку для реализации творческих инициатив жителей города. Ее отличие от подобных: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b="1" dirty="0" smtClean="0"/>
              <a:t>индивидуальный подход к каждому участнику;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b="1" dirty="0" smtClean="0"/>
              <a:t>поддержка любой позитивной инициативы участника, идейно совпадающей  с замыслом проекта;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b="1" dirty="0" smtClean="0"/>
              <a:t>отсутствие </a:t>
            </a:r>
            <a:r>
              <a:rPr lang="ru-RU" sz="1800" b="1" dirty="0" err="1" smtClean="0"/>
              <a:t>соревновательности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конкурентности</a:t>
            </a:r>
            <a:r>
              <a:rPr lang="ru-RU" sz="1800" b="1" dirty="0" smtClean="0"/>
              <a:t>, которая часто так обижает детей</a:t>
            </a:r>
            <a:endParaRPr lang="ru-RU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85720" y="-357214"/>
            <a:ext cx="864399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206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206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206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206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206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206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206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indent="420688" eaLnBrk="0" hangingPunct="0">
              <a:tabLst>
                <a:tab pos="22225" algn="l"/>
              </a:tabLs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единению семьи и укреплению семейных отношений </a:t>
            </a: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20688" eaLnBrk="0" hangingPunct="0">
              <a:tabLst>
                <a:tab pos="22225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организацию продуктивного семейного досуга, построенного на </a:t>
            </a: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20688" eaLnBrk="0" hangingPunct="0">
              <a:tabLst>
                <a:tab pos="22225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совместной творческой деятельности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20688" eaLnBrk="0" hangingPunct="0">
              <a:buFontTx/>
              <a:buNone/>
              <a:tabLst>
                <a:tab pos="2222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20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Задачи: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indent="420688" eaLnBrk="0" hangingPunct="0">
              <a:buFont typeface="Wingdings" pitchFamily="2" charset="2"/>
              <a:buChar char="Ø"/>
              <a:tabLst>
                <a:tab pos="22225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предложить  идею увлекательного общего семейного дела, не требующего от </a:t>
            </a: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20688" eaLnBrk="0" hangingPunct="0">
              <a:tabLst>
                <a:tab pos="22225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родителей ёмких  временных  и материальных затрат;</a:t>
            </a: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20688" eaLnBrk="0" hangingPunct="0">
              <a:tabLst>
                <a:tab pos="22225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20688" eaLnBrk="0" hangingPunct="0">
              <a:buFont typeface="Wingdings" pitchFamily="2" charset="2"/>
              <a:buChar char="Ø"/>
              <a:tabLst>
                <a:tab pos="22225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организовать эффективную систему помощи  в выборе литературного и</a:t>
            </a: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20688" eaLnBrk="0" hangingPunct="0">
              <a:tabLst>
                <a:tab pos="22225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музыкального материала, необходимого  для выступления ребенка;</a:t>
            </a: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20688" eaLnBrk="0" hangingPunct="0">
              <a:tabLst>
                <a:tab pos="22225" algn="l"/>
              </a:tabLst>
            </a:pP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20688" eaLnBrk="0" hangingPunct="0">
              <a:buFont typeface="Wingdings" pitchFamily="2" charset="2"/>
              <a:buChar char="Ø"/>
              <a:tabLst>
                <a:tab pos="22225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облегчить вопрос с подбором актерских костюмов;</a:t>
            </a: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20688" eaLnBrk="0" hangingPunct="0">
              <a:tabLst>
                <a:tab pos="22225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20688" eaLnBrk="0" hangingPunct="0">
              <a:buFont typeface="Wingdings" pitchFamily="2" charset="2"/>
              <a:buChar char="Ø"/>
              <a:tabLst>
                <a:tab pos="22225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доверительную, дружескую  атмосферу и обстановку</a:t>
            </a: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20688" eaLnBrk="0" hangingPunct="0">
              <a:tabLst>
                <a:tab pos="22225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максимально возможной поддержки и содействия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357166"/>
            <a:ext cx="8077200" cy="914400"/>
          </a:xfrm>
        </p:spPr>
        <p:txBody>
          <a:bodyPr/>
          <a:lstStyle/>
          <a:p>
            <a:pPr algn="ctr"/>
            <a:r>
              <a:rPr lang="ru-RU" dirty="0" smtClean="0"/>
              <a:t>Достигнутые результаты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285860"/>
            <a:ext cx="8429684" cy="5072098"/>
          </a:xfrm>
        </p:spPr>
        <p:txBody>
          <a:bodyPr/>
          <a:lstStyle/>
          <a:p>
            <a:pPr indent="3429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Форма Парада книжных героев обладает мощным мотивационным эффектом, благодаря чему способствует постоянному росту ключевых показателей работы учреждения: количества пользователей, посещений, книговыдачи. </a:t>
            </a:r>
          </a:p>
          <a:p>
            <a:pPr indent="3429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Если в 2017 году на участие в Параде книжных героев заявилось всего 6 участников и от стал только  частью вечерней программы акции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Библиосумерки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то в 2018 году – это было уже полноценное самостоятельное мероприятие (48 участников), в 2019 – Парад состоял из двух праздничных событий (около 80 участников), в 2020 – из трех (около 170 участников). </a:t>
            </a:r>
          </a:p>
          <a:p>
            <a:pPr indent="3429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Таким образом, мы видим, форма становится все более популярной среди жителей города и вовлекает в творческую деятельность все большее количество семей. Значит, всё большее количество юных жителей города проводит время не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девайсами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 со своей семьей в творческом  пространстве культурного учреждения.</a:t>
            </a:r>
          </a:p>
          <a:p>
            <a:pPr indent="3429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Таким образом, за четыре года реализации практики библиотека сумела вовлечь  в творческий процесс более 5 000 человек и принести пользу более чем 15 000 жителей.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428604"/>
            <a:ext cx="4000528" cy="2428892"/>
          </a:xfrm>
        </p:spPr>
        <p:txBody>
          <a:bodyPr/>
          <a:lstStyle/>
          <a:p>
            <a:pPr algn="ctr"/>
            <a:r>
              <a:rPr lang="ru-RU" sz="3200" dirty="0" smtClean="0"/>
              <a:t>Герои и участники первого Парада книжных героев</a:t>
            </a:r>
            <a:br>
              <a:rPr lang="ru-RU" sz="3200" dirty="0" smtClean="0"/>
            </a:br>
            <a:r>
              <a:rPr lang="ru-RU" sz="3200" dirty="0" smtClean="0"/>
              <a:t> 2017</a:t>
            </a:r>
            <a:endParaRPr lang="ru-RU" sz="3200" dirty="0"/>
          </a:p>
        </p:txBody>
      </p:sp>
      <p:pic>
        <p:nvPicPr>
          <p:cNvPr id="2050" name="Picture 2" descr="\\Server\photos\фото крупных мероприятий подборки по годам\2017\2017\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14290"/>
            <a:ext cx="4605342" cy="3082915"/>
          </a:xfrm>
          <a:prstGeom prst="rect">
            <a:avLst/>
          </a:prstGeom>
          <a:noFill/>
        </p:spPr>
      </p:pic>
      <p:pic>
        <p:nvPicPr>
          <p:cNvPr id="8" name="Содержимое 8" descr="DSC0027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928934"/>
            <a:ext cx="4643470" cy="3095647"/>
          </a:xfrm>
        </p:spPr>
      </p:pic>
      <p:pic>
        <p:nvPicPr>
          <p:cNvPr id="12" name="Picture 5" descr="\\Server\photos\фото крупных мероприятий подборки по годам\2017\DSC0032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1935" y="3643290"/>
            <a:ext cx="4822065" cy="321471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1214422"/>
            <a:ext cx="3319458" cy="914400"/>
          </a:xfrm>
        </p:spPr>
        <p:txBody>
          <a:bodyPr/>
          <a:lstStyle/>
          <a:p>
            <a:pPr algn="ctr"/>
            <a:r>
              <a:rPr lang="ru-RU" sz="2000" dirty="0" smtClean="0"/>
              <a:t>Парад  книжных героев всегда представляет очень разные образы –</a:t>
            </a:r>
            <a:br>
              <a:rPr lang="ru-RU" sz="2000" dirty="0" smtClean="0"/>
            </a:br>
            <a:r>
              <a:rPr lang="ru-RU" sz="2000" dirty="0" smtClean="0"/>
              <a:t> от реалистичных</a:t>
            </a:r>
            <a:br>
              <a:rPr lang="ru-RU" sz="2000" dirty="0" smtClean="0"/>
            </a:br>
            <a:r>
              <a:rPr lang="ru-RU" sz="2000" dirty="0" smtClean="0"/>
              <a:t> до сказочных. Зрительный зал библиотеки переполнен в любом случае</a:t>
            </a:r>
            <a:endParaRPr lang="ru-RU" sz="2000" dirty="0"/>
          </a:p>
        </p:txBody>
      </p:sp>
      <p:pic>
        <p:nvPicPr>
          <p:cNvPr id="3074" name="Picture 2" descr="\\Server\photos\Фотографии, презентации\Крупные массовые мероприятия\2018\парад фото\IMG_0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448" r="12068"/>
          <a:stretch>
            <a:fillRect/>
          </a:stretch>
        </p:blipFill>
        <p:spPr bwMode="auto">
          <a:xfrm>
            <a:off x="5357818" y="3714752"/>
            <a:ext cx="3500462" cy="2971800"/>
          </a:xfrm>
          <a:prstGeom prst="rect">
            <a:avLst/>
          </a:prstGeom>
          <a:noFill/>
        </p:spPr>
      </p:pic>
      <p:pic>
        <p:nvPicPr>
          <p:cNvPr id="3075" name="Picture 3" descr="\\Server\photos\Фотографии, презентации\Крупные массовые мероприятия\2018\парад фото\IMG_00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39664" t="8314"/>
          <a:stretch>
            <a:fillRect/>
          </a:stretch>
        </p:blipFill>
        <p:spPr bwMode="auto">
          <a:xfrm>
            <a:off x="285720" y="2714620"/>
            <a:ext cx="2390764" cy="3938909"/>
          </a:xfrm>
          <a:prstGeom prst="rect">
            <a:avLst/>
          </a:prstGeom>
          <a:noFill/>
        </p:spPr>
      </p:pic>
      <p:pic>
        <p:nvPicPr>
          <p:cNvPr id="11" name="Picture 2" descr="\\Server\photos\Фотографии, презентации\Крупные массовые мероприятия\2018\парад фото\IMG_00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30649" r="13461"/>
          <a:stretch>
            <a:fillRect/>
          </a:stretch>
        </p:blipFill>
        <p:spPr bwMode="auto">
          <a:xfrm>
            <a:off x="2928926" y="3143248"/>
            <a:ext cx="2214578" cy="2971800"/>
          </a:xfrm>
          <a:prstGeom prst="rect">
            <a:avLst/>
          </a:prstGeom>
          <a:noFill/>
        </p:spPr>
      </p:pic>
      <p:pic>
        <p:nvPicPr>
          <p:cNvPr id="6" name="Picture 2" descr="\\Server\photos\Фотографии, презентации\Крупные массовые мероприятия\2018\парад фото\IMG_00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4714908" cy="24611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erver\photos\Фотографии, презентации\Крупные массовые мероприятия\2019\парад19\IMG_51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962400" cy="2971800"/>
          </a:xfrm>
          <a:prstGeom prst="rect">
            <a:avLst/>
          </a:prstGeom>
          <a:noFill/>
        </p:spPr>
      </p:pic>
      <p:pic>
        <p:nvPicPr>
          <p:cNvPr id="1027" name="Picture 3" descr="\\Server\photos\Фотографии, презентации\Крупные массовые мероприятия\2019\парад19\IMG_51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7786" t="9091" b="9091"/>
          <a:stretch>
            <a:fillRect/>
          </a:stretch>
        </p:blipFill>
        <p:spPr bwMode="auto">
          <a:xfrm>
            <a:off x="4214809" y="142852"/>
            <a:ext cx="4856997" cy="2214578"/>
          </a:xfrm>
          <a:prstGeom prst="rect">
            <a:avLst/>
          </a:prstGeom>
          <a:noFill/>
        </p:spPr>
      </p:pic>
      <p:pic>
        <p:nvPicPr>
          <p:cNvPr id="8" name="Picture 2" descr="\\Server\photos\Фотографии, презентации\Крупные массовые мероприятия\2019\парад19\IMG_5224.JPG"/>
          <p:cNvPicPr>
            <a:picLocks noChangeAspect="1" noChangeArrowheads="1"/>
          </p:cNvPicPr>
          <p:nvPr/>
        </p:nvPicPr>
        <p:blipFill>
          <a:blip r:embed="rId4" cstate="print"/>
          <a:srcRect l="16226" t="16026" r="13461" b="2243"/>
          <a:stretch>
            <a:fillRect/>
          </a:stretch>
        </p:blipFill>
        <p:spPr bwMode="auto">
          <a:xfrm>
            <a:off x="5143504" y="2643182"/>
            <a:ext cx="368746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\\Server\photos\Фотографии, презентации\Крупные массовые мероприятия\2019\парад19\IMG_5287.JPG"/>
          <p:cNvPicPr>
            <a:picLocks noGrp="1"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214686"/>
            <a:ext cx="45720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715436" cy="92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Перспективы развития практики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возрастных границ участников Парада книжных героев;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роведение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мероприятия параллельно в двух режимах: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офлайн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Парада книжных героев  с участием учреждений культуры городов присутствия ГК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Росатом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Слёта лучших участников Парада книжных героев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\\Server\photos\Фотографии, презентации\Крупные массовые мероприятия\2019\парад19\IMG_5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14752"/>
            <a:ext cx="2266669" cy="2193332"/>
          </a:xfrm>
          <a:prstGeom prst="rect">
            <a:avLst/>
          </a:prstGeom>
          <a:noFill/>
        </p:spPr>
      </p:pic>
      <p:pic>
        <p:nvPicPr>
          <p:cNvPr id="4" name="Picture 3" descr="\\Server\photos\Фотографии, презентации\Крупные массовые мероприятия\2019\парад19\IMG_5329.JPG"/>
          <p:cNvPicPr>
            <a:picLocks noChangeAspect="1" noChangeArrowheads="1"/>
          </p:cNvPicPr>
          <p:nvPr/>
        </p:nvPicPr>
        <p:blipFill>
          <a:blip r:embed="rId3" cstate="print"/>
          <a:srcRect l="21635" t="-76"/>
          <a:stretch>
            <a:fillRect/>
          </a:stretch>
        </p:blipFill>
        <p:spPr bwMode="auto">
          <a:xfrm>
            <a:off x="5429256" y="4643446"/>
            <a:ext cx="1673551" cy="2087799"/>
          </a:xfrm>
          <a:prstGeom prst="rect">
            <a:avLst/>
          </a:prstGeom>
          <a:noFill/>
        </p:spPr>
      </p:pic>
      <p:pic>
        <p:nvPicPr>
          <p:cNvPr id="5" name="Picture 4" descr="\\Server\photos\Фотографии, презентации\Крупные массовые мероприятия\2019\парад19\IMG_5338.JPG"/>
          <p:cNvPicPr>
            <a:picLocks noChangeAspect="1" noChangeArrowheads="1"/>
          </p:cNvPicPr>
          <p:nvPr/>
        </p:nvPicPr>
        <p:blipFill>
          <a:blip r:embed="rId4" cstate="print"/>
          <a:srcRect l="32495" t="25424" r="12670" b="1482"/>
          <a:stretch>
            <a:fillRect/>
          </a:stretch>
        </p:blipFill>
        <p:spPr bwMode="auto">
          <a:xfrm>
            <a:off x="6929454" y="3071810"/>
            <a:ext cx="2000264" cy="3407857"/>
          </a:xfrm>
          <a:prstGeom prst="rect">
            <a:avLst/>
          </a:prstGeom>
          <a:noFill/>
        </p:spPr>
      </p:pic>
      <p:pic>
        <p:nvPicPr>
          <p:cNvPr id="6" name="Picture 5" descr="\\Server\photos\Фотографии, презентации\Крупные массовые мероприятия\2019\парад19\IMG_5351.JPG"/>
          <p:cNvPicPr>
            <a:picLocks noChangeAspect="1" noChangeArrowheads="1"/>
          </p:cNvPicPr>
          <p:nvPr/>
        </p:nvPicPr>
        <p:blipFill>
          <a:blip r:embed="rId5" cstate="print"/>
          <a:srcRect l="12620" r="8052"/>
          <a:stretch>
            <a:fillRect/>
          </a:stretch>
        </p:blipFill>
        <p:spPr bwMode="auto">
          <a:xfrm>
            <a:off x="2357422" y="4500570"/>
            <a:ext cx="1652012" cy="2215886"/>
          </a:xfrm>
          <a:prstGeom prst="rect">
            <a:avLst/>
          </a:prstGeom>
          <a:noFill/>
        </p:spPr>
      </p:pic>
      <p:pic>
        <p:nvPicPr>
          <p:cNvPr id="7" name="Picture 6" descr="\\Server\photos\Фотографии, презентации\Крупные массовые мероприятия\2019\парад19\IMG_5366.JPG"/>
          <p:cNvPicPr>
            <a:picLocks noChangeAspect="1" noChangeArrowheads="1"/>
          </p:cNvPicPr>
          <p:nvPr/>
        </p:nvPicPr>
        <p:blipFill>
          <a:blip r:embed="rId6" cstate="print"/>
          <a:srcRect l="7212" r="8052"/>
          <a:stretch>
            <a:fillRect/>
          </a:stretch>
        </p:blipFill>
        <p:spPr bwMode="auto">
          <a:xfrm>
            <a:off x="3786182" y="3643314"/>
            <a:ext cx="1687182" cy="19147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57290" y="-142900"/>
            <a:ext cx="9001156" cy="914400"/>
          </a:xfrm>
        </p:spPr>
        <p:txBody>
          <a:bodyPr/>
          <a:lstStyle/>
          <a:p>
            <a:r>
              <a:rPr lang="ru-RU" sz="2400" dirty="0" smtClean="0"/>
              <a:t>        Информация о команде практики</a:t>
            </a:r>
            <a:endParaRPr lang="ru-RU" sz="24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42844" y="629775"/>
          <a:ext cx="8858313" cy="549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361"/>
                <a:gridCol w="1253544"/>
                <a:gridCol w="861812"/>
                <a:gridCol w="1488583"/>
                <a:gridCol w="1175197"/>
                <a:gridCol w="3718816"/>
              </a:tblGrid>
              <a:tr h="482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         ФИО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Должность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Роль в практике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Опыт работы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Награды, почетные звания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8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Первухина Ирина Вениаминовна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директор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материальное 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техническое обеспечение практики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Ветеран атомной энергетики и промышленности (2006), Почетная    грамота   Министерства   культуры Челябинской области (2007)</a:t>
                      </a:r>
                    </a:p>
                  </a:txBody>
                  <a:tcPr marL="68580" marR="68580" marT="0" marB="0"/>
                </a:tc>
              </a:tr>
              <a:tr h="506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Дабарская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Наталья Александровна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зав. отделом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координатор, разработчик и организатор формы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26 лет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Почетная грамота Министерства культуры Челябинской области (2007), (2012)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6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Маковецкая Нина Федоровна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зав. отделом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сопровождение участников, музыкальный оператор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17лет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Почетная грамота Министерства культуры Челябинской области (2007), (2014).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6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Романова Елена Анатольевна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гл. </a:t>
                      </a:r>
                      <a:r>
                        <a:rPr lang="ru-RU" sz="10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библиоте-карь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сопровождение участников, музыкальный оператор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Почетная грамота Министерства культуры Челябинской области (2013).</a:t>
                      </a:r>
                    </a:p>
                  </a:txBody>
                  <a:tcPr marL="68580" marR="68580" marT="0" marB="0"/>
                </a:tc>
              </a:tr>
              <a:tr h="703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Першина Людмила Петровна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зав. отделом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маркетолог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Почетная грамота Министерства культуры Челябинской области (2008).</a:t>
                      </a:r>
                    </a:p>
                  </a:txBody>
                  <a:tcPr marL="68580" marR="68580" marT="0" marB="0"/>
                </a:tc>
              </a:tr>
              <a:tr h="525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Пудовкина Лариса Алексеевна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гл. библио-текарь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сопровождение участников, музыкальный оператор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26  лет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Почетная грамота Министерства культуры Челябинской области  (2012)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0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Исмагилова Ольга Владимировна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зав. отделом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комплектование книжного фонда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Почетная грамота Министерства культуры Челябинской области (2009), (2011)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Презентация учебного курса">
  <a:themeElements>
    <a:clrScheme name="ms_ppttraining_tp0625616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s_ppttraining_tp06256168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_ppttraining_tp0625616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training_tp0625616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учебного курса</Template>
  <TotalTime>2210</TotalTime>
  <Words>624</Words>
  <Application>Microsoft Office PowerPoint</Application>
  <PresentationFormat>Экран (4:3)</PresentationFormat>
  <Paragraphs>125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Презентация учебного курса</vt:lpstr>
      <vt:lpstr>Аспект</vt:lpstr>
      <vt:lpstr>Слайд 1</vt:lpstr>
      <vt:lpstr>Слайд 2</vt:lpstr>
      <vt:lpstr>Слайд 3</vt:lpstr>
      <vt:lpstr>Достигнутые результаты</vt:lpstr>
      <vt:lpstr>Герои и участники первого Парада книжных героев  2017</vt:lpstr>
      <vt:lpstr>Парад  книжных героев всегда представляет очень разные образы –  от реалистичных  до сказочных. Зрительный зал библиотеки переполнен в любом случае</vt:lpstr>
      <vt:lpstr>Слайд 7</vt:lpstr>
      <vt:lpstr>Слайд 8</vt:lpstr>
      <vt:lpstr>        Информация о команде практики</vt:lpstr>
    </vt:vector>
  </TitlesOfParts>
  <Manager/>
  <Company>library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курса</dc:title>
  <dc:subject/>
  <dc:creator>design</dc:creator>
  <cp:keywords/>
  <dc:description/>
  <cp:lastModifiedBy>Admin</cp:lastModifiedBy>
  <cp:revision>277</cp:revision>
  <dcterms:created xsi:type="dcterms:W3CDTF">2012-07-18T03:37:09Z</dcterms:created>
  <dcterms:modified xsi:type="dcterms:W3CDTF">2020-06-26T10:37:52Z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