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74" r:id="rId2"/>
    <p:sldId id="280" r:id="rId3"/>
    <p:sldId id="262" r:id="rId4"/>
    <p:sldId id="285" r:id="rId5"/>
    <p:sldId id="277" r:id="rId6"/>
    <p:sldId id="269" r:id="rId7"/>
    <p:sldId id="270" r:id="rId8"/>
    <p:sldId id="281" r:id="rId9"/>
    <p:sldId id="284" r:id="rId10"/>
    <p:sldId id="283" r:id="rId11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26"/>
    <a:srgbClr val="091625"/>
    <a:srgbClr val="000099"/>
    <a:srgbClr val="280882"/>
    <a:srgbClr val="002776"/>
    <a:srgbClr val="00133A"/>
    <a:srgbClr val="FFCC66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435" autoAdjust="0"/>
    <p:restoredTop sz="93495" autoAdjust="0"/>
  </p:normalViewPr>
  <p:slideViewPr>
    <p:cSldViewPr>
      <p:cViewPr>
        <p:scale>
          <a:sx n="56" d="100"/>
          <a:sy n="56" d="100"/>
        </p:scale>
        <p:origin x="-2094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3134"/>
        <p:guide pos="216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78" tIns="47988" rIns="95978" bIns="47988" numCol="1" anchor="t" anchorCtr="0" compatLnSpc="1">
            <a:prstTxWarp prst="textNoShape">
              <a:avLst/>
            </a:prstTxWarp>
          </a:bodyPr>
          <a:lstStyle>
            <a:lvl1pPr defTabSz="960438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686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78" tIns="47988" rIns="95978" bIns="47988" numCol="1" anchor="t" anchorCtr="0" compatLnSpc="1">
            <a:prstTxWarp prst="textNoShape">
              <a:avLst/>
            </a:prstTxWarp>
          </a:bodyPr>
          <a:lstStyle>
            <a:lvl1pPr algn="r" defTabSz="960438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E9186FEC-9EE5-4963-8CDA-BE1622F5BBEA}" type="datetimeFigureOut">
              <a:rPr lang="ru-RU"/>
              <a:pPr>
                <a:defRPr/>
              </a:pPr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444038"/>
            <a:ext cx="29718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78" tIns="47988" rIns="95978" bIns="47988" numCol="1" anchor="b" anchorCtr="0" compatLnSpc="1">
            <a:prstTxWarp prst="textNoShape">
              <a:avLst/>
            </a:prstTxWarp>
          </a:bodyPr>
          <a:lstStyle>
            <a:lvl1pPr defTabSz="960438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9444038"/>
            <a:ext cx="29686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78" tIns="47988" rIns="95978" bIns="47988" numCol="1" anchor="b" anchorCtr="0" compatLnSpc="1">
            <a:prstTxWarp prst="textNoShape">
              <a:avLst/>
            </a:prstTxWarp>
          </a:bodyPr>
          <a:lstStyle>
            <a:lvl1pPr algn="r" defTabSz="960438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4CF8EB0C-D325-4E1F-833F-C61E9426C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5"/>
          <p:cNvSpPr/>
          <p:nvPr userDrawn="1"/>
        </p:nvSpPr>
        <p:spPr>
          <a:xfrm>
            <a:off x="468313" y="404813"/>
            <a:ext cx="8280400" cy="1223962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4" name="Группа 16"/>
          <p:cNvGrpSpPr>
            <a:grpSpLocks/>
          </p:cNvGrpSpPr>
          <p:nvPr userDrawn="1"/>
        </p:nvGrpSpPr>
        <p:grpSpPr bwMode="auto">
          <a:xfrm>
            <a:off x="323850" y="4941888"/>
            <a:ext cx="1511300" cy="1582737"/>
            <a:chOff x="179512" y="3356992"/>
            <a:chExt cx="2972672" cy="3312288"/>
          </a:xfrm>
        </p:grpSpPr>
        <p:pic>
          <p:nvPicPr>
            <p:cNvPr id="5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512" y="4260389"/>
              <a:ext cx="720001" cy="72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2624" y="5916617"/>
              <a:ext cx="720001" cy="72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/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4B90797-6AAD-4E71-92C0-7270349A9A2C}" type="datetimeFigureOut">
              <a:rPr lang="ru-RU"/>
              <a:pPr>
                <a:defRPr/>
              </a:pPr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4E6B6C-131B-4F6A-B6AA-A283FA85F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358481A-70D7-4AEF-9AC9-2BCE40D86C6C}" type="datetimeFigureOut">
              <a:rPr lang="ru-RU"/>
              <a:pPr>
                <a:defRPr/>
              </a:pPr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553E6AF-04C9-4120-B216-B33095EBC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55909CE-E811-42F8-8D48-D19B6870DFF2}" type="datetimeFigureOut">
              <a:rPr lang="ru-RU"/>
              <a:pPr>
                <a:defRPr/>
              </a:pPr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2C1F9E5-CFAF-4AD1-920D-F187D3534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3A79817-90FD-49DD-A707-E588174020D6}" type="datetimeFigureOut">
              <a:rPr lang="ru-RU"/>
              <a:pPr>
                <a:defRPr/>
              </a:pPr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4C8B57A-A061-4A58-B619-5505EDBB94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78A8F27-23E7-4AE7-B623-9BF659BCD336}" type="datetimeFigureOut">
              <a:rPr lang="ru-RU"/>
              <a:pPr>
                <a:defRPr/>
              </a:pPr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3D960AA-6CB9-414A-98F5-2AD8D69C8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alphaModFix amt="47000"/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1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/>
          </p:cNvSpPr>
          <p:nvPr>
            <p:ph type="title" idx="4294967295"/>
          </p:nvPr>
        </p:nvSpPr>
        <p:spPr>
          <a:xfrm>
            <a:off x="1187450" y="274638"/>
            <a:ext cx="6121400" cy="1143000"/>
          </a:xfrm>
        </p:spPr>
        <p:txBody>
          <a:bodyPr/>
          <a:lstStyle/>
          <a:p>
            <a:r>
              <a:rPr lang="ru-RU" sz="2000" smtClean="0">
                <a:solidFill>
                  <a:srgbClr val="002776"/>
                </a:solidFill>
                <a:latin typeface="Arial" charset="0"/>
              </a:rPr>
              <a:t/>
            </a:r>
            <a:br>
              <a:rPr lang="ru-RU" sz="2000" smtClean="0">
                <a:solidFill>
                  <a:srgbClr val="002776"/>
                </a:solidFill>
                <a:latin typeface="Arial" charset="0"/>
              </a:rPr>
            </a:br>
            <a:r>
              <a:rPr lang="ru-RU" sz="2000" smtClean="0">
                <a:solidFill>
                  <a:srgbClr val="002776"/>
                </a:solidFill>
                <a:latin typeface="Arial" charset="0"/>
              </a:rPr>
              <a:t/>
            </a:r>
            <a:br>
              <a:rPr lang="ru-RU" sz="2000" smtClean="0">
                <a:solidFill>
                  <a:srgbClr val="002776"/>
                </a:solidFill>
                <a:latin typeface="Arial" charset="0"/>
              </a:rPr>
            </a:br>
            <a:r>
              <a:rPr lang="ru-RU" sz="2000" smtClean="0">
                <a:solidFill>
                  <a:srgbClr val="002776"/>
                </a:solidFill>
                <a:latin typeface="Arial" charset="0"/>
              </a:rPr>
              <a:t/>
            </a:r>
            <a:br>
              <a:rPr lang="ru-RU" sz="2000" smtClean="0">
                <a:solidFill>
                  <a:srgbClr val="002776"/>
                </a:solidFill>
                <a:latin typeface="Arial" charset="0"/>
              </a:rPr>
            </a:br>
            <a:r>
              <a:rPr lang="ru-RU" sz="1800" b="1" smtClean="0"/>
              <a:t>МУНИЦИПАЛЬНОЕ ОБРАЗОВАНИЕ </a:t>
            </a:r>
            <a:br>
              <a:rPr lang="ru-RU" sz="1800" b="1" smtClean="0"/>
            </a:br>
            <a:r>
              <a:rPr lang="ru-RU" sz="1800" b="1" smtClean="0"/>
              <a:t>«ГОРОД ГЛАЗОВ» </a:t>
            </a:r>
            <a:br>
              <a:rPr lang="ru-RU" sz="1800" b="1" smtClean="0"/>
            </a:br>
            <a:r>
              <a:rPr lang="ru-RU" sz="1800" b="1" smtClean="0"/>
              <a:t>УПРАВЛЕНИЕ ДОШКОЛЬНОГО ОБРАЗОВАНИЯ</a:t>
            </a:r>
            <a:br>
              <a:rPr lang="ru-RU" sz="1800" b="1" smtClean="0"/>
            </a:br>
            <a:r>
              <a:rPr lang="ru-RU" sz="1800" b="1" smtClean="0"/>
              <a:t> АДМИНИСТРАЦИИ ГОРОДА ГЛАЗОВА</a:t>
            </a:r>
            <a:br>
              <a:rPr lang="ru-RU" sz="1800" b="1" smtClean="0"/>
            </a:br>
            <a:r>
              <a:rPr lang="ru-RU" sz="2000" smtClean="0">
                <a:solidFill>
                  <a:srgbClr val="002776"/>
                </a:solidFill>
                <a:latin typeface="Arial" charset="0"/>
              </a:rPr>
              <a:t/>
            </a:r>
            <a:br>
              <a:rPr lang="ru-RU" sz="2000" smtClean="0">
                <a:solidFill>
                  <a:srgbClr val="002776"/>
                </a:solidFill>
                <a:latin typeface="Arial" charset="0"/>
              </a:rPr>
            </a:br>
            <a:endParaRPr lang="ru-RU" sz="2000" smtClean="0">
              <a:solidFill>
                <a:srgbClr val="002776"/>
              </a:solidFill>
              <a:latin typeface="Arial" charset="0"/>
            </a:endParaRPr>
          </a:p>
        </p:txBody>
      </p:sp>
      <p:sp>
        <p:nvSpPr>
          <p:cNvPr id="9218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916113"/>
            <a:ext cx="8388350" cy="367188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b="1" smtClean="0">
                <a:solidFill>
                  <a:schemeClr val="hlink"/>
                </a:solidFill>
              </a:rPr>
              <a:t>Наименование практики – </a:t>
            </a:r>
          </a:p>
          <a:p>
            <a:pPr algn="ctr">
              <a:buFont typeface="Arial" charset="0"/>
              <a:buNone/>
            </a:pPr>
            <a:r>
              <a:rPr lang="ru-RU" smtClean="0">
                <a:solidFill>
                  <a:schemeClr val="hlink"/>
                </a:solidFill>
              </a:rPr>
              <a:t>«Пропаганда безопасности дорожного движения посредством создания и функционирования базовой площадки по обучению детей дошкольного возраста правилам дорожного движения»</a:t>
            </a:r>
            <a:r>
              <a:rPr lang="ru-RU" smtClean="0"/>
              <a:t> </a:t>
            </a:r>
          </a:p>
        </p:txBody>
      </p:sp>
      <p:pic>
        <p:nvPicPr>
          <p:cNvPr id="9219" name="Picture 6" descr="http://hc-progress.ru/wp-content/uploads/2012/07/Glazov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88423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/>
          <p:nvPr/>
        </p:nvSpPr>
        <p:spPr>
          <a:xfrm>
            <a:off x="7380288" y="549275"/>
            <a:ext cx="1366837" cy="8255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14" name="Group 82"/>
          <p:cNvGraphicFramePr>
            <a:graphicFrameLocks noGrp="1"/>
          </p:cNvGraphicFramePr>
          <p:nvPr/>
        </p:nvGraphicFramePr>
        <p:xfrm>
          <a:off x="250825" y="476250"/>
          <a:ext cx="8670925" cy="3030538"/>
        </p:xfrm>
        <a:graphic>
          <a:graphicData uri="http://schemas.openxmlformats.org/drawingml/2006/table">
            <a:tbl>
              <a:tblPr/>
              <a:tblGrid>
                <a:gridCol w="650875"/>
                <a:gridCol w="6334125"/>
                <a:gridCol w="16859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</a:t>
                      </a:r>
                    </a:p>
                  </a:txBody>
                  <a:tcPr marL="36001" marR="36001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Статья затрат </a:t>
                      </a:r>
                    </a:p>
                  </a:txBody>
                  <a:tcPr marL="36001" marR="36001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Объем затрат,   руб.</a:t>
                      </a:r>
                    </a:p>
                  </a:txBody>
                  <a:tcPr marL="36001" marR="36001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42" marR="91442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310 (увеличение стоимости основных средств) – поставка учебного оборудования</a:t>
                      </a:r>
                    </a:p>
                  </a:txBody>
                  <a:tcPr marL="91442" marR="91442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97800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,00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1" marR="719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42" marR="91442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340 (увеличение стоимости  материальных запасов) – приобретение игрушек, дидактических пособий, стендов, плакатов, методической литературы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1442" marR="91442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50000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36001" marR="719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42" marR="91442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226 (прочие работы, услуги) – прохождение курсов повышения квалификации по персонифицированной системе</a:t>
                      </a:r>
                    </a:p>
                  </a:txBody>
                  <a:tcPr marL="91442" marR="91442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15200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1" marR="719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91442" marR="91442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225(услуги, работы по содержанию имущества) – ремонтные работы</a:t>
                      </a:r>
                    </a:p>
                  </a:txBody>
                  <a:tcPr marL="91442" marR="91442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30000,00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1" marR="719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Итого </a:t>
                      </a:r>
                    </a:p>
                  </a:txBody>
                  <a:tcPr marL="91442" marR="91442" marT="40982" marB="409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193000,00 руб</a:t>
                      </a:r>
                    </a:p>
                  </a:txBody>
                  <a:tcPr marL="36001" marR="71994" marT="853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2" name="Rectangle 83"/>
          <p:cNvSpPr>
            <a:spLocks noChangeArrowheads="1"/>
          </p:cNvSpPr>
          <p:nvPr/>
        </p:nvSpPr>
        <p:spPr bwMode="auto">
          <a:xfrm>
            <a:off x="2124075" y="0"/>
            <a:ext cx="4443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 sz="2000" b="1">
                <a:solidFill>
                  <a:schemeClr val="hlink"/>
                </a:solidFill>
              </a:rPr>
              <a:t>Затраты на реализацию практики</a:t>
            </a:r>
          </a:p>
        </p:txBody>
      </p:sp>
      <p:sp>
        <p:nvSpPr>
          <p:cNvPr id="18463" name="AutoShape 85"/>
          <p:cNvSpPr>
            <a:spLocks noChangeArrowheads="1"/>
          </p:cNvSpPr>
          <p:nvPr/>
        </p:nvSpPr>
        <p:spPr bwMode="auto">
          <a:xfrm>
            <a:off x="2484438" y="3644900"/>
            <a:ext cx="3563937" cy="5762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solidFill>
                  <a:schemeClr val="hlink"/>
                </a:solidFill>
              </a:rPr>
              <a:t>Перспективы развития практики</a:t>
            </a:r>
            <a:r>
              <a:rPr lang="ru-RU"/>
              <a:t> </a:t>
            </a:r>
          </a:p>
        </p:txBody>
      </p:sp>
      <p:sp>
        <p:nvSpPr>
          <p:cNvPr id="18464" name="AutoShape 86"/>
          <p:cNvSpPr>
            <a:spLocks noChangeArrowheads="1"/>
          </p:cNvSpPr>
          <p:nvPr/>
        </p:nvSpPr>
        <p:spPr bwMode="auto">
          <a:xfrm rot="5400000">
            <a:off x="3721894" y="4495006"/>
            <a:ext cx="863600" cy="458788"/>
          </a:xfrm>
          <a:custGeom>
            <a:avLst/>
            <a:gdLst>
              <a:gd name="T0" fmla="*/ 647700 w 21600"/>
              <a:gd name="T1" fmla="*/ 0 h 21600"/>
              <a:gd name="T2" fmla="*/ 0 w 21600"/>
              <a:gd name="T3" fmla="*/ 229394 h 21600"/>
              <a:gd name="T4" fmla="*/ 647700 w 21600"/>
              <a:gd name="T5" fmla="*/ 458788 h 21600"/>
              <a:gd name="T6" fmla="*/ 863600 w 21600"/>
              <a:gd name="T7" fmla="*/ 22939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/>
          </a:p>
        </p:txBody>
      </p:sp>
      <p:sp>
        <p:nvSpPr>
          <p:cNvPr id="18465" name="AutoShape 87"/>
          <p:cNvSpPr>
            <a:spLocks noChangeArrowheads="1"/>
          </p:cNvSpPr>
          <p:nvPr/>
        </p:nvSpPr>
        <p:spPr bwMode="auto">
          <a:xfrm>
            <a:off x="1331913" y="5373688"/>
            <a:ext cx="5616575" cy="10064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hlink"/>
                </a:solidFill>
              </a:rPr>
              <a:t>Создание инновационной площадки </a:t>
            </a:r>
          </a:p>
          <a:p>
            <a:pPr algn="ctr"/>
            <a:r>
              <a:rPr lang="ru-RU" b="1">
                <a:solidFill>
                  <a:schemeClr val="hlink"/>
                </a:solidFill>
              </a:rPr>
              <a:t>по профилактике детского </a:t>
            </a:r>
          </a:p>
          <a:p>
            <a:pPr algn="ctr"/>
            <a:r>
              <a:rPr lang="ru-RU" b="1">
                <a:solidFill>
                  <a:schemeClr val="hlink"/>
                </a:solidFill>
              </a:rPr>
              <a:t>дорожно- транспортного травматизма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ru-RU" sz="3200" b="1" smtClean="0">
                <a:solidFill>
                  <a:schemeClr val="hlink"/>
                </a:solidFill>
                <a:latin typeface="Arial" charset="0"/>
              </a:rPr>
              <a:t>Лидеры и команда </a:t>
            </a:r>
            <a:br>
              <a:rPr lang="ru-RU" sz="3200" b="1" smtClean="0">
                <a:solidFill>
                  <a:schemeClr val="hlink"/>
                </a:solidFill>
                <a:latin typeface="Arial" charset="0"/>
              </a:rPr>
            </a:br>
            <a:r>
              <a:rPr lang="ru-RU" sz="3200" b="1" smtClean="0">
                <a:solidFill>
                  <a:schemeClr val="hlink"/>
                </a:solidFill>
                <a:latin typeface="Arial" charset="0"/>
              </a:rPr>
              <a:t>реализации практики</a:t>
            </a:r>
            <a:r>
              <a:rPr lang="ru-RU" smtClean="0"/>
              <a:t> </a:t>
            </a:r>
          </a:p>
        </p:txBody>
      </p:sp>
      <p:pic>
        <p:nvPicPr>
          <p:cNvPr id="10242" name="Picture 4" descr="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04813"/>
            <a:ext cx="89693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916238" y="3429000"/>
            <a:ext cx="6227762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u="sng">
                <a:solidFill>
                  <a:schemeClr val="hlink"/>
                </a:solidFill>
              </a:rPr>
              <a:t>Старший воспитатель МБДОУ д/с № 27</a:t>
            </a:r>
          </a:p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hlink"/>
                </a:solidFill>
              </a:rPr>
              <a:t>Булдакова Екатерина Аркадьевна </a:t>
            </a:r>
          </a:p>
        </p:txBody>
      </p:sp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0" y="1773238"/>
            <a:ext cx="50768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u="sng">
                <a:solidFill>
                  <a:schemeClr val="hlink"/>
                </a:solidFill>
                <a:latin typeface="Times New Roman" pitchFamily="18" charset="0"/>
              </a:rPr>
              <a:t>Заведующий МБДОУ д/с № </a:t>
            </a:r>
            <a:r>
              <a:rPr lang="ru-RU" sz="2400" u="sng">
                <a:solidFill>
                  <a:schemeClr val="hlink"/>
                </a:solidFill>
              </a:rPr>
              <a:t>27</a:t>
            </a:r>
          </a:p>
          <a:p>
            <a:pPr algn="ctr">
              <a:spcBef>
                <a:spcPct val="50000"/>
              </a:spcBef>
            </a:pPr>
            <a:r>
              <a:rPr lang="ru-RU" sz="2400">
                <a:solidFill>
                  <a:schemeClr val="hlink"/>
                </a:solidFill>
                <a:latin typeface="Times New Roman" pitchFamily="18" charset="0"/>
              </a:rPr>
              <a:t>Малых Светлана Павловна 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1258888" y="5229225"/>
            <a:ext cx="7199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2400">
                <a:solidFill>
                  <a:schemeClr val="hlink"/>
                </a:solidFill>
              </a:rPr>
              <a:t>Воспитатели и специалисты МБДОУ д/с №27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327856" y="2525744"/>
            <a:ext cx="2420591" cy="963156"/>
            <a:chOff x="4902021" y="0"/>
            <a:chExt cx="2289854" cy="9541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902021" y="0"/>
              <a:ext cx="2289854" cy="954106"/>
            </a:xfrm>
            <a:prstGeom prst="roundRect">
              <a:avLst/>
            </a:prstGeom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4948597" y="46576"/>
              <a:ext cx="2196702" cy="860954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1244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ЗАДАЧИ</a:t>
              </a: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0" y="1125538"/>
            <a:ext cx="3240088" cy="20875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chemeClr val="hlink"/>
                </a:solidFill>
                <a:latin typeface="Arial" charset="0"/>
                <a:cs typeface="Arial" charset="0"/>
              </a:rPr>
              <a:t>Создание в дошкольной образовательной организации системы работы по профилактике ДДТТ со всеми участниками образовательных отношений</a:t>
            </a:r>
            <a:r>
              <a:rPr lang="ru-RU" sz="1600">
                <a:solidFill>
                  <a:srgbClr val="000099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2" name="Скругленный прямоугольник 7"/>
          <p:cNvSpPr/>
          <p:nvPr/>
        </p:nvSpPr>
        <p:spPr>
          <a:xfrm>
            <a:off x="0" y="3068638"/>
            <a:ext cx="3240088" cy="22320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chemeClr val="hlink"/>
                </a:solidFill>
                <a:latin typeface="Arial" charset="0"/>
                <a:cs typeface="Arial" charset="0"/>
              </a:rPr>
              <a:t>Развитие у детей познавательных процессов, необходимых для правильной и безопасной ориентации на улице. Формирование практических умений и навыков безопасного поведения.</a:t>
            </a:r>
            <a:r>
              <a:rPr lang="ru-RU" sz="160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Скругленный прямоугольник 7"/>
          <p:cNvSpPr/>
          <p:nvPr/>
        </p:nvSpPr>
        <p:spPr>
          <a:xfrm>
            <a:off x="5903913" y="1125538"/>
            <a:ext cx="3240087" cy="20161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chemeClr val="hlink"/>
                </a:solidFill>
                <a:latin typeface="Arial" charset="0"/>
                <a:cs typeface="Arial" charset="0"/>
              </a:rPr>
              <a:t>Вовлечение наибольшего числа родителей воспитанников ДОУ к совместной деятельности по профилактике ДДТТ.</a:t>
            </a:r>
          </a:p>
        </p:txBody>
      </p:sp>
      <p:sp>
        <p:nvSpPr>
          <p:cNvPr id="4" name="Скругленный прямоугольник 7"/>
          <p:cNvSpPr/>
          <p:nvPr/>
        </p:nvSpPr>
        <p:spPr>
          <a:xfrm>
            <a:off x="5903913" y="3068638"/>
            <a:ext cx="3240087" cy="21605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chemeClr val="hlink"/>
                </a:solidFill>
                <a:latin typeface="Arial" charset="0"/>
                <a:cs typeface="Arial" charset="0"/>
              </a:rPr>
              <a:t>Формирование внутренней мотивации, ответственного и сознательного поведения на улицах и дорогах. Создание условий для поэтапной адаптации детей к социальным ролям «Я – пешеход», «Я – пассажир», «Я – водитель».</a:t>
            </a:r>
          </a:p>
        </p:txBody>
      </p:sp>
      <p:sp>
        <p:nvSpPr>
          <p:cNvPr id="5" name="Скругленный прямоугольник 7"/>
          <p:cNvSpPr/>
          <p:nvPr/>
        </p:nvSpPr>
        <p:spPr>
          <a:xfrm>
            <a:off x="2916238" y="4697413"/>
            <a:ext cx="3240087" cy="21605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>
                <a:solidFill>
                  <a:schemeClr val="hlink"/>
                </a:solidFill>
                <a:latin typeface="Arial" charset="0"/>
                <a:cs typeface="Arial" charset="0"/>
              </a:rPr>
              <a:t>Распространение опыта работы базовой площадки среди ДОО города и республики. Проведение обучающих мероприятий, практических занятий с педагогами и детьми по обучению ПДД с привлечением сотрудников ГИБДД. </a:t>
            </a: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ЦЕЛЬ ПРАКТИКИ - </a:t>
            </a:r>
            <a:r>
              <a:rPr lang="ru-RU" sz="1300">
                <a:solidFill>
                  <a:schemeClr val="hlink"/>
                </a:solidFill>
              </a:rPr>
              <a:t>создание базовой площадки по профилактике детского дорожно- транспортного травматизма, включающей в себя  нормативно-правовое обеспечение, образовательную развивающую  среду и систему работы с использованием  эффективных форм и методов обучения и воспитания детей,  активных форм организации обучения педагогов и интерактивных методов вовлечения родителей (законных представителей) в процесс воспитания грамотного пешехода.</a:t>
            </a:r>
            <a:br>
              <a:rPr lang="ru-RU" sz="1300">
                <a:solidFill>
                  <a:schemeClr val="hlink"/>
                </a:solidFill>
              </a:rPr>
            </a:br>
            <a:endParaRPr lang="ru-RU" sz="130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476250"/>
            <a:ext cx="8229600" cy="649288"/>
          </a:xfrm>
        </p:spPr>
        <p:txBody>
          <a:bodyPr/>
          <a:lstStyle/>
          <a:p>
            <a:r>
              <a:rPr lang="ru-RU" sz="3200" smtClean="0">
                <a:solidFill>
                  <a:schemeClr val="hlink"/>
                </a:solidFill>
              </a:rPr>
              <a:t>Этапы реализации практики</a:t>
            </a:r>
            <a:r>
              <a:rPr lang="ru-RU" sz="4000" smtClean="0"/>
              <a:t> </a:t>
            </a:r>
          </a:p>
        </p:txBody>
      </p:sp>
      <p:sp>
        <p:nvSpPr>
          <p:cNvPr id="12290" name="AutoShape 5"/>
          <p:cNvSpPr>
            <a:spLocks noChangeArrowheads="1"/>
          </p:cNvSpPr>
          <p:nvPr/>
        </p:nvSpPr>
        <p:spPr bwMode="auto">
          <a:xfrm>
            <a:off x="0" y="1844675"/>
            <a:ext cx="9144000" cy="10080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hlink"/>
                </a:solidFill>
                <a:latin typeface="Times New Roman" pitchFamily="18" charset="0"/>
              </a:rPr>
              <a:t>Подготовительный этап (2014-2015г.г)-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Анализ материально-технических, кадровых ресурсов, разработка нормативно-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правовых документов, анкетирование педагогов и родителей, работа с социумом </a:t>
            </a:r>
          </a:p>
          <a:p>
            <a:pPr algn="ctr"/>
            <a:endParaRPr lang="ru-RU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2291" name="AutoShape 6"/>
          <p:cNvSpPr>
            <a:spLocks noChangeArrowheads="1"/>
          </p:cNvSpPr>
          <p:nvPr/>
        </p:nvSpPr>
        <p:spPr bwMode="auto">
          <a:xfrm>
            <a:off x="0" y="3141663"/>
            <a:ext cx="9144000" cy="16557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solidFill>
                <a:schemeClr val="hlink"/>
              </a:solidFill>
              <a:latin typeface="Times New Roman" pitchFamily="18" charset="0"/>
            </a:endParaRPr>
          </a:p>
          <a:p>
            <a:pPr algn="ctr"/>
            <a:r>
              <a:rPr lang="ru-RU" b="1">
                <a:solidFill>
                  <a:schemeClr val="hlink"/>
                </a:solidFill>
                <a:latin typeface="Times New Roman" pitchFamily="18" charset="0"/>
              </a:rPr>
              <a:t>Основной (практический) этап (2015-2019г.г)-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создание и функционирование в ДОУ базовой площадки по обучению детей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 дошкольного возраста, работа по профилактике детского дорожно-транспортного 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травматизма с детьми, с педагогами и родителями, создание условий для обучения 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ПДД  в ДОУ и на территории,  сотрудничество с ОГИБДД, участие в конкурсах, акциях, 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распространение  опыта работы ДОУ  </a:t>
            </a:r>
          </a:p>
          <a:p>
            <a:pPr algn="ctr"/>
            <a:endParaRPr lang="ru-RU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2292" name="AutoShape 7"/>
          <p:cNvSpPr>
            <a:spLocks noChangeArrowheads="1"/>
          </p:cNvSpPr>
          <p:nvPr/>
        </p:nvSpPr>
        <p:spPr bwMode="auto">
          <a:xfrm>
            <a:off x="0" y="4941888"/>
            <a:ext cx="9144000" cy="12239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solidFill>
                <a:schemeClr val="hlink"/>
              </a:solidFill>
              <a:latin typeface="Times New Roman" pitchFamily="18" charset="0"/>
            </a:endParaRPr>
          </a:p>
          <a:p>
            <a:pPr algn="ctr"/>
            <a:r>
              <a:rPr lang="ru-RU" b="1">
                <a:solidFill>
                  <a:schemeClr val="hlink"/>
                </a:solidFill>
                <a:latin typeface="Times New Roman" pitchFamily="18" charset="0"/>
              </a:rPr>
              <a:t>Заключительный (аналитический) этап (2020г)-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подведение итогов работы базовой площадки, анкетирование участников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реализованной практики, анализ  и обработка полученных результатов, </a:t>
            </a:r>
          </a:p>
          <a:p>
            <a:pPr algn="ctr"/>
            <a:r>
              <a:rPr lang="ru-RU">
                <a:solidFill>
                  <a:schemeClr val="hlink"/>
                </a:solidFill>
                <a:latin typeface="Times New Roman" pitchFamily="18" charset="0"/>
              </a:rPr>
              <a:t>  </a:t>
            </a:r>
          </a:p>
          <a:p>
            <a:pPr algn="ctr"/>
            <a:endParaRPr lang="ru-RU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body" idx="4294967295"/>
          </p:nvPr>
        </p:nvSpPr>
        <p:spPr>
          <a:xfrm>
            <a:off x="2339975" y="1268413"/>
            <a:ext cx="4319588" cy="1296987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1400" b="1" u="sng" smtClean="0">
                <a:solidFill>
                  <a:schemeClr val="hlink"/>
                </a:solidFill>
                <a:latin typeface="Arial" charset="0"/>
              </a:rPr>
              <a:t>Предметно-развивающая  среда ДОУ: </a:t>
            </a:r>
          </a:p>
          <a:p>
            <a:pPr algn="ctr">
              <a:lnSpc>
                <a:spcPct val="80000"/>
              </a:lnSpc>
            </a:pPr>
            <a:endParaRPr lang="ru-RU" sz="1400" b="1" u="sng" smtClean="0">
              <a:solidFill>
                <a:schemeClr val="hlin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1400" smtClean="0">
                <a:solidFill>
                  <a:schemeClr val="hlink"/>
                </a:solidFill>
                <a:latin typeface="Arial" charset="0"/>
              </a:rPr>
              <a:t>на </a:t>
            </a:r>
            <a:r>
              <a:rPr lang="ru-RU" sz="1400" b="1" smtClean="0">
                <a:solidFill>
                  <a:schemeClr val="hlink"/>
                </a:solidFill>
                <a:latin typeface="Arial" charset="0"/>
              </a:rPr>
              <a:t>территории ДОУ</a:t>
            </a:r>
            <a:r>
              <a:rPr lang="ru-RU" sz="1400" smtClean="0">
                <a:solidFill>
                  <a:schemeClr val="hlink"/>
                </a:solidFill>
                <a:latin typeface="Arial" charset="0"/>
              </a:rPr>
              <a:t> и на прогулочных участках нанесена дорожная разметка, обозначены наземные пешеходные переходы, изготовлены стационарные  виды транспорта различного назначения,  имеются выносные дорожные знаки, светофоры,  оборудованы автозаправки, игровое оборудование, атрибуты для сюжетно-ролевых игр. </a:t>
            </a:r>
          </a:p>
        </p:txBody>
      </p:sp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827088" y="404813"/>
            <a:ext cx="7561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Создание условий для обучения правилам дорожного движения</a:t>
            </a:r>
            <a:r>
              <a:rPr lang="ru-RU" b="1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20161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500438"/>
            <a:ext cx="22320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20170620_1041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4860925"/>
            <a:ext cx="2303463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5" descr="20170620_1039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3500438"/>
            <a:ext cx="2376487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1268413"/>
            <a:ext cx="230346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 descr="20180723_1022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3284538"/>
            <a:ext cx="26050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>
          <a:xfrm>
            <a:off x="1403350" y="549275"/>
            <a:ext cx="6840538" cy="1008063"/>
          </a:xfrm>
        </p:spPr>
        <p:txBody>
          <a:bodyPr/>
          <a:lstStyle/>
          <a:p>
            <a:r>
              <a:rPr lang="ru-RU" sz="1800" b="1" smtClean="0">
                <a:solidFill>
                  <a:schemeClr val="hlink"/>
                </a:solidFill>
                <a:latin typeface="Arial" charset="0"/>
              </a:rPr>
              <a:t>Создание условий для обучения правилам дорожного движения </a:t>
            </a:r>
            <a:br>
              <a:rPr lang="ru-RU" sz="1800" b="1" smtClean="0">
                <a:solidFill>
                  <a:schemeClr val="hlink"/>
                </a:solidFill>
                <a:latin typeface="Arial" charset="0"/>
              </a:rPr>
            </a:br>
            <a:r>
              <a:rPr lang="ru-RU" sz="1800" b="1" u="sng" smtClean="0">
                <a:solidFill>
                  <a:schemeClr val="hlink"/>
                </a:solidFill>
                <a:latin typeface="Arial" charset="0"/>
              </a:rPr>
              <a:t>Предметно-развивающая  среда ДОУ: </a:t>
            </a:r>
            <a:br>
              <a:rPr lang="ru-RU" sz="1800" b="1" u="sng" smtClean="0">
                <a:solidFill>
                  <a:schemeClr val="hlink"/>
                </a:solidFill>
                <a:latin typeface="Arial" charset="0"/>
              </a:rPr>
            </a:br>
            <a:r>
              <a:rPr lang="ru-RU" sz="1800" smtClean="0">
                <a:solidFill>
                  <a:schemeClr val="hlink"/>
                </a:solidFill>
                <a:latin typeface="Arial" charset="0"/>
              </a:rPr>
              <a:t>   - Групповые помещения</a:t>
            </a:r>
            <a:br>
              <a:rPr lang="ru-RU" sz="1800" smtClean="0">
                <a:solidFill>
                  <a:schemeClr val="hlink"/>
                </a:solidFill>
                <a:latin typeface="Arial" charset="0"/>
              </a:rPr>
            </a:br>
            <a:endParaRPr lang="ru-RU" sz="1800" smtClean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14338" name="Picture 4" descr="20180723_105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8775"/>
            <a:ext cx="226853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20180723_1051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3100"/>
            <a:ext cx="226853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20170811_1252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4581525"/>
            <a:ext cx="150812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20170811_1301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4581525"/>
            <a:ext cx="150812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20170811_1254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4581525"/>
            <a:ext cx="150812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 descr="20180723_1051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7050" y="1628775"/>
            <a:ext cx="22669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 descr="20170811_1250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8488" y="3213100"/>
            <a:ext cx="21955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2484438" y="1628775"/>
            <a:ext cx="403225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>
                <a:solidFill>
                  <a:schemeClr val="hlink"/>
                </a:solidFill>
              </a:rPr>
              <a:t>Во всех возрастных группах оборудованы  уголки безопасности и игровые центры. В  группах  раннего возраста дети учатся ориентироваться в пространстве, называть и показывать дорогу, различать и называть некоторые виды транспорта,  части машин, основные цвета (взаимосвязь с сенсорным развитием). В группах старшего возраста  в развивающую среду вносятся различные книги, альбомы, разные виды макетов, атрибуты к сюжетно-ролевым играм, обучающие плакаты, лэпбуки, памятки и т.д.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260350"/>
            <a:ext cx="8640762" cy="865188"/>
          </a:xfrm>
        </p:spPr>
        <p:txBody>
          <a:bodyPr/>
          <a:lstStyle/>
          <a:p>
            <a:r>
              <a:rPr lang="ru-RU" sz="2000" b="1" smtClean="0">
                <a:solidFill>
                  <a:schemeClr val="hlink"/>
                </a:solidFill>
                <a:latin typeface="Arial" charset="0"/>
              </a:rPr>
              <a:t/>
            </a:r>
            <a:br>
              <a:rPr lang="ru-RU" sz="2000" b="1" smtClean="0">
                <a:solidFill>
                  <a:schemeClr val="hlink"/>
                </a:solidFill>
                <a:latin typeface="Arial" charset="0"/>
              </a:rPr>
            </a:br>
            <a:r>
              <a:rPr lang="ru-RU" sz="2000" b="1" smtClean="0">
                <a:solidFill>
                  <a:schemeClr val="hlink"/>
                </a:solidFill>
                <a:latin typeface="Arial" charset="0"/>
              </a:rPr>
              <a:t>Отряд юных инспекторов движения </a:t>
            </a:r>
            <a:br>
              <a:rPr lang="ru-RU" sz="2000" b="1" smtClean="0">
                <a:solidFill>
                  <a:schemeClr val="hlink"/>
                </a:solidFill>
                <a:latin typeface="Arial" charset="0"/>
              </a:rPr>
            </a:br>
            <a:r>
              <a:rPr lang="ru-RU" sz="2000" b="1" smtClean="0">
                <a:solidFill>
                  <a:schemeClr val="hlink"/>
                </a:solidFill>
                <a:latin typeface="Arial" charset="0"/>
              </a:rPr>
              <a:t>«Дорожный патруль»</a:t>
            </a:r>
            <a:r>
              <a:rPr lang="ru-RU" smtClean="0"/>
              <a:t> </a:t>
            </a:r>
          </a:p>
        </p:txBody>
      </p:sp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4149725"/>
            <a:ext cx="291941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149725"/>
            <a:ext cx="291941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773238"/>
            <a:ext cx="287972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 descr="DSC015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4275" y="1773238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 descr="Безымянны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40650" y="476250"/>
            <a:ext cx="97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404813"/>
            <a:ext cx="79057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3575" y="1773238"/>
            <a:ext cx="2825750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844675"/>
            <a:ext cx="3887788" cy="1695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chemeClr val="hlink"/>
                </a:solidFill>
                <a:latin typeface="Arial" charset="0"/>
                <a:cs typeface="Arial" charset="0"/>
              </a:rPr>
              <a:t>«Герои сказок в городе Безопасности», «Экологическая безопасность животного и растительного мира Удмуртии», «По безопасной дороге  в цветущий сад»: </a:t>
            </a:r>
            <a:r>
              <a:rPr lang="ru-RU" sz="1400">
                <a:solidFill>
                  <a:schemeClr val="hlink"/>
                </a:solidFill>
                <a:latin typeface="Arial" charset="0"/>
                <a:cs typeface="Arial" charset="0"/>
              </a:rPr>
              <a:t>направлены на создание условий для обучения правилам дорожного движения на территории детского сада  в летний период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27313" y="4292600"/>
            <a:ext cx="3744912" cy="2565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chemeClr val="hlink"/>
                </a:solidFill>
                <a:latin typeface="Arial" charset="0"/>
                <a:cs typeface="Arial" charset="0"/>
              </a:rPr>
              <a:t>«Маленькому пешеходу – безопасную дорогу»: </a:t>
            </a:r>
            <a:r>
              <a:rPr lang="ru-RU" sz="1400">
                <a:solidFill>
                  <a:schemeClr val="hlink"/>
                </a:solidFill>
                <a:latin typeface="Arial" charset="0"/>
                <a:cs typeface="Arial" charset="0"/>
              </a:rPr>
              <a:t>Создание инновационной площадки по профилактике детского дорожно- транспортного травматизма и  организации  на  территории  детского  сада стационарного автогородка со светофорами.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54625" y="1773238"/>
            <a:ext cx="3889375" cy="172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chemeClr val="hlink"/>
                </a:solidFill>
                <a:latin typeface="Arial" charset="0"/>
                <a:cs typeface="Arial" charset="0"/>
              </a:rPr>
              <a:t>«Планета безопасного детства», «Зима – это не беда, мы в безопасности всегда», «Зима прекрасна, когда безопасна»: </a:t>
            </a:r>
            <a:r>
              <a:rPr lang="ru-RU" sz="1400">
                <a:solidFill>
                  <a:schemeClr val="hlink"/>
                </a:solidFill>
                <a:latin typeface="Arial" charset="0"/>
                <a:cs typeface="Arial" charset="0"/>
              </a:rPr>
              <a:t>направлены на создание условий для обучения правилам дорожного движения на территории детского сада  в зимний период </a:t>
            </a:r>
          </a:p>
          <a:p>
            <a:pPr algn="ctr">
              <a:defRPr/>
            </a:pPr>
            <a:endParaRPr lang="ru-RU" sz="1400" b="1">
              <a:solidFill>
                <a:schemeClr val="hlink"/>
              </a:solidFill>
              <a:latin typeface="Arial" charset="0"/>
              <a:cs typeface="Arial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58506" y="3770751"/>
            <a:ext cx="2090024" cy="439880"/>
            <a:chOff x="1965141" y="2431664"/>
            <a:chExt cx="2090023" cy="56282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965141" y="2431664"/>
              <a:ext cx="2090023" cy="489248"/>
            </a:xfrm>
            <a:prstGeom prst="roundRect">
              <a:avLst/>
            </a:prstGeom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989024" y="2431664"/>
              <a:ext cx="2042257" cy="562825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1244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ПРОЕКТЫ</a:t>
              </a:r>
            </a:p>
          </p:txBody>
        </p:sp>
      </p:grpSp>
      <p:pic>
        <p:nvPicPr>
          <p:cNvPr id="16389" name="Picture 14" descr="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6250"/>
            <a:ext cx="86518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15"/>
          <p:cNvSpPr>
            <a:spLocks noChangeArrowheads="1"/>
          </p:cNvSpPr>
          <p:nvPr/>
        </p:nvSpPr>
        <p:spPr bwMode="auto">
          <a:xfrm>
            <a:off x="1331913" y="476250"/>
            <a:ext cx="734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hlink"/>
                </a:solidFill>
              </a:rPr>
              <a:t>Реализация содержания программы на основе разработанного методического оснащения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686800" cy="838200"/>
          </a:xfrm>
        </p:spPr>
        <p:txBody>
          <a:bodyPr/>
          <a:lstStyle/>
          <a:p>
            <a:r>
              <a:rPr lang="ru-RU" sz="4000" smtClean="0"/>
              <a:t> </a:t>
            </a:r>
            <a:br>
              <a:rPr lang="ru-RU" sz="4000" smtClean="0"/>
            </a:br>
            <a:r>
              <a:rPr lang="ru-RU" sz="1800" b="1" smtClean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ru-RU" sz="3200" b="1" smtClean="0">
                <a:solidFill>
                  <a:schemeClr val="hlink"/>
                </a:solidFill>
                <a:latin typeface="Arial" charset="0"/>
              </a:rPr>
              <a:t>РЕЗУЛЬТАТЫ ПРАКТИКИ</a:t>
            </a:r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468313" y="6477000"/>
            <a:ext cx="8523287" cy="244475"/>
          </a:xfrm>
          <a:prstGeom prst="rect">
            <a:avLst/>
          </a:prstGeom>
          <a:noFill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8C2CB61-99D2-47B3-B4D3-299600391C91}" type="slidenum">
              <a:rPr lang="ru-RU" sz="14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1400" dirty="0">
              <a:solidFill>
                <a:schemeClr val="accent1">
                  <a:shade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425" name="AutoShape 7"/>
          <p:cNvSpPr>
            <a:spLocks noChangeArrowheads="1"/>
          </p:cNvSpPr>
          <p:nvPr/>
        </p:nvSpPr>
        <p:spPr bwMode="auto">
          <a:xfrm>
            <a:off x="468313" y="1700213"/>
            <a:ext cx="3276600" cy="4333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solidFill>
                  <a:schemeClr val="hlink"/>
                </a:solidFill>
              </a:rPr>
              <a:t>Количество воспитанников – </a:t>
            </a:r>
          </a:p>
          <a:p>
            <a:pPr algn="ctr"/>
            <a:r>
              <a:rPr lang="ru-RU" sz="1400">
                <a:solidFill>
                  <a:schemeClr val="hlink"/>
                </a:solidFill>
              </a:rPr>
              <a:t>членов отряда ЮИД</a:t>
            </a:r>
          </a:p>
        </p:txBody>
      </p:sp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755650" y="2133600"/>
          <a:ext cx="2663825" cy="1800225"/>
        </p:xfrm>
        <a:graphic>
          <a:graphicData uri="http://schemas.openxmlformats.org/presentationml/2006/ole">
            <p:oleObj spid="_x0000_s17416" name="Диаграмма" r:id="rId3" imgW="6095951" imgH="4057674" progId="MSGraph.Chart.8">
              <p:embed followColorScheme="full"/>
            </p:oleObj>
          </a:graphicData>
        </a:graphic>
      </p:graphicFrame>
      <p:sp>
        <p:nvSpPr>
          <p:cNvPr id="17426" name="AutoShape 9"/>
          <p:cNvSpPr>
            <a:spLocks noChangeArrowheads="1"/>
          </p:cNvSpPr>
          <p:nvPr/>
        </p:nvSpPr>
        <p:spPr bwMode="auto">
          <a:xfrm>
            <a:off x="5148263" y="1628775"/>
            <a:ext cx="3671887" cy="11525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solidFill>
                  <a:schemeClr val="hlink"/>
                </a:solidFill>
              </a:rPr>
              <a:t>Динамика освоения воспитанниками </a:t>
            </a:r>
          </a:p>
          <a:p>
            <a:pPr algn="ctr"/>
            <a:r>
              <a:rPr lang="ru-RU" sz="1400">
                <a:solidFill>
                  <a:schemeClr val="hlink"/>
                </a:solidFill>
              </a:rPr>
              <a:t>образовательной области </a:t>
            </a:r>
          </a:p>
          <a:p>
            <a:pPr algn="ctr"/>
            <a:r>
              <a:rPr lang="ru-RU" sz="1400">
                <a:solidFill>
                  <a:schemeClr val="hlink"/>
                </a:solidFill>
              </a:rPr>
              <a:t>«Социально-коммуникативное развитие»</a:t>
            </a:r>
          </a:p>
          <a:p>
            <a:pPr algn="ctr"/>
            <a:r>
              <a:rPr lang="ru-RU" sz="1400">
                <a:solidFill>
                  <a:schemeClr val="hlink"/>
                </a:solidFill>
              </a:rPr>
              <a:t>(формирование основ безопасного</a:t>
            </a:r>
          </a:p>
          <a:p>
            <a:pPr algn="ctr"/>
            <a:r>
              <a:rPr lang="ru-RU" sz="1400">
                <a:solidFill>
                  <a:schemeClr val="hlink"/>
                </a:solidFill>
              </a:rPr>
              <a:t> поведения на дороге)</a:t>
            </a:r>
            <a:r>
              <a:rPr lang="ru-RU" sz="160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7427" name="AutoShape 10"/>
          <p:cNvSpPr>
            <a:spLocks noChangeArrowheads="1"/>
          </p:cNvSpPr>
          <p:nvPr/>
        </p:nvSpPr>
        <p:spPr bwMode="auto">
          <a:xfrm>
            <a:off x="468313" y="3933825"/>
            <a:ext cx="3311525" cy="5762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solidFill>
                  <a:schemeClr val="hlink"/>
                </a:solidFill>
              </a:rPr>
              <a:t>Разработка и реализация </a:t>
            </a:r>
          </a:p>
          <a:p>
            <a:pPr algn="ctr"/>
            <a:r>
              <a:rPr lang="ru-RU" sz="1400">
                <a:solidFill>
                  <a:schemeClr val="hlink"/>
                </a:solidFill>
              </a:rPr>
              <a:t>инновационных проектов</a:t>
            </a:r>
          </a:p>
        </p:txBody>
      </p:sp>
      <p:graphicFrame>
        <p:nvGraphicFramePr>
          <p:cNvPr id="17419" name="Object 11"/>
          <p:cNvGraphicFramePr>
            <a:graphicFrameLocks noChangeAspect="1"/>
          </p:cNvGraphicFramePr>
          <p:nvPr/>
        </p:nvGraphicFramePr>
        <p:xfrm>
          <a:off x="5867400" y="2708275"/>
          <a:ext cx="2616200" cy="1743075"/>
        </p:xfrm>
        <a:graphic>
          <a:graphicData uri="http://schemas.openxmlformats.org/presentationml/2006/ole">
            <p:oleObj spid="_x0000_s17419" name="Диаграмма" r:id="rId4" imgW="6095951" imgH="4057674" progId="MSGraph.Chart.8">
              <p:embed followColorScheme="full"/>
            </p:oleObj>
          </a:graphicData>
        </a:graphic>
      </p:graphicFrame>
      <p:graphicFrame>
        <p:nvGraphicFramePr>
          <p:cNvPr id="17420" name="Object 12"/>
          <p:cNvGraphicFramePr>
            <a:graphicFrameLocks noChangeAspect="1"/>
          </p:cNvGraphicFramePr>
          <p:nvPr/>
        </p:nvGraphicFramePr>
        <p:xfrm>
          <a:off x="755650" y="4603750"/>
          <a:ext cx="3384550" cy="2254250"/>
        </p:xfrm>
        <a:graphic>
          <a:graphicData uri="http://schemas.openxmlformats.org/presentationml/2006/ole">
            <p:oleObj spid="_x0000_s17420" name="Диаграмма" r:id="rId5" imgW="6095951" imgH="4057674" progId="MSGraph.Chart.8">
              <p:embed followColorScheme="full"/>
            </p:oleObj>
          </a:graphicData>
        </a:graphic>
      </p:graphicFrame>
      <p:sp>
        <p:nvSpPr>
          <p:cNvPr id="17428" name="AutoShape 13"/>
          <p:cNvSpPr>
            <a:spLocks noChangeArrowheads="1"/>
          </p:cNvSpPr>
          <p:nvPr/>
        </p:nvSpPr>
        <p:spPr bwMode="auto">
          <a:xfrm>
            <a:off x="5076825" y="4365625"/>
            <a:ext cx="3816350" cy="5762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solidFill>
                  <a:schemeClr val="hlink"/>
                </a:solidFill>
              </a:rPr>
              <a:t>Количество педагогов, представивших </a:t>
            </a:r>
          </a:p>
          <a:p>
            <a:pPr algn="ctr"/>
            <a:r>
              <a:rPr lang="ru-RU" sz="1400">
                <a:solidFill>
                  <a:schemeClr val="hlink"/>
                </a:solidFill>
              </a:rPr>
              <a:t>опыт работы в конкурсах различного уровня</a:t>
            </a:r>
          </a:p>
        </p:txBody>
      </p:sp>
      <p:graphicFrame>
        <p:nvGraphicFramePr>
          <p:cNvPr id="17422" name="Object 14"/>
          <p:cNvGraphicFramePr>
            <a:graphicFrameLocks noChangeAspect="1"/>
          </p:cNvGraphicFramePr>
          <p:nvPr/>
        </p:nvGraphicFramePr>
        <p:xfrm>
          <a:off x="4787900" y="4960938"/>
          <a:ext cx="4067175" cy="1897062"/>
        </p:xfrm>
        <a:graphic>
          <a:graphicData uri="http://schemas.openxmlformats.org/presentationml/2006/ole">
            <p:oleObj spid="_x0000_s17422" name="Диаграмма" r:id="rId6" imgW="6095951" imgH="4057674" progId="MSGraph.Chart.8">
              <p:embed followColorScheme="full"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620</Words>
  <Application>Microsoft Office PowerPoint</Application>
  <PresentationFormat>Экран (4:3)</PresentationFormat>
  <Paragraphs>77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Arial</vt:lpstr>
      <vt:lpstr>Times New Roman</vt:lpstr>
      <vt:lpstr>Calibri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Диаграмма Microsoft Graph</vt:lpstr>
      <vt:lpstr>   МУНИЦИПАЛЬНОЕ ОБРАЗОВАНИЕ  «ГОРОД ГЛАЗОВ»  УПРАВЛЕНИЕ ДОШКОЛЬНОГО ОБРАЗОВАНИЯ  АДМИНИСТРАЦИИ ГОРОДА ГЛАЗОВА  </vt:lpstr>
      <vt:lpstr>Лидеры и команда  реализации практики </vt:lpstr>
      <vt:lpstr>Слайд 3</vt:lpstr>
      <vt:lpstr>Этапы реализации практики </vt:lpstr>
      <vt:lpstr>Слайд 5</vt:lpstr>
      <vt:lpstr>Создание условий для обучения правилам дорожного движения  Предметно-развивающая  среда ДОУ:     - Групповые помещения </vt:lpstr>
      <vt:lpstr> Отряд юных инспекторов движения  «Дорожный патруль» </vt:lpstr>
      <vt:lpstr>Слайд 8</vt:lpstr>
      <vt:lpstr>   РЕЗУЛЬТАТЫ ПРАКТИКИ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  «Правила дорожного движения»</dc:title>
  <dc:creator>Павел Погодаев</dc:creator>
  <cp:lastModifiedBy>petushokds27@mail.ru</cp:lastModifiedBy>
  <cp:revision>50</cp:revision>
  <dcterms:created xsi:type="dcterms:W3CDTF">2017-11-06T09:36:21Z</dcterms:created>
  <dcterms:modified xsi:type="dcterms:W3CDTF">2020-08-10T09:29:31Z</dcterms:modified>
</cp:coreProperties>
</file>