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5" r:id="rId3"/>
    <p:sldMasterId id="2147483702" r:id="rId4"/>
  </p:sldMasterIdLst>
  <p:notesMasterIdLst>
    <p:notesMasterId r:id="rId15"/>
  </p:notesMasterIdLst>
  <p:sldIdLst>
    <p:sldId id="256" r:id="rId5"/>
    <p:sldId id="257" r:id="rId6"/>
    <p:sldId id="280" r:id="rId7"/>
    <p:sldId id="281" r:id="rId8"/>
    <p:sldId id="260" r:id="rId9"/>
    <p:sldId id="285" r:id="rId10"/>
    <p:sldId id="313" r:id="rId11"/>
    <p:sldId id="296" r:id="rId12"/>
    <p:sldId id="299" r:id="rId13"/>
    <p:sldId id="317" r:id="rId14"/>
  </p:sldIdLst>
  <p:sldSz cx="9906000" cy="6858000" type="A4"/>
  <p:notesSz cx="6797675" cy="9928225"/>
  <p:defaultTextStyle>
    <a:defPPr>
      <a:defRPr lang="ru-RU"/>
    </a:defPPr>
    <a:lvl1pPr marL="0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048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097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814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419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CCFF99"/>
    <a:srgbClr val="FFFF66"/>
    <a:srgbClr val="CCECFF"/>
    <a:srgbClr val="CCFFCC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1" autoAdjust="0"/>
    <p:restoredTop sz="98292" autoAdjust="0"/>
  </p:normalViewPr>
  <p:slideViewPr>
    <p:cSldViewPr>
      <p:cViewPr>
        <p:scale>
          <a:sx n="88" d="100"/>
          <a:sy n="88" d="100"/>
        </p:scale>
        <p:origin x="-80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F0EDF-A2D1-4430-A0F9-FF71D53F502E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8B19E-85C1-443B-B93B-78631C9AF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750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048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097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419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23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23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4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8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67475054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8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57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32472999"/>
      </p:ext>
    </p:extLst>
  </p:cSld>
  <p:clrMapOvr>
    <a:masterClrMapping/>
  </p:clrMapOvr>
  <p:transition spd="slow"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5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885811191"/>
      </p:ext>
    </p:extLst>
  </p:cSld>
  <p:clrMapOvr>
    <a:masterClrMapping/>
  </p:clrMapOvr>
  <p:transition spd="slow"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9636863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6" y="1411564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7" y="1411564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08699975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6" y="1854759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4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9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20281440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56560862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21849791"/>
      </p:ext>
    </p:extLst>
  </p:cSld>
  <p:clrMapOvr>
    <a:masterClrMapping/>
  </p:clrMapOvr>
  <p:transition spd="slow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07301300"/>
      </p:ext>
    </p:extLst>
  </p:cSld>
  <p:clrMapOvr>
    <a:masterClrMapping/>
  </p:clrMapOvr>
  <p:transition spd="slow"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84138241"/>
      </p:ext>
    </p:extLst>
  </p:cSld>
  <p:clrMapOvr>
    <a:masterClrMapping/>
  </p:clrMapOvr>
  <p:transition spd="slow">
    <p:fade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0" y="6238880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32977067"/>
      </p:ext>
    </p:extLst>
  </p:cSld>
  <p:clrMapOvr>
    <a:masterClrMapping/>
  </p:clrMapOvr>
  <p:transition spd="slow">
    <p:fade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8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57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83781973"/>
      </p:ext>
    </p:extLst>
  </p:cSld>
  <p:clrMapOvr>
    <a:masterClrMapping/>
  </p:clrMapOvr>
  <p:transition spd="slow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10168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6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6" y="4131784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9"/>
            <a:ext cx="23114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9"/>
            <a:ext cx="31369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9"/>
            <a:ext cx="2311400" cy="4762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726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5EAF46-E43B-41A6-AED8-C98200BED526}" type="slidenum">
              <a:rPr lang="ru-RU" smtClean="0"/>
              <a:pPr defTabSz="107262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331387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7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89237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7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82224" y="2355857"/>
            <a:ext cx="8330957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xmlns="" val="196808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4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3921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50573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4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0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2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8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5" y="1411558"/>
            <a:ext cx="4457701" cy="1034129"/>
          </a:xfrm>
        </p:spPr>
        <p:txBody>
          <a:bodyPr/>
          <a:lstStyle>
            <a:lvl1pPr marL="201109" indent="-201109">
              <a:lnSpc>
                <a:spcPct val="90000"/>
              </a:lnSpc>
              <a:defRPr sz="1600"/>
            </a:lvl1pPr>
            <a:lvl2pPr marL="398306" indent="-192501">
              <a:lnSpc>
                <a:spcPct val="90000"/>
              </a:lnSpc>
              <a:defRPr sz="1400"/>
            </a:lvl2pPr>
            <a:lvl3pPr marL="564201" indent="-170590">
              <a:lnSpc>
                <a:spcPct val="90000"/>
              </a:lnSpc>
              <a:defRPr sz="1200"/>
            </a:lvl3pPr>
            <a:lvl4pPr marL="726185" indent="-161982">
              <a:lnSpc>
                <a:spcPct val="90000"/>
              </a:lnSpc>
              <a:defRPr sz="1100"/>
            </a:lvl4pPr>
            <a:lvl5pPr marL="896774" indent="-165895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5" y="1411558"/>
            <a:ext cx="4457701" cy="1034129"/>
          </a:xfrm>
        </p:spPr>
        <p:txBody>
          <a:bodyPr/>
          <a:lstStyle>
            <a:lvl1pPr marL="205805" indent="-205805">
              <a:lnSpc>
                <a:spcPct val="90000"/>
              </a:lnSpc>
              <a:defRPr sz="1600"/>
            </a:lvl1pPr>
            <a:lvl2pPr marL="398306" indent="-201109">
              <a:lnSpc>
                <a:spcPct val="90000"/>
              </a:lnSpc>
              <a:defRPr sz="1400"/>
            </a:lvl2pPr>
            <a:lvl3pPr marL="568897" indent="-179198">
              <a:lnSpc>
                <a:spcPct val="90000"/>
              </a:lnSpc>
              <a:defRPr sz="1200"/>
            </a:lvl3pPr>
            <a:lvl4pPr marL="726185" indent="-157288">
              <a:lnSpc>
                <a:spcPct val="90000"/>
              </a:lnSpc>
              <a:defRPr sz="1100"/>
            </a:lvl4pPr>
            <a:lvl5pPr marL="896774" indent="-161982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15441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5" y="1896305"/>
            <a:ext cx="4457701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3" y="2174878"/>
            <a:ext cx="4457701" cy="955646"/>
          </a:xfrm>
        </p:spPr>
        <p:txBody>
          <a:bodyPr/>
          <a:lstStyle>
            <a:lvl1pPr marL="166677" indent="-166677">
              <a:defRPr sz="1400"/>
            </a:lvl1pPr>
            <a:lvl2pPr marL="332573" indent="-157288">
              <a:defRPr sz="1200"/>
            </a:lvl2pPr>
            <a:lvl3pPr marL="481254" indent="-143985">
              <a:defRPr sz="1100"/>
            </a:lvl3pPr>
            <a:lvl4pPr marL="621326" indent="-135377">
              <a:defRPr sz="1100"/>
            </a:lvl4pPr>
            <a:lvl5pPr marL="756703" indent="-122074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96305"/>
            <a:ext cx="4460104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8"/>
            <a:ext cx="4461139" cy="955646"/>
          </a:xfrm>
        </p:spPr>
        <p:txBody>
          <a:bodyPr/>
          <a:lstStyle>
            <a:lvl1pPr marL="175286" indent="-175286">
              <a:defRPr sz="1400"/>
            </a:lvl1pPr>
            <a:lvl2pPr marL="337269" indent="-161982">
              <a:defRPr sz="1200"/>
            </a:lvl2pPr>
            <a:lvl3pPr marL="485949" indent="-144768">
              <a:defRPr sz="1100"/>
            </a:lvl3pPr>
            <a:lvl4pPr marL="621326" indent="-140072">
              <a:defRPr sz="1100"/>
            </a:lvl4pPr>
            <a:lvl5pPr marL="756703" indent="-130682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98070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19097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4429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8710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72049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8" y="6238882"/>
            <a:ext cx="9906001" cy="619125"/>
          </a:xfrm>
          <a:solidFill>
            <a:srgbClr val="FFFF99"/>
          </a:solidFill>
        </p:spPr>
        <p:txBody>
          <a:bodyPr wrap="square" lIns="127325" tIns="63663" rIns="127325" bIns="63663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6604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7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82224" y="2355857"/>
            <a:ext cx="8330957" cy="1384995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xmlns="" val="66813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290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1" y="4408544"/>
            <a:ext cx="8420633" cy="484748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1" y="4187182"/>
            <a:ext cx="8420633" cy="221599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608" indent="0">
              <a:buNone/>
              <a:defRPr sz="1600"/>
            </a:lvl2pPr>
            <a:lvl3pPr marL="725189" indent="0">
              <a:buNone/>
              <a:defRPr sz="1300"/>
            </a:lvl3pPr>
            <a:lvl4pPr marL="1087752" indent="0">
              <a:buNone/>
              <a:defRPr sz="1200"/>
            </a:lvl4pPr>
            <a:lvl5pPr marL="1450445" indent="0">
              <a:buNone/>
              <a:defRPr sz="1200"/>
            </a:lvl5pPr>
            <a:lvl6pPr marL="1813029" indent="0">
              <a:buNone/>
              <a:defRPr sz="1200"/>
            </a:lvl6pPr>
            <a:lvl7pPr marL="2175529" indent="0">
              <a:buNone/>
              <a:defRPr sz="1200"/>
            </a:lvl7pPr>
            <a:lvl8pPr marL="2538084" indent="0">
              <a:buNone/>
              <a:defRPr sz="1200"/>
            </a:lvl8pPr>
            <a:lvl9pPr marL="290072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4617" y="6245285"/>
            <a:ext cx="2311754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691" y="6245285"/>
            <a:ext cx="3136622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632" y="6245285"/>
            <a:ext cx="2311754" cy="476121"/>
          </a:xfrm>
          <a:prstGeom prst="rect">
            <a:avLst/>
          </a:prstGeom>
          <a:ln/>
        </p:spPr>
        <p:txBody>
          <a:bodyPr lIns="91426" tIns="45713" rIns="91426" bIns="45713"/>
          <a:lstStyle>
            <a:lvl1pPr>
              <a:defRPr/>
            </a:lvl1pPr>
          </a:lstStyle>
          <a:p>
            <a:pPr defTabSz="1072866" fontAlgn="base">
              <a:spcBef>
                <a:spcPct val="0"/>
              </a:spcBef>
              <a:spcAft>
                <a:spcPct val="0"/>
              </a:spcAft>
              <a:defRPr/>
            </a:pPr>
            <a:fld id="{DA93C3AF-1DFA-4AA1-AB43-4D0C476C7921}" type="slidenum"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10728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7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583D7-8DC3-4A36-B1E7-3E88A787DB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B611E-5FBF-48D4-AF82-D3B10DF684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5720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DACCC-5D02-426A-82B1-3422E18405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D9AD9-666C-4075-A4E1-3875ACEC4D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1746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4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0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2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8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BAF19-4DBB-473A-BD27-3F66E0413F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31DE8-B16F-4551-BC11-B4D49DED36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163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06D8-DB1E-438B-8E23-D5ECA40C94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20B1-1023-437B-AE61-B1CAB35767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060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5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5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2C440-31A1-48A4-BEB2-65D3E33452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967B4-1FBD-4B31-AA59-850C198E70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593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26AD7-577D-4389-833C-4774EF0BFA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5063C-576A-4DBE-9D57-AEFB358B0D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4668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D63B4-B5DB-450E-AAA9-7BE175B8DD6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2203-893B-4AAB-9D51-2ECBC3F224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9595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7" y="143511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227D6-F7BE-4683-9519-1BD8C6AE1B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32C23-5929-4E79-B67A-AD88A54769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7668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07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6048" indent="0">
              <a:buNone/>
              <a:defRPr sz="3300"/>
            </a:lvl2pPr>
            <a:lvl3pPr marL="1072097" indent="0">
              <a:buNone/>
              <a:defRPr sz="2800"/>
            </a:lvl3pPr>
            <a:lvl4pPr marL="1608144" indent="0">
              <a:buNone/>
              <a:defRPr sz="2300"/>
            </a:lvl4pPr>
            <a:lvl5pPr marL="2144194" indent="0">
              <a:buNone/>
              <a:defRPr sz="2300"/>
            </a:lvl5pPr>
            <a:lvl6pPr marL="2680244" indent="0">
              <a:buNone/>
              <a:defRPr sz="2300"/>
            </a:lvl6pPr>
            <a:lvl7pPr marL="3216292" indent="0">
              <a:buNone/>
              <a:defRPr sz="2300"/>
            </a:lvl7pPr>
            <a:lvl8pPr marL="3752340" indent="0">
              <a:buNone/>
              <a:defRPr sz="2300"/>
            </a:lvl8pPr>
            <a:lvl9pPr marL="4288393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49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8338-93AF-499E-AE58-34891D671B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931DF-2D67-4756-92D2-9B247E850E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2009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9AD57-5BA0-4678-887D-2839649AC3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0E4F8-9A26-4C0E-8D02-208D230DE4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25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7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BF1A4-7AE4-4E60-999F-BDB3083AA7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3684-3FA3-4BEF-9C52-4B1E404346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02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1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09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048" indent="0">
              <a:buNone/>
              <a:defRPr sz="3300"/>
            </a:lvl2pPr>
            <a:lvl3pPr marL="1072097" indent="0">
              <a:buNone/>
              <a:defRPr sz="2800"/>
            </a:lvl3pPr>
            <a:lvl4pPr marL="1608144" indent="0">
              <a:buNone/>
              <a:defRPr sz="2300"/>
            </a:lvl4pPr>
            <a:lvl5pPr marL="2144194" indent="0">
              <a:buNone/>
              <a:defRPr sz="2300"/>
            </a:lvl5pPr>
            <a:lvl6pPr marL="2680244" indent="0">
              <a:buNone/>
              <a:defRPr sz="2300"/>
            </a:lvl6pPr>
            <a:lvl7pPr marL="3216292" indent="0">
              <a:buNone/>
              <a:defRPr sz="2300"/>
            </a:lvl7pPr>
            <a:lvl8pPr marL="3752340" indent="0">
              <a:buNone/>
              <a:defRPr sz="2300"/>
            </a:lvl8pPr>
            <a:lvl9pPr marL="42883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51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10" tIns="53603" rIns="107210" bIns="536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107210" tIns="53603" rIns="107210" bIns="536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6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4" y="6356356"/>
            <a:ext cx="31369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6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097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036" indent="-402036" algn="l" defTabSz="107209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077" indent="-335029" algn="l" defTabSz="1072097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121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170" indent="-268024" algn="l" defTabSz="107209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2220" indent="-268024" algn="l" defTabSz="107209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268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3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365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4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48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97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19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2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292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34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93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0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8"/>
            <a:ext cx="9080500" cy="145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982471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/>
  <p:txStyles>
    <p:titleStyle>
      <a:lvl1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314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743" indent="-27374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6" indent="-27374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368" indent="-238361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3590" indent="-238361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364" indent="-232773" algn="l" defTabSz="63314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9"/>
            <a:ext cx="90805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0" y="1412878"/>
            <a:ext cx="9080500" cy="124495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661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hf sldNum="0" hdr="0" dt="0"/>
  <p:txStyles>
    <p:titleStyle>
      <a:lvl1pPr algn="l" defTabSz="540881" rtl="0" eaLnBrk="1" latinLnBrk="0" hangingPunct="1">
        <a:lnSpc>
          <a:spcPct val="90000"/>
        </a:lnSpc>
        <a:spcBef>
          <a:spcPct val="0"/>
        </a:spcBef>
        <a:buNone/>
        <a:defRPr lang="en-US" sz="2800" b="0" kern="1200" cap="none" spc="-89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234767" indent="-234767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40903" indent="-234767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4681" indent="-203778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49398" indent="-204716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8480" indent="-199082" algn="l" defTabSz="54088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87424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5786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2830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747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044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88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1322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763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5220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2264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9308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6352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10" tIns="53603" rIns="107210" bIns="53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 defTabSz="1072097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F9A603-A49D-4136-A507-AA4C2A9BE3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 defTabSz="107209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r" defTabSz="1072097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871121-6372-4538-BB7D-2E1BC89BEB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96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1071563" rtl="0" fontAlgn="base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defTabSz="1071563" rtl="0" fontAlgn="base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9950" indent="-334963" algn="l" defTabSz="1071563" rtl="0" fontAlgn="base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defTabSz="1071563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4838" indent="-266700" algn="l" defTabSz="1071563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1413" indent="-266700" algn="l" defTabSz="1071563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268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3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365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4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48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97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19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2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292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34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93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773437"/>
            <a:ext cx="9906000" cy="2901325"/>
          </a:xfrm>
          <a:prstGeom prst="rect">
            <a:avLst/>
          </a:prstGeom>
        </p:spPr>
        <p:txBody>
          <a:bodyPr wrap="square" lIns="107210" tIns="53603" rIns="107210" bIns="53603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33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Поисково</a:t>
            </a: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–спасательный Отряд</a:t>
            </a:r>
            <a:endParaRPr lang="ru-RU" sz="3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казенного учреждения «Аварийно-спасательная служба»</a:t>
            </a:r>
          </a:p>
          <a:p>
            <a:pPr algn="ctr">
              <a:lnSpc>
                <a:spcPct val="110000"/>
              </a:lnSpc>
            </a:pP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городского округа «Город Лесной»</a:t>
            </a:r>
          </a:p>
          <a:p>
            <a:pPr algn="ctr">
              <a:lnSpc>
                <a:spcPct val="110000"/>
              </a:lnSpc>
            </a:pP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Свердловской области</a:t>
            </a:r>
            <a:endParaRPr lang="ru-RU" sz="3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ttp://im6-tub-ru.yandex.net/i?id=234132091-31-72&amp;n=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3322" y="476672"/>
            <a:ext cx="1296987" cy="170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2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МАТЕРИАЛЬНАЯ БАЗА ПСО г. ЛЕСНОЙ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7594600" y="6492879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5" descr="C:\Users\operator\Desktop\В паспорт\20150512_1005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235" y="764704"/>
            <a:ext cx="458581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75671" y="3212975"/>
            <a:ext cx="4282943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600" b="1"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Кабинет начальника  ПСО </a:t>
            </a:r>
            <a:r>
              <a:rPr lang="ru-RU" altLang="ru-RU" dirty="0"/>
              <a:t>города </a:t>
            </a:r>
            <a:r>
              <a:rPr lang="ru-RU" altLang="ru-RU" dirty="0" smtClean="0"/>
              <a:t>Лесной</a:t>
            </a:r>
            <a:endParaRPr lang="ru-RU" altLang="ru-RU" dirty="0"/>
          </a:p>
        </p:txBody>
      </p:sp>
      <p:pic>
        <p:nvPicPr>
          <p:cNvPr id="2054" name="Picture 6" descr="C:\Users\UZVER-ASS\Desktop\IMG_20200804_113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8984" y="692696"/>
            <a:ext cx="4392488" cy="2952328"/>
          </a:xfrm>
          <a:prstGeom prst="rect">
            <a:avLst/>
          </a:prstGeom>
          <a:noFill/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918529" y="3315325"/>
            <a:ext cx="4282943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600" b="1"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Полоса препятствий</a:t>
            </a:r>
            <a:endParaRPr lang="ru-RU" altLang="ru-RU" dirty="0"/>
          </a:p>
        </p:txBody>
      </p:sp>
      <p:pic>
        <p:nvPicPr>
          <p:cNvPr id="2055" name="Picture 7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480" y="3645024"/>
            <a:ext cx="451966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8984" y="3645023"/>
            <a:ext cx="4392488" cy="29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4918530" y="6066115"/>
            <a:ext cx="4282943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600" b="1"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Спортивный зал</a:t>
            </a:r>
            <a:endParaRPr lang="ru-RU" altLang="ru-RU" dirty="0"/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27108" y="6047441"/>
            <a:ext cx="4282943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600" b="1"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Учебный класс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8949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НОРМАТИВНАЯ ПРАВОВАЯ БАЗА ФУНКЦИОНИРОВАНИЯ</a:t>
            </a:r>
            <a:b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ПСО  г. ЛЕСНОЙ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4476" y="1691283"/>
            <a:ext cx="9517057" cy="576064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lvl="0" indent="424372" algn="just">
              <a:tabLst>
                <a:tab pos="424372" algn="l"/>
              </a:tabLst>
            </a:pPr>
            <a:r>
              <a:rPr lang="ru-RU" sz="13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13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администрации городского округа</a:t>
            </a:r>
            <a:r>
              <a:rPr lang="ru-RU" sz="13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3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26.05.2008 </a:t>
            </a:r>
            <a:r>
              <a:rPr lang="ru-RU" sz="13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3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667 </a:t>
            </a:r>
            <a:r>
              <a:rPr lang="ru-RU" sz="13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"О создании </a:t>
            </a:r>
            <a:r>
              <a:rPr lang="ru-RU" sz="13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муниципального учреждения </a:t>
            </a:r>
            <a:r>
              <a:rPr lang="en-US" sz="13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3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Аварийно-спасательная служба</a:t>
            </a:r>
            <a:r>
              <a:rPr lang="en-US" sz="13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3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городского округа </a:t>
            </a:r>
            <a:r>
              <a:rPr lang="en-US" sz="13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3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Город Лесной</a:t>
            </a:r>
            <a:r>
              <a:rPr lang="en-US" sz="13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3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9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2</a:t>
            </a:fld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0472" y="2996952"/>
            <a:ext cx="9517057" cy="936104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lvl="0" indent="424372" algn="just">
              <a:tabLst>
                <a:tab pos="424372" algn="l"/>
              </a:tabLst>
            </a:pPr>
            <a:r>
              <a:rPr lang="ru-RU" sz="13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Аттестационная комиссия Правительства Свердловской области по аттестации аварийно-спасательных служб, аварийно-спасательных формирований, спасателей и граждан, приобретающих статус спасателя, на территории Свердловской области.</a:t>
            </a:r>
          </a:p>
          <a:p>
            <a:pPr lvl="0" indent="424372" algn="just">
              <a:tabLst>
                <a:tab pos="424372" algn="l"/>
              </a:tabLst>
            </a:pPr>
            <a:r>
              <a:rPr lang="ru-RU" sz="13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Свидетельство об аттестации на право ведения аварийно-спасательных работ серия 502 №11638 от21 марта 2019 года. </a:t>
            </a:r>
            <a:endParaRPr lang="ru-RU" sz="1300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9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РУКОВОДСТВО МУНИЦИПАЛЬНОГО ОБРАЗОВАНИЯ, АСС И </a:t>
            </a:r>
            <a:r>
              <a:rPr lang="ru-RU" sz="23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ПСО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6152" y="2564917"/>
            <a:ext cx="8073345" cy="115211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lvl="0" algn="ctr" defTabSz="1241878"/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Заместитель главы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режиму и безопасности  </a:t>
            </a:r>
          </a:p>
          <a:p>
            <a:pPr lvl="0" algn="ctr" defTabSz="1241878"/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КЫНКУРОГОВ Евгений Сергеевич</a:t>
            </a:r>
          </a:p>
          <a:p>
            <a:pPr lvl="0" algn="ctr" defTabSz="1241878"/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сл. тел: (34342)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6-88-11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96152" y="4005077"/>
            <a:ext cx="8073345" cy="115211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lvl="0" algn="ctr" defTabSz="1241878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АСС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городского округа 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 Лесной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1241878"/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БЕРСЕНЕВ Борис Борисович</a:t>
            </a:r>
            <a:endParaRPr lang="ru-RU" sz="1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1241878"/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сл. тел: (34342)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2-68-66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6422" y="1124757"/>
            <a:ext cx="8043075" cy="115211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lvl="0" algn="ctr" defTabSz="1241878">
              <a:defRPr/>
            </a:pP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1241878">
              <a:defRPr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Глава  городского округа – 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1241878">
              <a:defRPr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председатель КЧС и ОПБ г. Лесной 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1241878">
              <a:defRPr/>
            </a:pP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ЧЕРЕПАНОВ Сергей Евгеньевич</a:t>
            </a:r>
          </a:p>
          <a:p>
            <a:pPr lvl="0" algn="ctr" defTabSz="1241878">
              <a:defRPr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сл. тел: (34342)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6-88-38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1241878">
              <a:defRPr/>
            </a:pP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6422" y="5445237"/>
            <a:ext cx="8043075" cy="1080107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878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ПСО МКУ «АСС» городского округа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 Лесной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1241878"/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ВИНОГРАДОВ Игорь Юрьевич</a:t>
            </a:r>
            <a:endParaRPr lang="ru-RU" sz="1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1241878"/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сл. тел: (34342)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2-68-65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878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9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3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117" y="2564913"/>
            <a:ext cx="93524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74" y="3990589"/>
            <a:ext cx="972324" cy="116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74" y="1124756"/>
            <a:ext cx="997848" cy="115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UZVER-ASS\Desktop\Муниципальная практика\DSCN01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504" y="5445224"/>
            <a:ext cx="935335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29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КРАТКАЯ 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ХАРАКТЕРИСТИКА г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ЛЕСНОЙ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8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0427372"/>
              </p:ext>
            </p:extLst>
          </p:nvPr>
        </p:nvGraphicFramePr>
        <p:xfrm>
          <a:off x="55745" y="764704"/>
          <a:ext cx="9783565" cy="1959078"/>
        </p:xfrm>
        <a:graphic>
          <a:graphicData uri="http://schemas.openxmlformats.org/drawingml/2006/table">
            <a:tbl>
              <a:tblPr/>
              <a:tblGrid>
                <a:gridCol w="1512879"/>
                <a:gridCol w="1152128"/>
                <a:gridCol w="864096"/>
                <a:gridCol w="1080120"/>
                <a:gridCol w="1368153"/>
                <a:gridCol w="864096"/>
                <a:gridCol w="1152128"/>
                <a:gridCol w="936104"/>
                <a:gridCol w="853861"/>
              </a:tblGrid>
              <a:tr h="574843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Территория (кв.км)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(тыс.чел)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т.ч.сельское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(тыс.чел)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 образования (сельсоветы)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 (ПГТ)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Населенные пункты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(села, деревни)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 км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насел. %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</a:tr>
              <a:tr h="649293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Свердловская обл., ГО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Лесной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360,28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0.857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10.413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96,56%</a:t>
                      </a: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</a:tr>
              <a:tr h="734942">
                <a:tc gridSpan="9">
                  <a:txBody>
                    <a:bodyPr/>
                    <a:lstStyle/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администрации: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624200 г. Свердловская область, город Лесной, ул. </a:t>
                      </a:r>
                      <a:r>
                        <a:rPr kumimoji="0" lang="ru-RU" alt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К.Маркса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8. Координаты: </a:t>
                      </a:r>
                      <a:r>
                        <a:rPr kumimoji="0" lang="ru-RU" altLang="zh-C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58°38′ 00″ </a:t>
                      </a:r>
                      <a:r>
                        <a:rPr kumimoji="0" lang="ru-RU" altLang="zh-CN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с.ш</a:t>
                      </a:r>
                      <a:r>
                        <a:rPr kumimoji="0" lang="ru-RU" altLang="zh-C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,  59°47′ 00″ </a:t>
                      </a:r>
                      <a:r>
                        <a:rPr kumimoji="0" lang="ru-RU" altLang="zh-CN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в.д</a:t>
                      </a:r>
                      <a:r>
                        <a:rPr kumimoji="0" lang="ru-RU" altLang="zh-C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электронной почты: </a:t>
                      </a:r>
                      <a:r>
                        <a:rPr kumimoji="0" lang="en-US" alt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admles@gorodlesnoy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en-US" alt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ru</a:t>
                      </a:r>
                      <a:endParaRPr kumimoji="0" lang="ru-RU" alt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Телефон: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тел.: (</a:t>
                      </a:r>
                      <a:r>
                        <a:rPr kumimoji="0" lang="en-US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34342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r>
                        <a:rPr kumimoji="0" lang="en-US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6-8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8-48, 6-88-38</a:t>
                      </a:r>
                      <a:r>
                        <a:rPr kumimoji="0" lang="en-US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Факс: 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34342</a:t>
                      </a:r>
                      <a:r>
                        <a:rPr kumimoji="0" lang="ru-RU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r>
                        <a:rPr kumimoji="0" lang="en-US" alt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6-88-51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2432722" y="3501008"/>
            <a:ext cx="1783532" cy="973090"/>
            <a:chOff x="2243153" y="2051683"/>
            <a:chExt cx="2247198" cy="1709110"/>
          </a:xfrm>
        </p:grpSpPr>
        <p:grpSp>
          <p:nvGrpSpPr>
            <p:cNvPr id="151" name="Group 499"/>
            <p:cNvGrpSpPr>
              <a:grpSpLocks/>
            </p:cNvGrpSpPr>
            <p:nvPr/>
          </p:nvGrpSpPr>
          <p:grpSpPr bwMode="auto">
            <a:xfrm>
              <a:off x="3666396" y="2051683"/>
              <a:ext cx="823955" cy="581322"/>
              <a:chOff x="3193" y="2017"/>
              <a:chExt cx="727" cy="513"/>
            </a:xfrm>
          </p:grpSpPr>
          <p:pic>
            <p:nvPicPr>
              <p:cNvPr id="152" name="Picture 500" descr="СП11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2" y="2017"/>
                <a:ext cx="661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" name="Text Box 501"/>
              <p:cNvSpPr txBox="1">
                <a:spLocks noChangeArrowheads="1"/>
              </p:cNvSpPr>
              <p:nvPr/>
            </p:nvSpPr>
            <p:spPr bwMode="auto">
              <a:xfrm>
                <a:off x="3193" y="2051"/>
                <a:ext cx="727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5146" tIns="32573" rIns="65146" bIns="32573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600" b="1" dirty="0">
                    <a:latin typeface="Arial Unicode MS" pitchFamily="34" charset="-128"/>
                  </a:rPr>
                  <a:t>ГУ МЧС</a:t>
                </a:r>
              </a:p>
            </p:txBody>
          </p:sp>
        </p:grpSp>
        <p:grpSp>
          <p:nvGrpSpPr>
            <p:cNvPr id="154" name="Group 503"/>
            <p:cNvGrpSpPr>
              <a:grpSpLocks/>
            </p:cNvGrpSpPr>
            <p:nvPr/>
          </p:nvGrpSpPr>
          <p:grpSpPr bwMode="auto">
            <a:xfrm>
              <a:off x="3613151" y="3200404"/>
              <a:ext cx="600075" cy="560389"/>
              <a:chOff x="5238" y="775"/>
              <a:chExt cx="378" cy="353"/>
            </a:xfrm>
          </p:grpSpPr>
          <p:sp>
            <p:nvSpPr>
              <p:cNvPr id="155" name="Rectangle 504"/>
              <p:cNvSpPr>
                <a:spLocks noChangeArrowheads="1"/>
              </p:cNvSpPr>
              <p:nvPr/>
            </p:nvSpPr>
            <p:spPr bwMode="auto">
              <a:xfrm>
                <a:off x="5238" y="775"/>
                <a:ext cx="378" cy="20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lIns="65162" tIns="32581" rIns="65162" bIns="32581" anchor="ctr"/>
              <a:lstStyle/>
              <a:p>
                <a:pPr algn="ctr" defTabSz="652463"/>
                <a:endParaRPr lang="ru-RU" sz="900" b="1">
                  <a:latin typeface="Arial Unicode MS" pitchFamily="34" charset="-128"/>
                </a:endParaRPr>
              </a:p>
            </p:txBody>
          </p:sp>
          <p:sp>
            <p:nvSpPr>
              <p:cNvPr id="156" name="Line 505"/>
              <p:cNvSpPr>
                <a:spLocks noChangeShapeType="1"/>
              </p:cNvSpPr>
              <p:nvPr/>
            </p:nvSpPr>
            <p:spPr bwMode="auto">
              <a:xfrm>
                <a:off x="5238" y="926"/>
                <a:ext cx="0" cy="20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7" name="WordArt 506"/>
            <p:cNvSpPr>
              <a:spLocks noChangeArrowheads="1" noChangeShapeType="1" noTextEdit="1"/>
            </p:cNvSpPr>
            <p:nvPr/>
          </p:nvSpPr>
          <p:spPr bwMode="auto">
            <a:xfrm>
              <a:off x="3604812" y="3240248"/>
              <a:ext cx="582433" cy="2714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itchFamily="18" charset="0"/>
                  <a:cs typeface="Times New Roman" pitchFamily="18" charset="0"/>
                </a:rPr>
                <a:t>КЧС и ОПБ</a:t>
              </a:r>
            </a:p>
            <a:p>
              <a:pPr algn="ctr"/>
              <a:r>
                <a:rPr lang="ru-RU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itchFamily="18" charset="0"/>
                  <a:cs typeface="Times New Roman" pitchFamily="18" charset="0"/>
                </a:rPr>
                <a:t>г. Курска</a:t>
              </a:r>
            </a:p>
          </p:txBody>
        </p:sp>
        <p:grpSp>
          <p:nvGrpSpPr>
            <p:cNvPr id="158" name="Group 508"/>
            <p:cNvGrpSpPr>
              <a:grpSpLocks/>
            </p:cNvGrpSpPr>
            <p:nvPr/>
          </p:nvGrpSpPr>
          <p:grpSpPr bwMode="auto">
            <a:xfrm>
              <a:off x="2243153" y="2533652"/>
              <a:ext cx="671513" cy="700089"/>
              <a:chOff x="5301" y="663"/>
              <a:chExt cx="423" cy="441"/>
            </a:xfrm>
          </p:grpSpPr>
          <p:sp>
            <p:nvSpPr>
              <p:cNvPr id="159" name="Rectangle 509"/>
              <p:cNvSpPr>
                <a:spLocks noChangeArrowheads="1"/>
              </p:cNvSpPr>
              <p:nvPr/>
            </p:nvSpPr>
            <p:spPr bwMode="auto">
              <a:xfrm>
                <a:off x="5301" y="663"/>
                <a:ext cx="423" cy="25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lIns="65162" tIns="32581" rIns="65162" bIns="32581" anchor="ctr"/>
              <a:lstStyle/>
              <a:p>
                <a:pPr algn="ctr" defTabSz="652463"/>
                <a:endParaRPr lang="ru-RU" sz="900" b="1">
                  <a:latin typeface="Arial Unicode MS" pitchFamily="34" charset="-128"/>
                </a:endParaRPr>
              </a:p>
            </p:txBody>
          </p:sp>
          <p:sp>
            <p:nvSpPr>
              <p:cNvPr id="160" name="Line 510"/>
              <p:cNvSpPr>
                <a:spLocks noChangeShapeType="1"/>
              </p:cNvSpPr>
              <p:nvPr/>
            </p:nvSpPr>
            <p:spPr bwMode="auto">
              <a:xfrm>
                <a:off x="5301" y="902"/>
                <a:ext cx="0" cy="20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1" name="WordArt 511"/>
            <p:cNvSpPr>
              <a:spLocks noChangeArrowheads="1" noChangeShapeType="1" noTextEdit="1"/>
            </p:cNvSpPr>
            <p:nvPr/>
          </p:nvSpPr>
          <p:spPr bwMode="auto">
            <a:xfrm>
              <a:off x="2264314" y="2607243"/>
              <a:ext cx="621985" cy="25492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Narrow"/>
                </a:rPr>
                <a:t>У</a:t>
              </a:r>
              <a:r>
                <a:rPr lang="ru-RU" sz="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itchFamily="18" charset="0"/>
                  <a:cs typeface="Times New Roman" pitchFamily="18" charset="0"/>
                </a:rPr>
                <a:t>ГО ЧС г. Курска</a:t>
              </a:r>
            </a:p>
            <a:p>
              <a:pPr algn="ctr"/>
              <a:r>
                <a:rPr lang="ru-RU" sz="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itchFamily="18" charset="0"/>
                  <a:cs typeface="Times New Roman" pitchFamily="18" charset="0"/>
                </a:rPr>
                <a:t>ОШ ЛЧС</a:t>
              </a:r>
            </a:p>
          </p:txBody>
        </p:sp>
      </p:grpSp>
      <p:sp>
        <p:nvSpPr>
          <p:cNvPr id="170" name="Text Box 1051"/>
          <p:cNvSpPr txBox="1">
            <a:spLocks noChangeArrowheads="1"/>
          </p:cNvSpPr>
          <p:nvPr/>
        </p:nvSpPr>
        <p:spPr bwMode="auto">
          <a:xfrm>
            <a:off x="7329264" y="2669405"/>
            <a:ext cx="2571427" cy="418859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defTabSz="1071563" fontAlgn="base">
              <a:spcBef>
                <a:spcPct val="0"/>
              </a:spcBef>
            </a:pPr>
            <a:r>
              <a:rPr lang="ru-RU" b="1" kern="1200" dirty="0" smtClean="0"/>
              <a:t>Социально значимые объекты (в том числе с круглосуточным пребыванием людей)</a:t>
            </a:r>
            <a:r>
              <a:rPr lang="ru-RU" kern="1200" dirty="0" smtClean="0"/>
              <a:t>.</a:t>
            </a:r>
          </a:p>
          <a:p>
            <a:pPr lvl="0" defTabSz="1071563" fontAlgn="base">
              <a:spcBef>
                <a:spcPct val="0"/>
              </a:spcBef>
            </a:pPr>
            <a:r>
              <a:rPr lang="ru-RU" kern="1200" dirty="0" smtClean="0"/>
              <a:t>Средние общеобразовательные школы – 11</a:t>
            </a:r>
          </a:p>
          <a:p>
            <a:pPr lvl="0" defTabSz="1071563" fontAlgn="base">
              <a:spcBef>
                <a:spcPct val="0"/>
              </a:spcBef>
            </a:pPr>
            <a:r>
              <a:rPr lang="ru-RU" kern="1200" dirty="0" smtClean="0"/>
              <a:t>Высшие учебные заведения – 2</a:t>
            </a:r>
          </a:p>
          <a:p>
            <a:pPr lvl="0" defTabSz="1071563" fontAlgn="base">
              <a:spcBef>
                <a:spcPct val="0"/>
              </a:spcBef>
            </a:pPr>
            <a:r>
              <a:rPr lang="ru-RU" kern="1200" dirty="0" smtClean="0"/>
              <a:t>Дошкольное образовательное учреждение -18</a:t>
            </a:r>
          </a:p>
          <a:p>
            <a:pPr lvl="0" defTabSz="1071563" fontAlgn="base">
              <a:spcBef>
                <a:spcPct val="0"/>
              </a:spcBef>
            </a:pPr>
            <a:r>
              <a:rPr lang="ru-RU" kern="1200" dirty="0" smtClean="0"/>
              <a:t>Учреждения здравоохранения -1 </a:t>
            </a:r>
          </a:p>
          <a:p>
            <a:pPr lvl="0" defTabSz="1071563" fontAlgn="base">
              <a:spcBef>
                <a:spcPct val="0"/>
              </a:spcBef>
            </a:pPr>
            <a:r>
              <a:rPr lang="ru-RU" kern="1200" dirty="0" smtClean="0"/>
              <a:t>Музеи -1</a:t>
            </a:r>
          </a:p>
          <a:p>
            <a:pPr lvl="0" defTabSz="1071563" fontAlgn="base">
              <a:spcBef>
                <a:spcPct val="0"/>
              </a:spcBef>
            </a:pPr>
            <a:r>
              <a:rPr lang="ru-RU" kern="1200" dirty="0" smtClean="0"/>
              <a:t>Кинотеатры – 1</a:t>
            </a:r>
          </a:p>
          <a:p>
            <a:pPr lvl="0" defTabSz="1071563" fontAlgn="base">
              <a:spcBef>
                <a:spcPct val="0"/>
              </a:spcBef>
            </a:pPr>
            <a:r>
              <a:rPr lang="ru-RU" kern="1200" dirty="0" smtClean="0"/>
              <a:t>Библиотеки – 2</a:t>
            </a:r>
          </a:p>
          <a:p>
            <a:pPr lvl="0" defTabSz="1071563" fontAlgn="base">
              <a:spcBef>
                <a:spcPct val="0"/>
              </a:spcBef>
            </a:pPr>
            <a:r>
              <a:rPr lang="ru-RU" kern="1200" dirty="0" smtClean="0"/>
              <a:t>Учреждения дополнительного образования – 3</a:t>
            </a:r>
          </a:p>
          <a:p>
            <a:pPr lvl="0" defTabSz="1071563" fontAlgn="base">
              <a:spcBef>
                <a:spcPct val="0"/>
              </a:spcBef>
            </a:pPr>
            <a:r>
              <a:rPr lang="ru-RU" kern="1200" dirty="0" smtClean="0"/>
              <a:t>Спортивные организации и учреждения - 2</a:t>
            </a:r>
          </a:p>
          <a:p>
            <a:pPr lvl="0" defTabSz="1071563" fontAlgn="base">
              <a:spcBef>
                <a:spcPct val="0"/>
              </a:spcBef>
            </a:pPr>
            <a:r>
              <a:rPr lang="ru-RU" kern="1200" dirty="0" smtClean="0"/>
              <a:t>Объекты религиозного культа – 3</a:t>
            </a:r>
          </a:p>
          <a:p>
            <a:pPr lvl="0" defTabSz="1071563" fontAlgn="base">
              <a:spcBef>
                <a:spcPct val="0"/>
              </a:spcBef>
            </a:pPr>
            <a:r>
              <a:rPr lang="ru-RU" kern="1200" dirty="0" err="1" smtClean="0"/>
              <a:t>Нижнетуринский</a:t>
            </a:r>
            <a:r>
              <a:rPr lang="ru-RU" kern="1200" dirty="0" smtClean="0"/>
              <a:t> дом – интернат - 1</a:t>
            </a:r>
          </a:p>
          <a:p>
            <a:pPr lvl="0" defTabSz="1071563" fontAlgn="base">
              <a:spcBef>
                <a:spcPct val="0"/>
              </a:spcBef>
            </a:pPr>
            <a:endParaRPr lang="ru-RU" kern="1200" dirty="0" smtClean="0"/>
          </a:p>
          <a:p>
            <a:pPr lvl="0" defTabSz="1071563" fontAlgn="base">
              <a:spcBef>
                <a:spcPct val="0"/>
              </a:spcBef>
            </a:pPr>
            <a:endParaRPr lang="ru-RU" kern="1200" dirty="0" smtClean="0"/>
          </a:p>
          <a:p>
            <a:pPr lvl="0" defTabSz="1071563" fontAlgn="base">
              <a:spcBef>
                <a:spcPct val="0"/>
              </a:spcBef>
            </a:pPr>
            <a:endParaRPr lang="ru-RU" kern="1200" dirty="0"/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9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4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1" name="Рисунок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2669403"/>
            <a:ext cx="7313056" cy="335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0" y="2669405"/>
            <a:ext cx="3743325" cy="1196975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360" tIns="45678" rIns="91360" bIns="45678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Городской округ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Лесной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является закрытым административно-территориальным образованием, по этой причине расставить условные обозначения не представляется возможным.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6021288"/>
            <a:ext cx="7346197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64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РАЗМЕЩЕНИЕ ПСО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ЛЕСНОЙ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5477" y="4042348"/>
            <a:ext cx="4305477" cy="2493243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algn="ctr" defTabSz="1211324"/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ПСО г. Лесной Свердловской области размещена 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отдельном здании.</a:t>
            </a:r>
          </a:p>
          <a:p>
            <a:pPr algn="ctr" defTabSz="1211324"/>
            <a:endParaRPr lang="ru-RU" sz="19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324"/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Полезная площадь – 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108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кв. м.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73878" y="1052740"/>
            <a:ext cx="5006581" cy="1447684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rtlCol="0" anchor="ctr"/>
          <a:lstStyle/>
          <a:p>
            <a:pPr algn="ctr" defTabSz="1211324">
              <a:defRPr/>
            </a:pPr>
            <a:r>
              <a:rPr lang="ru-RU" sz="19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algn="ctr" defTabSz="1211324">
              <a:defRPr/>
            </a:pP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Федерация,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624200, Свердловская область, г</a:t>
            </a: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Лесной, </a:t>
            </a: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К. Маркса, 19А,</a:t>
            </a:r>
          </a:p>
          <a:p>
            <a:pPr algn="ctr" defTabSz="1211324">
              <a:defRPr/>
            </a:pP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(34342) 2-68-67, </a:t>
            </a:r>
            <a:r>
              <a:rPr lang="ru-RU" sz="19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факс </a:t>
            </a: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(34342) 2-68-64,</a:t>
            </a:r>
          </a:p>
          <a:p>
            <a:pPr algn="ctr" defTabSz="1211324">
              <a:defRPr/>
            </a:pPr>
            <a:r>
              <a:rPr lang="ru-RU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эл. адрес: </a:t>
            </a:r>
            <a:r>
              <a:rPr lang="en-US" sz="19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112.lesnoy@gmail.com</a:t>
            </a:r>
            <a:endParaRPr lang="ru-RU" sz="19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9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5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783" y="1052740"/>
            <a:ext cx="4305478" cy="289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Администратор\Мои документы\Мои рисунки\Копия План схема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7004" y="2500424"/>
            <a:ext cx="5023455" cy="403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91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ОРГАНИЗАЦИОННО-ШТАТНАЯ СТРУКТУРА</a:t>
            </a:r>
            <a:b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МКУ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АСС 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ЛЕСНОЙ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9" name="Text Box 3"/>
          <p:cNvSpPr txBox="1">
            <a:spLocks noChangeArrowheads="1"/>
          </p:cNvSpPr>
          <p:nvPr/>
        </p:nvSpPr>
        <p:spPr bwMode="auto">
          <a:xfrm>
            <a:off x="2860074" y="1052736"/>
            <a:ext cx="3377153" cy="703914"/>
          </a:xfrm>
          <a:prstGeom prst="rect">
            <a:avLst/>
          </a:prstGeom>
          <a:solidFill>
            <a:srgbClr val="993366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lIns="122430" tIns="63436" rIns="122430" bIns="63436" anchor="ctr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27"/>
              </a:spcBef>
              <a:buClr>
                <a:srgbClr val="000000"/>
              </a:buClr>
              <a:buSzPct val="45000"/>
            </a:pPr>
            <a:r>
              <a:rPr lang="ru-RU" sz="18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Начальник </a:t>
            </a:r>
            <a:r>
              <a:rPr lang="ru-RU" sz="18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МКУ «АСС»</a:t>
            </a:r>
            <a:endParaRPr lang="ru-RU" sz="18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521" name="Прямая соединительная линия 136"/>
          <p:cNvCxnSpPr>
            <a:cxnSpLocks noChangeShapeType="1"/>
          </p:cNvCxnSpPr>
          <p:nvPr/>
        </p:nvCxnSpPr>
        <p:spPr bwMode="auto">
          <a:xfrm flipV="1">
            <a:off x="4453421" y="1756650"/>
            <a:ext cx="0" cy="410584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4600" y="6492879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6</a:t>
            </a:fld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424608" y="2564904"/>
            <a:ext cx="2391234" cy="667282"/>
          </a:xfrm>
          <a:prstGeom prst="rect">
            <a:avLst/>
          </a:prstGeom>
          <a:solidFill>
            <a:srgbClr val="993366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lIns="122430" tIns="63436" rIns="122430" bIns="63436" anchor="ctr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00000"/>
              </a:buClr>
              <a:buSzPct val="45000"/>
            </a:pP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Начальник ПСО (1</a:t>
            </a:r>
            <a:r>
              <a:rPr lang="ru-RU" sz="12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)</a:t>
            </a:r>
            <a:endParaRPr lang="ru-RU" sz="12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14" name="Прямая соединительная линия 136"/>
          <p:cNvCxnSpPr>
            <a:cxnSpLocks noChangeShapeType="1"/>
          </p:cNvCxnSpPr>
          <p:nvPr/>
        </p:nvCxnSpPr>
        <p:spPr bwMode="auto">
          <a:xfrm flipV="1">
            <a:off x="4448944" y="1844824"/>
            <a:ext cx="0" cy="360040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496616" y="4293096"/>
            <a:ext cx="2319226" cy="667282"/>
          </a:xfrm>
          <a:prstGeom prst="rect">
            <a:avLst/>
          </a:prstGeom>
          <a:solidFill>
            <a:srgbClr val="993366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lIns="122430" tIns="63436" rIns="122430" bIns="63436" anchor="ctr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00000"/>
              </a:buClr>
              <a:buSzPct val="45000"/>
            </a:pP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Спасатели (13)</a:t>
            </a:r>
            <a:endParaRPr lang="ru-RU" sz="14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160912" y="2564904"/>
            <a:ext cx="2391234" cy="667282"/>
          </a:xfrm>
          <a:prstGeom prst="rect">
            <a:avLst/>
          </a:prstGeom>
          <a:solidFill>
            <a:srgbClr val="993366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lIns="122430" tIns="63436" rIns="122430" bIns="63436" anchor="ctr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00000"/>
              </a:buClr>
              <a:buSzPct val="45000"/>
            </a:pP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Начальник </a:t>
            </a:r>
            <a:r>
              <a:rPr lang="ru-RU" sz="1400" dirty="0" err="1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ЕДДС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(1)</a:t>
            </a:r>
            <a:endParaRPr lang="ru-RU" sz="14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232920" y="4293096"/>
            <a:ext cx="2319226" cy="667282"/>
          </a:xfrm>
          <a:prstGeom prst="rect">
            <a:avLst/>
          </a:prstGeom>
          <a:solidFill>
            <a:srgbClr val="993366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lIns="122430" tIns="63436" rIns="122430" bIns="63436" anchor="ctr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00000"/>
              </a:buClr>
              <a:buSzPct val="45000"/>
            </a:pP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Оперативный дежурный 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(5)</a:t>
            </a:r>
            <a:endParaRPr lang="ru-RU" sz="14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17" name="Прямая соединительная линия 136"/>
          <p:cNvCxnSpPr>
            <a:cxnSpLocks noChangeShapeType="1"/>
            <a:stCxn id="11" idx="0"/>
            <a:endCxn id="10" idx="2"/>
          </p:cNvCxnSpPr>
          <p:nvPr/>
        </p:nvCxnSpPr>
        <p:spPr bwMode="auto">
          <a:xfrm flipH="1" flipV="1">
            <a:off x="5356529" y="3232186"/>
            <a:ext cx="36004" cy="1060910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Прямая соединительная линия 136"/>
          <p:cNvCxnSpPr>
            <a:cxnSpLocks noChangeShapeType="1"/>
          </p:cNvCxnSpPr>
          <p:nvPr/>
        </p:nvCxnSpPr>
        <p:spPr bwMode="auto">
          <a:xfrm flipV="1">
            <a:off x="2504728" y="3212976"/>
            <a:ext cx="0" cy="1080120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" name="Прямая соединительная линия 136"/>
          <p:cNvCxnSpPr>
            <a:cxnSpLocks noChangeShapeType="1"/>
          </p:cNvCxnSpPr>
          <p:nvPr/>
        </p:nvCxnSpPr>
        <p:spPr bwMode="auto">
          <a:xfrm>
            <a:off x="2504728" y="2204864"/>
            <a:ext cx="3672408" cy="0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Прямая соединительная линия 136"/>
          <p:cNvCxnSpPr>
            <a:cxnSpLocks noChangeShapeType="1"/>
          </p:cNvCxnSpPr>
          <p:nvPr/>
        </p:nvCxnSpPr>
        <p:spPr bwMode="auto">
          <a:xfrm flipV="1">
            <a:off x="6177136" y="2204864"/>
            <a:ext cx="0" cy="338576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Прямая соединительная линия 136"/>
          <p:cNvCxnSpPr>
            <a:cxnSpLocks noChangeShapeType="1"/>
          </p:cNvCxnSpPr>
          <p:nvPr/>
        </p:nvCxnSpPr>
        <p:spPr bwMode="auto">
          <a:xfrm flipV="1">
            <a:off x="2504728" y="2204864"/>
            <a:ext cx="0" cy="410584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Прямая соединительная линия 136"/>
          <p:cNvCxnSpPr>
            <a:cxnSpLocks noChangeShapeType="1"/>
            <a:stCxn id="15" idx="3"/>
            <a:endCxn id="11" idx="1"/>
          </p:cNvCxnSpPr>
          <p:nvPr/>
        </p:nvCxnSpPr>
        <p:spPr bwMode="auto">
          <a:xfrm>
            <a:off x="3815842" y="4626737"/>
            <a:ext cx="417078" cy="0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7041232" y="4293096"/>
            <a:ext cx="2319226" cy="667282"/>
          </a:xfrm>
          <a:prstGeom prst="rect">
            <a:avLst/>
          </a:prstGeom>
          <a:solidFill>
            <a:srgbClr val="993366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lIns="122430" tIns="63436" rIns="122430" bIns="63436" anchor="ctr"/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00000"/>
              </a:buClr>
              <a:buSzPct val="45000"/>
            </a:pP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Специалист по приему и обработке экстренных вызовов 112 (7)</a:t>
            </a:r>
            <a:endParaRPr lang="ru-RU" sz="14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38" name="Прямая соединительная линия 136"/>
          <p:cNvCxnSpPr>
            <a:cxnSpLocks noChangeShapeType="1"/>
            <a:stCxn id="11" idx="3"/>
            <a:endCxn id="36" idx="1"/>
          </p:cNvCxnSpPr>
          <p:nvPr/>
        </p:nvCxnSpPr>
        <p:spPr bwMode="auto">
          <a:xfrm>
            <a:off x="6552146" y="4626737"/>
            <a:ext cx="489086" cy="0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" name="Прямая соединительная линия 136"/>
          <p:cNvCxnSpPr>
            <a:cxnSpLocks noChangeShapeType="1"/>
          </p:cNvCxnSpPr>
          <p:nvPr/>
        </p:nvCxnSpPr>
        <p:spPr bwMode="auto">
          <a:xfrm>
            <a:off x="6537176" y="2924944"/>
            <a:ext cx="1512168" cy="0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" name="Прямая соединительная линия 136"/>
          <p:cNvCxnSpPr>
            <a:cxnSpLocks noChangeShapeType="1"/>
          </p:cNvCxnSpPr>
          <p:nvPr/>
        </p:nvCxnSpPr>
        <p:spPr bwMode="auto">
          <a:xfrm flipV="1">
            <a:off x="8049344" y="2924944"/>
            <a:ext cx="0" cy="1368152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2417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104775" y="1790706"/>
            <a:ext cx="9705976" cy="1757363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070" tIns="10040" rIns="20070" bIns="10040" anchor="ctr"/>
          <a:lstStyle/>
          <a:p>
            <a:pPr algn="ctr" defTabSz="650875" fontAlgn="base">
              <a:spcBef>
                <a:spcPct val="0"/>
              </a:spcBef>
              <a:spcAft>
                <a:spcPct val="0"/>
              </a:spcAft>
            </a:pPr>
            <a:endParaRPr lang="ru-RU" sz="600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Заголовок 1"/>
          <p:cNvSpPr txBox="1">
            <a:spLocks/>
          </p:cNvSpPr>
          <p:nvPr/>
        </p:nvSpPr>
        <p:spPr bwMode="auto">
          <a:xfrm>
            <a:off x="0" y="0"/>
            <a:ext cx="990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10" tIns="53603" rIns="107210" bIns="53603" anchor="ctr"/>
          <a:lstStyle>
            <a:lvl1pPr defTabSz="1241425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41425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41425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41425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41425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414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414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414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414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СХЕМА ОРГАНИЗАЦИИ УПРАВЛЕНИЯ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ГОРОДСКОГО ЗВЕНА ТП РСЧС</a:t>
            </a:r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104775" y="4922844"/>
            <a:ext cx="9705976" cy="8969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070" tIns="10040" rIns="20070" bIns="10040" anchor="ctr"/>
          <a:lstStyle/>
          <a:p>
            <a:pPr algn="ctr" defTabSz="650875" fontAlgn="base">
              <a:spcBef>
                <a:spcPct val="0"/>
              </a:spcBef>
              <a:spcAft>
                <a:spcPct val="0"/>
              </a:spcAft>
            </a:pPr>
            <a:endParaRPr lang="ru-RU" sz="600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104775" y="3606800"/>
            <a:ext cx="9705976" cy="1258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lIns="20070" tIns="10040" rIns="20070" bIns="10040" anchor="ctr"/>
          <a:lstStyle/>
          <a:p>
            <a:pPr algn="ctr" defTabSz="650875">
              <a:defRPr/>
            </a:pPr>
            <a:endParaRPr lang="ru-RU" sz="6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576265" y="1077918"/>
            <a:ext cx="8404225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070" tIns="10040" rIns="20070" bIns="10040" anchor="ctr"/>
          <a:lstStyle/>
          <a:p>
            <a:pPr algn="ctr" defTabSz="650875" fontAlgn="base">
              <a:spcBef>
                <a:spcPct val="0"/>
              </a:spcBef>
              <a:spcAft>
                <a:spcPct val="0"/>
              </a:spcAft>
            </a:pPr>
            <a:endParaRPr lang="ru-RU" sz="600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2" name="Rectangle 15"/>
          <p:cNvSpPr>
            <a:spLocks noChangeArrowheads="1"/>
          </p:cNvSpPr>
          <p:nvPr/>
        </p:nvSpPr>
        <p:spPr bwMode="auto">
          <a:xfrm flipH="1">
            <a:off x="4191000" y="3606800"/>
            <a:ext cx="114300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2628900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СИЛЫ И СРЕДСТВА</a:t>
            </a:r>
          </a:p>
        </p:txBody>
      </p:sp>
      <p:sp>
        <p:nvSpPr>
          <p:cNvPr id="31753" name="Rectangle 16"/>
          <p:cNvSpPr>
            <a:spLocks noChangeArrowheads="1"/>
          </p:cNvSpPr>
          <p:nvPr/>
        </p:nvSpPr>
        <p:spPr bwMode="auto">
          <a:xfrm flipH="1">
            <a:off x="3328992" y="1835151"/>
            <a:ext cx="3189287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2628900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ОРГАНЫ ПОВСЕДНЕВНОГО УПРАВЛЕНИЯ</a:t>
            </a:r>
          </a:p>
        </p:txBody>
      </p:sp>
      <p:sp>
        <p:nvSpPr>
          <p:cNvPr id="102" name="Rectangle 17"/>
          <p:cNvSpPr>
            <a:spLocks noChangeArrowheads="1"/>
          </p:cNvSpPr>
          <p:nvPr/>
        </p:nvSpPr>
        <p:spPr bwMode="auto">
          <a:xfrm flipH="1">
            <a:off x="3684592" y="1084263"/>
            <a:ext cx="2478087" cy="215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40843" tIns="20428" rIns="40843" bIns="20428" anchor="ctr"/>
          <a:lstStyle/>
          <a:p>
            <a:pPr algn="ctr" defTabSz="2628900">
              <a:defRPr/>
            </a:pPr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КЧС и ОПБ г. Лесной </a:t>
            </a:r>
            <a:r>
              <a:rPr lang="ru-RU" sz="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Черепанов С.Е. </a:t>
            </a:r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6-88-01</a:t>
            </a:r>
            <a:endParaRPr lang="ru-RU" sz="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5" name="Rectangle 18"/>
          <p:cNvSpPr>
            <a:spLocks noChangeArrowheads="1"/>
          </p:cNvSpPr>
          <p:nvPr/>
        </p:nvSpPr>
        <p:spPr bwMode="auto">
          <a:xfrm flipH="1">
            <a:off x="1496614" y="1484784"/>
            <a:ext cx="6336705" cy="2160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2628900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Отдел по защите населения и общественной безопасности   администрации городского округа  «Город Лесной»  Кирьянов И.П. т. 6-88-12</a:t>
            </a:r>
          </a:p>
        </p:txBody>
      </p:sp>
      <p:sp>
        <p:nvSpPr>
          <p:cNvPr id="31756" name="Rectangle 19"/>
          <p:cNvSpPr>
            <a:spLocks noChangeArrowheads="1"/>
          </p:cNvSpPr>
          <p:nvPr/>
        </p:nvSpPr>
        <p:spPr bwMode="auto">
          <a:xfrm flipH="1">
            <a:off x="3328992" y="974728"/>
            <a:ext cx="3189287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262890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КООРДИНАЦИОННЫЙ ОРГАН</a:t>
            </a:r>
          </a:p>
        </p:txBody>
      </p:sp>
      <p:sp>
        <p:nvSpPr>
          <p:cNvPr id="31757" name="Rectangle 20"/>
          <p:cNvSpPr>
            <a:spLocks noChangeArrowheads="1"/>
          </p:cNvSpPr>
          <p:nvPr/>
        </p:nvSpPr>
        <p:spPr bwMode="auto">
          <a:xfrm>
            <a:off x="3907631" y="2135981"/>
            <a:ext cx="2100263" cy="2809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0070" tIns="10040" rIns="20070" bIns="1004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ЕДДС  г. Лесной. т. </a:t>
            </a:r>
            <a:r>
              <a:rPr lang="ru-RU" sz="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8(34342) </a:t>
            </a:r>
            <a:r>
              <a:rPr lang="ru-RU" sz="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2-68-68, 2-68-67</a:t>
            </a:r>
          </a:p>
        </p:txBody>
      </p:sp>
      <p:sp>
        <p:nvSpPr>
          <p:cNvPr id="31758" name="Rectangle 21"/>
          <p:cNvSpPr>
            <a:spLocks noChangeArrowheads="1"/>
          </p:cNvSpPr>
          <p:nvPr/>
        </p:nvSpPr>
        <p:spPr bwMode="auto">
          <a:xfrm>
            <a:off x="275433" y="2616994"/>
            <a:ext cx="2100263" cy="282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846" tIns="10040" rIns="11846" bIns="10040" anchor="ctr"/>
          <a:lstStyle/>
          <a:p>
            <a:pPr algn="ctr" defTabSz="91281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Дежурная часть ОМВД России  по ГО  «Город Лесной»    </a:t>
            </a:r>
            <a:r>
              <a:rPr lang="ru-RU" sz="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ул. К. Маркса, д. 3,</a:t>
            </a:r>
          </a:p>
          <a:p>
            <a:pPr algn="ctr" defTabSz="91281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т. 8 (34342) 2-68-77, 02 (18 чел, 9 тех)</a:t>
            </a:r>
            <a:endParaRPr lang="ru-RU" sz="6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759" name="Rectangle 22"/>
          <p:cNvSpPr>
            <a:spLocks noChangeArrowheads="1"/>
          </p:cNvSpPr>
          <p:nvPr/>
        </p:nvSpPr>
        <p:spPr bwMode="auto">
          <a:xfrm>
            <a:off x="260353" y="3100394"/>
            <a:ext cx="2100263" cy="2809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846" tIns="10040" rIns="11846" bIns="1004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0тделение скорой медицинской помощи 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ФГБУЗ ЦМСЧ № 91 ФМБА России  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т. 8 (34342) 9-92-03 (8 чел, 4 тех)</a:t>
            </a:r>
          </a:p>
        </p:txBody>
      </p:sp>
      <p:sp>
        <p:nvSpPr>
          <p:cNvPr id="31761" name="Rectangle 24"/>
          <p:cNvSpPr>
            <a:spLocks noChangeArrowheads="1"/>
          </p:cNvSpPr>
          <p:nvPr/>
        </p:nvSpPr>
        <p:spPr bwMode="auto">
          <a:xfrm>
            <a:off x="6842125" y="2020888"/>
            <a:ext cx="2909888" cy="11922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846" tIns="10040" rIns="11846" bIns="1004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ДДС объектов экономики: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диспетчерская служба МУП «Энергосети»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диспетчерская служба МУП «Технодом»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диспетчерская служба ООО «Трансинформ»</a:t>
            </a:r>
          </a:p>
          <a:p>
            <a:pPr algn="ctr" defTabSz="1219132" fontAlgn="auto">
              <a:spcBef>
                <a:spcPts val="0"/>
              </a:spcBef>
              <a:spcAft>
                <a:spcPts val="0"/>
              </a:spcAft>
            </a:pPr>
            <a:r>
              <a:rPr lang="ru-RU" sz="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-отдел оперативного реагирования и мониторинга </a:t>
            </a:r>
          </a:p>
          <a:p>
            <a:pPr algn="ctr" defTabSz="1219132" fontAlgn="auto">
              <a:spcBef>
                <a:spcPts val="0"/>
              </a:spcBef>
              <a:spcAft>
                <a:spcPts val="0"/>
              </a:spcAft>
            </a:pPr>
            <a:r>
              <a:rPr lang="ru-RU" sz="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ФГУП </a:t>
            </a:r>
            <a:r>
              <a:rPr lang="ru-RU" sz="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«Комбинат Электрохимприбор»</a:t>
            </a:r>
            <a:endParaRPr lang="en-US" sz="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5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sz="5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8" name="Rectangle 31"/>
          <p:cNvSpPr>
            <a:spLocks noChangeArrowheads="1"/>
          </p:cNvSpPr>
          <p:nvPr/>
        </p:nvSpPr>
        <p:spPr bwMode="auto">
          <a:xfrm flipH="1">
            <a:off x="3211516" y="4914900"/>
            <a:ext cx="3133725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2628900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ликвидации ЧС</a:t>
            </a:r>
          </a:p>
        </p:txBody>
      </p:sp>
      <p:sp>
        <p:nvSpPr>
          <p:cNvPr id="31769" name="Rectangle 32"/>
          <p:cNvSpPr>
            <a:spLocks noChangeArrowheads="1"/>
          </p:cNvSpPr>
          <p:nvPr/>
        </p:nvSpPr>
        <p:spPr bwMode="auto">
          <a:xfrm>
            <a:off x="1423989" y="5013325"/>
            <a:ext cx="1223962" cy="6477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42900" indent="-342900" algn="ctr" defTabSz="26289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ГИБДД ОМВД, </a:t>
            </a:r>
          </a:p>
          <a:p>
            <a:pPr marL="342900" indent="-342900" algn="ctr" defTabSz="26289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Служба охраны</a:t>
            </a:r>
          </a:p>
          <a:p>
            <a:pPr marL="342900" indent="-342900" algn="ctr" defTabSz="26289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общественного порядка </a:t>
            </a:r>
          </a:p>
          <a:p>
            <a:pPr marL="342900" indent="-342900" algn="ctr" defTabSz="26289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(силы и ср-</a:t>
            </a:r>
            <a:r>
              <a:rPr lang="ru-RU" altLang="ru-RU" sz="800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ва</a:t>
            </a: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по </a:t>
            </a:r>
            <a:r>
              <a:rPr lang="ru-RU" altLang="ru-RU" sz="80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спецплану</a:t>
            </a: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) </a:t>
            </a:r>
            <a:endParaRPr lang="ru-RU" sz="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70" name="Rectangle 33"/>
          <p:cNvSpPr>
            <a:spLocks noChangeArrowheads="1"/>
          </p:cNvSpPr>
          <p:nvPr/>
        </p:nvSpPr>
        <p:spPr bwMode="auto">
          <a:xfrm>
            <a:off x="3729041" y="5084763"/>
            <a:ext cx="936625" cy="57626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42900" indent="-342900" algn="ctr" defTabSz="26289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группа</a:t>
            </a:r>
          </a:p>
          <a:p>
            <a:pPr marL="342900" indent="-342900" algn="ctr" defTabSz="26289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сан-</a:t>
            </a:r>
            <a:r>
              <a:rPr lang="ru-RU" altLang="ru-RU" sz="800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эпидем</a:t>
            </a: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342900" indent="-342900" algn="ctr" defTabSz="26289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разведки  </a:t>
            </a:r>
          </a:p>
          <a:p>
            <a:pPr marL="342900" indent="-342900" algn="ctr" defTabSz="26289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6 чел, 3 ед. тех</a:t>
            </a:r>
            <a:endParaRPr lang="ru-RU" sz="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71" name="Rectangle 34"/>
          <p:cNvSpPr>
            <a:spLocks noChangeArrowheads="1"/>
          </p:cNvSpPr>
          <p:nvPr/>
        </p:nvSpPr>
        <p:spPr bwMode="auto">
          <a:xfrm>
            <a:off x="5816603" y="5084763"/>
            <a:ext cx="1009650" cy="57626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3975" lvl="1" algn="ctr" defTabSz="2628900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аварийно-восстановительная </a:t>
            </a:r>
          </a:p>
          <a:p>
            <a:pPr marL="53975" lvl="1" algn="ctr" defTabSz="2628900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бригада – </a:t>
            </a:r>
          </a:p>
          <a:p>
            <a:pPr marL="53975" lvl="1" algn="ctr" defTabSz="2628900" fontAlgn="base">
              <a:spcBef>
                <a:spcPct val="0"/>
              </a:spcBef>
              <a:spcAft>
                <a:spcPct val="0"/>
              </a:spcAft>
            </a:pPr>
            <a:r>
              <a:rPr lang="ru-RU" sz="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(6 </a:t>
            </a:r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sz="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., 1 </a:t>
            </a:r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ед. тех)</a:t>
            </a:r>
          </a:p>
        </p:txBody>
      </p:sp>
      <p:sp>
        <p:nvSpPr>
          <p:cNvPr id="31772" name="Rectangle 35"/>
          <p:cNvSpPr>
            <a:spLocks noChangeArrowheads="1"/>
          </p:cNvSpPr>
          <p:nvPr/>
        </p:nvSpPr>
        <p:spPr bwMode="auto">
          <a:xfrm>
            <a:off x="2720979" y="5013325"/>
            <a:ext cx="936625" cy="6477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42900" indent="-342900" algn="ctr" defTabSz="26289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ФПС № 6 МЧС</a:t>
            </a:r>
            <a:endParaRPr lang="ru-RU" altLang="ru-RU" sz="8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marL="342900" indent="-342900" algn="ctr" defTabSz="26289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 </a:t>
            </a:r>
            <a:r>
              <a:rPr lang="ru-RU" altLang="ru-RU" sz="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чел., </a:t>
            </a: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4 </a:t>
            </a:r>
            <a:r>
              <a:rPr lang="ru-RU" altLang="ru-RU" sz="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ед. тех.</a:t>
            </a:r>
          </a:p>
        </p:txBody>
      </p:sp>
      <p:sp>
        <p:nvSpPr>
          <p:cNvPr id="31773" name="Rectangle 36"/>
          <p:cNvSpPr>
            <a:spLocks noChangeArrowheads="1"/>
          </p:cNvSpPr>
          <p:nvPr/>
        </p:nvSpPr>
        <p:spPr bwMode="auto">
          <a:xfrm>
            <a:off x="4737103" y="5084763"/>
            <a:ext cx="936625" cy="57626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3975" lvl="1" algn="ctr" defTabSz="2628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«АСС»</a:t>
            </a:r>
          </a:p>
          <a:p>
            <a:pPr marL="53975" lvl="1" algn="ctr" defTabSz="2628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чел.,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 тех.</a:t>
            </a:r>
          </a:p>
        </p:txBody>
      </p:sp>
      <p:sp>
        <p:nvSpPr>
          <p:cNvPr id="31774" name="Rectangle 37"/>
          <p:cNvSpPr>
            <a:spLocks noChangeArrowheads="1"/>
          </p:cNvSpPr>
          <p:nvPr/>
        </p:nvSpPr>
        <p:spPr bwMode="auto">
          <a:xfrm>
            <a:off x="6897691" y="5084763"/>
            <a:ext cx="935037" cy="57626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53975" lvl="1" algn="ctr" defTabSz="2628900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авар</a:t>
            </a: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ийная бригада </a:t>
            </a:r>
          </a:p>
          <a:p>
            <a:pPr marL="342900" indent="-342900" algn="ctr" defTabSz="26289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(15 чел. 6 ед. тех.)</a:t>
            </a:r>
          </a:p>
          <a:p>
            <a:pPr marL="342900" indent="-342900" algn="ctr" defTabSz="2628900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77" name="Line 41"/>
          <p:cNvSpPr>
            <a:spLocks noChangeShapeType="1"/>
          </p:cNvSpPr>
          <p:nvPr/>
        </p:nvSpPr>
        <p:spPr bwMode="auto">
          <a:xfrm flipH="1">
            <a:off x="560388" y="4292606"/>
            <a:ext cx="0" cy="7207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28317" tIns="14158" rIns="28317" bIns="14158"/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1778" name="Line 42"/>
          <p:cNvSpPr>
            <a:spLocks noChangeShapeType="1"/>
          </p:cNvSpPr>
          <p:nvPr/>
        </p:nvSpPr>
        <p:spPr bwMode="auto">
          <a:xfrm>
            <a:off x="5529263" y="4292606"/>
            <a:ext cx="0" cy="7921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28317" tIns="14158" rIns="28317" bIns="14158"/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1779" name="Rectangle 47"/>
          <p:cNvSpPr>
            <a:spLocks noChangeArrowheads="1"/>
          </p:cNvSpPr>
          <p:nvPr/>
        </p:nvSpPr>
        <p:spPr bwMode="auto">
          <a:xfrm flipH="1">
            <a:off x="2913067" y="1371600"/>
            <a:ext cx="402113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262890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ПОСТОЯННО ДЕЙСТВУЮЩИЙ ОРГАН УПРАВЛЕНИЯ</a:t>
            </a:r>
          </a:p>
        </p:txBody>
      </p:sp>
      <p:sp>
        <p:nvSpPr>
          <p:cNvPr id="31782" name="Line 41"/>
          <p:cNvSpPr>
            <a:spLocks noChangeShapeType="1"/>
          </p:cNvSpPr>
          <p:nvPr/>
        </p:nvSpPr>
        <p:spPr bwMode="auto">
          <a:xfrm>
            <a:off x="4305300" y="4292606"/>
            <a:ext cx="0" cy="7921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28317" tIns="14158" rIns="28317" bIns="14158"/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1783" name="Line 42"/>
          <p:cNvSpPr>
            <a:spLocks noChangeShapeType="1"/>
          </p:cNvSpPr>
          <p:nvPr/>
        </p:nvSpPr>
        <p:spPr bwMode="auto">
          <a:xfrm>
            <a:off x="6537325" y="4292606"/>
            <a:ext cx="0" cy="7921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28317" tIns="14158" rIns="28317" bIns="14158"/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1784" name="Line 42"/>
          <p:cNvSpPr>
            <a:spLocks noChangeShapeType="1"/>
          </p:cNvSpPr>
          <p:nvPr/>
        </p:nvSpPr>
        <p:spPr bwMode="auto">
          <a:xfrm flipH="1">
            <a:off x="7400925" y="4292606"/>
            <a:ext cx="0" cy="7921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28317" tIns="14158" rIns="28317" bIns="14158"/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1785" name="Line 42"/>
          <p:cNvSpPr>
            <a:spLocks noChangeShapeType="1"/>
          </p:cNvSpPr>
          <p:nvPr/>
        </p:nvSpPr>
        <p:spPr bwMode="auto">
          <a:xfrm flipH="1">
            <a:off x="8337550" y="4292606"/>
            <a:ext cx="0" cy="107791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28317" tIns="14158" rIns="28317" bIns="14158"/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1786" name="Line 41"/>
          <p:cNvSpPr>
            <a:spLocks noChangeShapeType="1"/>
          </p:cNvSpPr>
          <p:nvPr/>
        </p:nvSpPr>
        <p:spPr bwMode="auto">
          <a:xfrm>
            <a:off x="3081338" y="4292606"/>
            <a:ext cx="0" cy="7207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28317" tIns="14158" rIns="28317" bIns="14158"/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178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81"/>
            <a:ext cx="2311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715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715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715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715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71563" fontAlgn="base">
              <a:spcBef>
                <a:spcPct val="0"/>
              </a:spcBef>
              <a:spcAft>
                <a:spcPct val="0"/>
              </a:spcAft>
            </a:pPr>
            <a:fld id="{0A732580-9F7E-4BC2-8D95-C9F837DDA9DA}" type="slidenum">
              <a:rPr lang="ru-RU" sz="1400">
                <a:solidFill>
                  <a:srgbClr val="FFFF00"/>
                </a:solidFill>
              </a:rPr>
              <a:pPr defTabSz="107156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1400">
              <a:solidFill>
                <a:srgbClr val="FFFF00"/>
              </a:solidFill>
            </a:endParaRPr>
          </a:p>
        </p:txBody>
      </p:sp>
      <p:sp>
        <p:nvSpPr>
          <p:cNvPr id="31789" name="Rectangle 21"/>
          <p:cNvSpPr>
            <a:spLocks noChangeArrowheads="1"/>
          </p:cNvSpPr>
          <p:nvPr/>
        </p:nvSpPr>
        <p:spPr bwMode="auto">
          <a:xfrm>
            <a:off x="302420" y="2067446"/>
            <a:ext cx="2100263" cy="355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846" tIns="10040" rIns="11846" bIns="1004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endParaRPr lang="ru-RU" sz="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ЦППС  </a:t>
            </a:r>
            <a:r>
              <a:rPr lang="ru-RU" altLang="ru-RU" sz="6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ФГКУ «СУ ФПС № 6 МЧС России»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проспект Коммунистический, д. 14А,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Тел.  (34342) 2-68-11, </a:t>
            </a:r>
            <a:r>
              <a:rPr lang="ru-RU" altLang="ru-RU" sz="6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01</a:t>
            </a:r>
            <a:r>
              <a:rPr lang="ru-RU" altLang="ru-RU" sz="6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ru-RU" altLang="ru-RU" sz="6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(20 чел 4 тех)</a:t>
            </a:r>
            <a:endParaRPr lang="ru-RU" altLang="ru-RU" sz="6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endParaRPr lang="ru-RU" sz="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90" name="Rectangle 699"/>
          <p:cNvSpPr>
            <a:spLocks noChangeArrowheads="1"/>
          </p:cNvSpPr>
          <p:nvPr/>
        </p:nvSpPr>
        <p:spPr bwMode="auto">
          <a:xfrm>
            <a:off x="128587" y="3789369"/>
            <a:ext cx="1079501" cy="5048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74613" lvl="1" indent="-182563" algn="ctr" defTabSz="36830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ФГБУЗ ЦМСЧ № 91 </a:t>
            </a:r>
          </a:p>
          <a:p>
            <a:pPr marL="74613" lvl="1" indent="-182563" algn="ctr" defTabSz="36830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ФМБА России </a:t>
            </a:r>
          </a:p>
          <a:p>
            <a:pPr marL="74613" lvl="1" indent="-182563" algn="ctr" defTabSz="36830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(34342) 2-67-40</a:t>
            </a:r>
            <a:r>
              <a:rPr lang="ru-RU" alt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altLang="ru-RU" sz="1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91" name="Rectangle 701"/>
          <p:cNvSpPr>
            <a:spLocks noChangeArrowheads="1"/>
          </p:cNvSpPr>
          <p:nvPr/>
        </p:nvSpPr>
        <p:spPr bwMode="auto">
          <a:xfrm>
            <a:off x="1281114" y="3789367"/>
            <a:ext cx="1079501" cy="503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20713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ОМВД России по ГО «Город Лесной»</a:t>
            </a:r>
          </a:p>
          <a:p>
            <a:pPr algn="ctr" defTabSz="620713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(34342) 2-68-77</a:t>
            </a:r>
          </a:p>
        </p:txBody>
      </p:sp>
      <p:sp>
        <p:nvSpPr>
          <p:cNvPr id="31792" name="Rectangle 700"/>
          <p:cNvSpPr>
            <a:spLocks noChangeArrowheads="1"/>
          </p:cNvSpPr>
          <p:nvPr/>
        </p:nvSpPr>
        <p:spPr bwMode="auto">
          <a:xfrm>
            <a:off x="2432050" y="3789367"/>
            <a:ext cx="1368426" cy="503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277938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ФГКУ «СУ ФПС № 6 МЧС России» (34342) 2-68-11, 01</a:t>
            </a:r>
            <a:endParaRPr lang="ru-RU" altLang="ru-RU" sz="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93" name="Rectangle 706"/>
          <p:cNvSpPr>
            <a:spLocks noChangeArrowheads="1"/>
          </p:cNvSpPr>
          <p:nvPr/>
        </p:nvSpPr>
        <p:spPr bwMode="auto">
          <a:xfrm>
            <a:off x="3873503" y="3789367"/>
            <a:ext cx="1154113" cy="503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74613" lvl="1" indent="-182563" algn="ctr" defTabSz="36830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ФГБУЗ «</a:t>
            </a:r>
            <a:r>
              <a:rPr lang="ru-RU" altLang="ru-RU" sz="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ЦГиЭ</a:t>
            </a: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74613" lvl="1" indent="-182563" algn="ctr" defTabSz="36830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91 ФМБА России</a:t>
            </a:r>
          </a:p>
          <a:p>
            <a:pPr marL="74613" lvl="1" indent="-182563" algn="ctr" defTabSz="36830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(34342) 4-75-74</a:t>
            </a:r>
          </a:p>
        </p:txBody>
      </p:sp>
      <p:sp>
        <p:nvSpPr>
          <p:cNvPr id="31794" name="Rectangle 702"/>
          <p:cNvSpPr>
            <a:spLocks noChangeArrowheads="1"/>
          </p:cNvSpPr>
          <p:nvPr/>
        </p:nvSpPr>
        <p:spPr bwMode="auto">
          <a:xfrm>
            <a:off x="5097466" y="3789367"/>
            <a:ext cx="865187" cy="503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74613" lvl="1" indent="-182563" algn="ctr" defTabSz="36830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alt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«Город Лесной»</a:t>
            </a:r>
          </a:p>
          <a:p>
            <a:pPr marL="74613" lvl="1" indent="-182563" algn="ctr" defTabSz="36830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(34342) 6-88-48</a:t>
            </a:r>
          </a:p>
        </p:txBody>
      </p:sp>
      <p:sp>
        <p:nvSpPr>
          <p:cNvPr id="31795" name="Rectangle 708"/>
          <p:cNvSpPr>
            <a:spLocks noChangeArrowheads="1"/>
          </p:cNvSpPr>
          <p:nvPr/>
        </p:nvSpPr>
        <p:spPr bwMode="auto">
          <a:xfrm>
            <a:off x="6032503" y="3789367"/>
            <a:ext cx="936625" cy="503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74613" lvl="1" indent="-182563" algn="ctr" defTabSz="36830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МУП</a:t>
            </a:r>
          </a:p>
          <a:p>
            <a:pPr marL="74613" lvl="1" indent="-182563" algn="ctr" defTabSz="36830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«Энергосети» </a:t>
            </a:r>
          </a:p>
        </p:txBody>
      </p:sp>
      <p:sp>
        <p:nvSpPr>
          <p:cNvPr id="31796" name="Rectangle 703"/>
          <p:cNvSpPr>
            <a:spLocks noChangeArrowheads="1"/>
          </p:cNvSpPr>
          <p:nvPr/>
        </p:nvSpPr>
        <p:spPr bwMode="auto">
          <a:xfrm>
            <a:off x="7040563" y="3789367"/>
            <a:ext cx="793750" cy="503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74613" lvl="1" indent="-182563" algn="ctr" defTabSz="36830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МКУ «УГХ»</a:t>
            </a:r>
          </a:p>
        </p:txBody>
      </p:sp>
      <p:sp>
        <p:nvSpPr>
          <p:cNvPr id="31797" name="Rectangle 709"/>
          <p:cNvSpPr>
            <a:spLocks noChangeArrowheads="1"/>
          </p:cNvSpPr>
          <p:nvPr/>
        </p:nvSpPr>
        <p:spPr bwMode="auto">
          <a:xfrm>
            <a:off x="7905750" y="3789367"/>
            <a:ext cx="865188" cy="503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74613" lvl="1" indent="-182563" algn="ctr" defTabSz="36830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ООО</a:t>
            </a:r>
          </a:p>
          <a:p>
            <a:pPr marL="74613" lvl="1" indent="-182563" algn="ctr" defTabSz="36830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Трансинфом</a:t>
            </a: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798" name="Rectangle 709"/>
          <p:cNvSpPr>
            <a:spLocks noChangeArrowheads="1"/>
          </p:cNvSpPr>
          <p:nvPr/>
        </p:nvSpPr>
        <p:spPr bwMode="auto">
          <a:xfrm>
            <a:off x="8840791" y="3789367"/>
            <a:ext cx="865187" cy="503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74613" lvl="1" indent="-182563" algn="ctr" defTabSz="36830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МУП </a:t>
            </a:r>
          </a:p>
          <a:p>
            <a:pPr marL="74613" lvl="1" indent="-182563" algn="ctr" defTabSz="36830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«Технодом»</a:t>
            </a:r>
            <a:endParaRPr lang="ru-RU" altLang="ru-RU" sz="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99" name="Rectangle 712"/>
          <p:cNvSpPr>
            <a:spLocks noChangeArrowheads="1"/>
          </p:cNvSpPr>
          <p:nvPr/>
        </p:nvSpPr>
        <p:spPr bwMode="auto">
          <a:xfrm>
            <a:off x="128590" y="5013325"/>
            <a:ext cx="1223962" cy="6477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20713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Бригада скорой медицинской помощи </a:t>
            </a:r>
          </a:p>
          <a:p>
            <a:pPr algn="ctr" defTabSz="620713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(20 чел. , 4 ед. тех.)</a:t>
            </a:r>
          </a:p>
          <a:p>
            <a:pPr algn="ctr" defTabSz="620713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Больница (коек-352)</a:t>
            </a:r>
          </a:p>
        </p:txBody>
      </p:sp>
      <p:sp>
        <p:nvSpPr>
          <p:cNvPr id="31800" name="Rectangle 720"/>
          <p:cNvSpPr>
            <a:spLocks noChangeArrowheads="1"/>
          </p:cNvSpPr>
          <p:nvPr/>
        </p:nvSpPr>
        <p:spPr bwMode="auto">
          <a:xfrm>
            <a:off x="7905751" y="5084763"/>
            <a:ext cx="863600" cy="57626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368300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связист </a:t>
            </a:r>
          </a:p>
          <a:p>
            <a:pPr algn="ctr" defTabSz="368300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 чел.)</a:t>
            </a:r>
          </a:p>
        </p:txBody>
      </p:sp>
      <p:sp>
        <p:nvSpPr>
          <p:cNvPr id="31801" name="Rectangle 720"/>
          <p:cNvSpPr>
            <a:spLocks noChangeArrowheads="1"/>
          </p:cNvSpPr>
          <p:nvPr/>
        </p:nvSpPr>
        <p:spPr bwMode="auto">
          <a:xfrm>
            <a:off x="8840788" y="5084763"/>
            <a:ext cx="792162" cy="57626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368300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sz="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Аварийная </a:t>
            </a:r>
          </a:p>
          <a:p>
            <a:pPr algn="ctr" defTabSz="368300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sz="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бригада </a:t>
            </a:r>
          </a:p>
          <a:p>
            <a:pPr algn="ctr" defTabSz="368300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(15 </a:t>
            </a:r>
            <a:r>
              <a:rPr lang="ru-RU" altLang="ru-RU" sz="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чел. </a:t>
            </a:r>
            <a:r>
              <a:rPr lang="ru-RU" altLang="ru-R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ед. тех)</a:t>
            </a:r>
          </a:p>
        </p:txBody>
      </p:sp>
      <p:sp>
        <p:nvSpPr>
          <p:cNvPr id="31802" name="Line 58"/>
          <p:cNvSpPr>
            <a:spLocks noChangeShapeType="1"/>
          </p:cNvSpPr>
          <p:nvPr/>
        </p:nvSpPr>
        <p:spPr bwMode="auto">
          <a:xfrm>
            <a:off x="9201150" y="4292606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1803" name="Line 59"/>
          <p:cNvSpPr>
            <a:spLocks noChangeShapeType="1"/>
          </p:cNvSpPr>
          <p:nvPr/>
        </p:nvSpPr>
        <p:spPr bwMode="auto">
          <a:xfrm>
            <a:off x="1857375" y="4292606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7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ОБЪЕКТЫ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9299251"/>
              </p:ext>
            </p:extLst>
          </p:nvPr>
        </p:nvGraphicFramePr>
        <p:xfrm>
          <a:off x="269006" y="690212"/>
          <a:ext cx="9436523" cy="4156942"/>
        </p:xfrm>
        <a:graphic>
          <a:graphicData uri="http://schemas.openxmlformats.org/drawingml/2006/table">
            <a:tbl>
              <a:tblPr/>
              <a:tblGrid>
                <a:gridCol w="9436523"/>
              </a:tblGrid>
              <a:tr h="290516">
                <a:tc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опасных производственных  объектов предприятий</a:t>
                      </a:r>
                      <a:endParaRPr lang="ru-RU" sz="28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92560">
                <a:tc>
                  <a:txBody>
                    <a:bodyPr/>
                    <a:lstStyle/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Радиационно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 опасные объекты - 1</a:t>
                      </a:r>
                    </a:p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Биологически опасных объектов -  нет</a:t>
                      </a:r>
                    </a:p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Химически опасные объекты  - 1</a:t>
                      </a:r>
                    </a:p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Пожаровзрывопасные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 объекты - 5</a:t>
                      </a:r>
                    </a:p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Пожароопасные объекты – 3</a:t>
                      </a:r>
                    </a:p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Взрывопасные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 объекты – 4</a:t>
                      </a:r>
                    </a:p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Гидротехнические сооружения - 1</a:t>
                      </a:r>
                    </a:p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8" name="Номер слайда 2"/>
          <p:cNvSpPr txBox="1">
            <a:spLocks/>
          </p:cNvSpPr>
          <p:nvPr/>
        </p:nvSpPr>
        <p:spPr>
          <a:xfrm>
            <a:off x="7594600" y="6492879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ятно 2 23"/>
          <p:cNvSpPr/>
          <p:nvPr/>
        </p:nvSpPr>
        <p:spPr bwMode="auto">
          <a:xfrm>
            <a:off x="4088904" y="5301208"/>
            <a:ext cx="1296144" cy="1296144"/>
          </a:xfrm>
          <a:prstGeom prst="irregularSeal2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199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UZVER-ASS\Desktop\Муниципальная практика\IMG_20200806_160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6976" y="1052736"/>
            <a:ext cx="4488136" cy="2520280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423" y="871729"/>
            <a:ext cx="4410700" cy="270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906000" cy="980728"/>
          </a:xfrm>
          <a:prstGeom prst="rect">
            <a:avLst/>
          </a:prstGeom>
        </p:spPr>
        <p:txBody>
          <a:bodyPr vert="horz" lIns="107210" tIns="53603" rIns="107210" bIns="53603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41878">
              <a:spcBef>
                <a:spcPts val="0"/>
              </a:spcBef>
              <a:defRPr/>
            </a:pP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МЕСТО ПРИГОТОВЛЕНИЯ, ПРИЕМА ПИЩИ И ОТДЫХА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СПАСАТЕЛЕЙ ПСО г. ЛЕСНОЙ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39772" y="3123195"/>
            <a:ext cx="4282943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600" b="1"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Комната отдыха </a:t>
            </a:r>
            <a:r>
              <a:rPr lang="ru-RU" altLang="ru-RU" dirty="0" smtClean="0"/>
              <a:t>ПСО </a:t>
            </a:r>
            <a:r>
              <a:rPr lang="ru-RU" altLang="ru-RU" dirty="0"/>
              <a:t>города </a:t>
            </a:r>
            <a:r>
              <a:rPr lang="ru-RU" altLang="ru-RU" dirty="0" smtClean="0"/>
              <a:t>Лесной</a:t>
            </a:r>
            <a:endParaRPr lang="ru-RU" altLang="ru-RU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47877" y="2876974"/>
            <a:ext cx="4560655" cy="575920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600" b="1"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Комната для </a:t>
            </a:r>
            <a:r>
              <a:rPr lang="ru-RU" altLang="ru-RU" dirty="0" smtClean="0"/>
              <a:t>приготовления и приема </a:t>
            </a:r>
            <a:r>
              <a:rPr lang="ru-RU" altLang="ru-RU" dirty="0"/>
              <a:t>пищи </a:t>
            </a:r>
            <a:r>
              <a:rPr lang="ru-RU" altLang="ru-RU" dirty="0" smtClean="0"/>
              <a:t>ПСО </a:t>
            </a:r>
            <a:r>
              <a:rPr lang="ru-RU" altLang="ru-RU" dirty="0"/>
              <a:t>города </a:t>
            </a:r>
            <a:r>
              <a:rPr lang="ru-RU" altLang="ru-RU" dirty="0" smtClean="0"/>
              <a:t>Лесной</a:t>
            </a:r>
            <a:endParaRPr lang="ru-RU" altLang="ru-RU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7594600" y="6492879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522" y="3576005"/>
            <a:ext cx="4487958" cy="291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423" y="3576005"/>
            <a:ext cx="4410700" cy="291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92172" y="6114886"/>
            <a:ext cx="4282943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600" b="1"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Гардероб ПСО </a:t>
            </a:r>
            <a:r>
              <a:rPr lang="ru-RU" altLang="ru-RU" dirty="0"/>
              <a:t>города </a:t>
            </a:r>
            <a:r>
              <a:rPr lang="ru-RU" altLang="ru-RU" dirty="0" smtClean="0"/>
              <a:t>Лесной</a:t>
            </a:r>
            <a:endParaRPr lang="ru-RU" altLang="ru-RU" dirty="0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4986734" y="6163181"/>
            <a:ext cx="4282943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600" b="1"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Комната отдыха </a:t>
            </a:r>
            <a:r>
              <a:rPr lang="ru-RU" altLang="ru-RU" dirty="0" smtClean="0"/>
              <a:t>ПСО </a:t>
            </a:r>
            <a:r>
              <a:rPr lang="ru-RU" altLang="ru-RU" dirty="0"/>
              <a:t>города </a:t>
            </a:r>
            <a:r>
              <a:rPr lang="ru-RU" altLang="ru-RU" dirty="0" smtClean="0"/>
              <a:t>Лесной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70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25053</TotalTime>
  <Words>994</Words>
  <Application>Microsoft Office PowerPoint</Application>
  <PresentationFormat>Лист A4 (210x297 мм)</PresentationFormat>
  <Paragraphs>183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Тема Office</vt:lpstr>
      <vt:lpstr>2_Blue Segoe 4-3 template-template_April-17-2007</vt:lpstr>
      <vt:lpstr>1_Blue Segoe 4-3 template-template_April-17-2007</vt:lpstr>
      <vt:lpstr>2_Тема Office</vt:lpstr>
      <vt:lpstr>Слайд 1</vt:lpstr>
      <vt:lpstr>НОРМАТИВНАЯ ПРАВОВАЯ БАЗА ФУНКЦИОНИРОВАНИЯ ПСО  г. ЛЕСНОЙ</vt:lpstr>
      <vt:lpstr>РУКОВОДСТВО МУНИЦИПАЛЬНОГО ОБРАЗОВАНИЯ, АСС И ПСО </vt:lpstr>
      <vt:lpstr>КРАТКАЯ  ХАРАКТЕРИСТИКА г. ЛЕСНОЙ</vt:lpstr>
      <vt:lpstr>РАЗМЕЩЕНИЕ ПСО г. ЛЕСНОЙ</vt:lpstr>
      <vt:lpstr>ОРГАНИЗАЦИОННО-ШТАТНАЯ СТРУКТУРА МКУ  АСС  г. ЛЕСНОЙ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офицер-оператор отдела - Александров А.А.</dc:creator>
  <cp:lastModifiedBy>UZVER-ASS</cp:lastModifiedBy>
  <cp:revision>679</cp:revision>
  <cp:lastPrinted>2020-01-18T05:22:41Z</cp:lastPrinted>
  <dcterms:modified xsi:type="dcterms:W3CDTF">2020-08-10T11:44:07Z</dcterms:modified>
</cp:coreProperties>
</file>