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6" r:id="rId3"/>
    <p:sldId id="264" r:id="rId4"/>
    <p:sldId id="257" r:id="rId5"/>
    <p:sldId id="258" r:id="rId6"/>
    <p:sldId id="262" r:id="rId7"/>
    <p:sldId id="259" r:id="rId8"/>
    <p:sldId id="260" r:id="rId9"/>
    <p:sldId id="261" r:id="rId10"/>
    <p:sldId id="263" r:id="rId11"/>
    <p:sldId id="265" r:id="rId1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467A517-D2A0-42A4-BDA8-C27BF959FE68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9D00E9C-61F6-4B29-8B34-5E74B70D93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67A517-D2A0-42A4-BDA8-C27BF959FE68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D00E9C-61F6-4B29-8B34-5E74B70D93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67A517-D2A0-42A4-BDA8-C27BF959FE68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D00E9C-61F6-4B29-8B34-5E74B70D93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67A517-D2A0-42A4-BDA8-C27BF959FE68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D00E9C-61F6-4B29-8B34-5E74B70D935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67A517-D2A0-42A4-BDA8-C27BF959FE68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D00E9C-61F6-4B29-8B34-5E74B70D935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67A517-D2A0-42A4-BDA8-C27BF959FE68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D00E9C-61F6-4B29-8B34-5E74B70D935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67A517-D2A0-42A4-BDA8-C27BF959FE68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D00E9C-61F6-4B29-8B34-5E74B70D935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67A517-D2A0-42A4-BDA8-C27BF959FE68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D00E9C-61F6-4B29-8B34-5E74B70D935A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67A517-D2A0-42A4-BDA8-C27BF959FE68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D00E9C-61F6-4B29-8B34-5E74B70D93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467A517-D2A0-42A4-BDA8-C27BF959FE68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D00E9C-61F6-4B29-8B34-5E74B70D935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467A517-D2A0-42A4-BDA8-C27BF959FE68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9D00E9C-61F6-4B29-8B34-5E74B70D935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467A517-D2A0-42A4-BDA8-C27BF959FE68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9D00E9C-61F6-4B29-8B34-5E74B70D935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170706" y="260648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           </a:t>
            </a:r>
            <a:endParaRPr lang="ru-RU" dirty="0"/>
          </a:p>
        </p:txBody>
      </p:sp>
      <p:sp>
        <p:nvSpPr>
          <p:cNvPr id="8194" name="Объект 1"/>
          <p:cNvSpPr>
            <a:spLocks noGrp="1"/>
          </p:cNvSpPr>
          <p:nvPr>
            <p:ph idx="4294967295"/>
          </p:nvPr>
        </p:nvSpPr>
        <p:spPr>
          <a:xfrm>
            <a:off x="323528" y="1628800"/>
            <a:ext cx="8229600" cy="4525963"/>
          </a:xfrm>
        </p:spPr>
        <p:txBody>
          <a:bodyPr/>
          <a:lstStyle/>
          <a:p>
            <a:pPr marL="114300" indent="0" algn="ctr">
              <a:buFont typeface="Arial" charset="0"/>
              <a:buNone/>
            </a:pPr>
            <a:endParaRPr lang="ru-RU" dirty="0" smtClean="0"/>
          </a:p>
          <a:p>
            <a:pPr marL="114300" indent="0" algn="ctr">
              <a:buFont typeface="Arial" charset="0"/>
              <a:buNone/>
            </a:pPr>
            <a:endParaRPr lang="ru-RU" dirty="0" smtClean="0"/>
          </a:p>
          <a:p>
            <a:pPr marL="114300" indent="0" algn="ctr">
              <a:buFont typeface="Arial" charset="0"/>
              <a:buNone/>
            </a:pPr>
            <a:endParaRPr lang="ru-RU" dirty="0" smtClean="0"/>
          </a:p>
          <a:p>
            <a:pPr marL="114300" indent="0" algn="ctr">
              <a:buFont typeface="Arial" charset="0"/>
              <a:buNone/>
            </a:pPr>
            <a:r>
              <a:rPr lang="ru-RU" i="1" dirty="0" smtClean="0">
                <a:latin typeface="Sylfaen" pitchFamily="18" charset="0"/>
              </a:rPr>
              <a:t>Программа  </a:t>
            </a:r>
          </a:p>
          <a:p>
            <a:pPr marL="114300" indent="0" algn="ctr">
              <a:buFont typeface="Arial" charset="0"/>
              <a:buNone/>
            </a:pPr>
            <a:r>
              <a:rPr lang="ru-RU" b="1" i="1" dirty="0" smtClean="0">
                <a:latin typeface="Sylfaen" pitchFamily="18" charset="0"/>
              </a:rPr>
              <a:t>«</a:t>
            </a:r>
            <a:r>
              <a:rPr lang="ru-RU" b="1" i="1" dirty="0" smtClean="0">
                <a:latin typeface="Sylfaen" pitchFamily="18" charset="0"/>
              </a:rPr>
              <a:t>Территория культуры </a:t>
            </a:r>
            <a:r>
              <a:rPr lang="ru-RU" b="1" i="1" dirty="0" err="1" smtClean="0">
                <a:latin typeface="Sylfaen" pitchFamily="18" charset="0"/>
              </a:rPr>
              <a:t>Росатома</a:t>
            </a:r>
            <a:r>
              <a:rPr lang="ru-RU" b="1" i="1" dirty="0" smtClean="0">
                <a:latin typeface="Sylfaen" pitchFamily="18" charset="0"/>
              </a:rPr>
              <a:t>» 2017</a:t>
            </a:r>
            <a:endParaRPr lang="ru-RU" i="1" dirty="0" smtClean="0">
              <a:latin typeface="Sylfaen" pitchFamily="18" charset="0"/>
            </a:endParaRPr>
          </a:p>
        </p:txBody>
      </p:sp>
      <p:pic>
        <p:nvPicPr>
          <p:cNvPr id="8197" name="Изображение 2" descr="! TerrKultLogo 2012 v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247"/>
          <a:stretch>
            <a:fillRect/>
          </a:stretch>
        </p:blipFill>
        <p:spPr bwMode="auto">
          <a:xfrm>
            <a:off x="3275856" y="908720"/>
            <a:ext cx="20193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552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903373"/>
              </p:ext>
            </p:extLst>
          </p:nvPr>
        </p:nvGraphicFramePr>
        <p:xfrm>
          <a:off x="467544" y="332651"/>
          <a:ext cx="8229600" cy="61109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/>
                <a:gridCol w="3384376"/>
                <a:gridCol w="4197152"/>
              </a:tblGrid>
              <a:tr h="286908">
                <a:tc>
                  <a:txBody>
                    <a:bodyPr/>
                    <a:lstStyle/>
                    <a:p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Ключевые</a:t>
                      </a:r>
                      <a:r>
                        <a:rPr lang="ru-RU" sz="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события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Ключевые  организационные мероприятия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5707">
                <a:tc rowSpan="6"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Февраль- март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Участие</a:t>
                      </a:r>
                      <a:r>
                        <a:rPr lang="ru-RU" sz="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детей ЗАТО в Академии </a:t>
                      </a:r>
                      <a:r>
                        <a:rPr lang="ru-RU" sz="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Башмета</a:t>
                      </a:r>
                      <a:r>
                        <a:rPr lang="ru-RU" sz="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(Сочи)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Постановка задач</a:t>
                      </a:r>
                      <a:r>
                        <a:rPr lang="ru-RU" sz="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 анализу учреждений культуры, разработка календарного плана поездок мониторинговой группы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072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Создание Положения фестиваля-конкурса</a:t>
                      </a:r>
                      <a:r>
                        <a:rPr lang="ru-RU" sz="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«10 атомных песен»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Подбор материала, артистов</a:t>
                      </a:r>
                      <a:r>
                        <a:rPr lang="ru-RU" sz="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спектакля со «звездой»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756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Всероссийский</a:t>
                      </a:r>
                      <a:r>
                        <a:rPr lang="ru-RU" sz="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конкурс народников (Саров)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800" dirty="0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Создание Положения о конкурсе Спектаклей</a:t>
                      </a:r>
                      <a:r>
                        <a:rPr lang="ru-RU" sz="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DOC</a:t>
                      </a:r>
                      <a:r>
                        <a:rPr lang="ru-RU" sz="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среди профессиональных и любительских коллективов</a:t>
                      </a:r>
                    </a:p>
                  </a:txBody>
                  <a:tcPr/>
                </a:tc>
              </a:tr>
              <a:tr h="2147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Установочный</a:t>
                      </a:r>
                      <a:r>
                        <a:rPr lang="ru-RU" sz="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семинар для руководителей (Москва)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7268">
                <a:tc rowSpan="2"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апрель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Гастроли </a:t>
                      </a:r>
                      <a:r>
                        <a:rPr lang="ru-RU" sz="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Ю.Башмета</a:t>
                      </a:r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 (Северск)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Сбор заявок по конкурсам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57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Участие хоров</a:t>
                      </a:r>
                      <a:r>
                        <a:rPr lang="ru-RU" sz="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ЗАТО и АЭС в региональном этапе Всероссийского хорового фестиваля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66054"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май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Очный этап (поездки) мониторинговой группы</a:t>
                      </a:r>
                    </a:p>
                    <a:p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Запуск творческих лабораторий по исполнительству (м/</a:t>
                      </a:r>
                      <a:r>
                        <a:rPr lang="ru-RU" sz="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кл</a:t>
                      </a:r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07268">
                <a:tc rowSpan="4"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июнь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Юбилей </a:t>
                      </a:r>
                      <a:r>
                        <a:rPr lang="ru-RU" sz="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Снежинска</a:t>
                      </a:r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 – гастроли</a:t>
                      </a:r>
                      <a:r>
                        <a:rPr lang="ru-RU" sz="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Чайф</a:t>
                      </a:r>
                      <a:endParaRPr lang="ru-RU" sz="8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Юбилей Лесного – гастроли Билана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Очный этап (поездки) мониторинговой группы</a:t>
                      </a:r>
                    </a:p>
                  </a:txBody>
                  <a:tcPr/>
                </a:tc>
              </a:tr>
              <a:tr h="1269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Участие хоров</a:t>
                      </a:r>
                      <a:r>
                        <a:rPr lang="ru-RU" sz="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ЗАТО и АЭС в окружном этапе Всероссийского хорового фестиваля</a:t>
                      </a:r>
                      <a:endParaRPr lang="ru-RU" sz="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987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Проведение ВЛТА, школы Спивакова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57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Поездки звукозаписывающей компании в рамках проекта «10 атомных песен»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51558"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Июль-август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Анализ деятельности</a:t>
                      </a:r>
                      <a:r>
                        <a:rPr lang="ru-RU" sz="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мониторинговых групп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5707">
                <a:tc rowSpan="3"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сентябрь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Спектакль со «звездой»-открытие театрального сезона (Саров, Озерск)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Итоги</a:t>
                      </a:r>
                      <a:r>
                        <a:rPr lang="ru-RU" sz="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работы Мониторинга – обсуждение результатов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650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Показ спектаклей </a:t>
                      </a:r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DOC</a:t>
                      </a:r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, оценка жюри, голосование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17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Создание роликов – 10 атомных песен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7268">
                <a:tc rowSpan="4"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октябрь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Юбилей ЭХЗ – гастроли </a:t>
                      </a:r>
                      <a:r>
                        <a:rPr lang="ru-RU" sz="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Агутин+Антонюк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072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Получение результатов по мониторингу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50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Гастроли </a:t>
                      </a:r>
                      <a:r>
                        <a:rPr lang="ru-RU" sz="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Башмета</a:t>
                      </a:r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 (Железногорск,</a:t>
                      </a:r>
                      <a:r>
                        <a:rPr lang="ru-RU" sz="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Зеленогорск)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47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Отчетные</a:t>
                      </a:r>
                      <a:r>
                        <a:rPr lang="ru-RU" sz="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концерты в творческих лабораториях (московские оркестры совместно с детьми)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7268">
                <a:tc rowSpan="2"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ноябрь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Гастроли </a:t>
                      </a:r>
                      <a:r>
                        <a:rPr lang="ru-RU" sz="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Башмета</a:t>
                      </a:r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 (Новоуральск, Лесной)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Федеральный этап</a:t>
                      </a:r>
                      <a:r>
                        <a:rPr lang="ru-RU" sz="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Всероссийского хорового фестиваля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864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Отчетные</a:t>
                      </a:r>
                      <a:r>
                        <a:rPr lang="ru-RU" sz="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концерты в творческих лабораториях (московские оркестры совместно с детьми)</a:t>
                      </a:r>
                      <a:endParaRPr lang="ru-RU" sz="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9156"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декабрь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Установочный</a:t>
                      </a:r>
                      <a:r>
                        <a:rPr lang="ru-RU" sz="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семинар для руководителей (Москва)</a:t>
                      </a:r>
                      <a:endParaRPr lang="ru-RU" sz="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17909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Риски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4040188" cy="432048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Риски, угрозы и возможности</a:t>
            </a:r>
            <a:endParaRPr lang="ru-RU" sz="20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5026" y="1268760"/>
            <a:ext cx="4041775" cy="432048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Зоны и предметы поддержки</a:t>
            </a:r>
            <a:endParaRPr lang="ru-RU" sz="2000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2"/>
          </p:nvPr>
        </p:nvSpPr>
        <p:spPr>
          <a:xfrm>
            <a:off x="457200" y="1772816"/>
            <a:ext cx="4040188" cy="4464496"/>
          </a:xfrm>
        </p:spPr>
        <p:txBody>
          <a:bodyPr>
            <a:norm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Соглашение по культуре с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Минкультом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РФ («за бортом» гастроли федеральных исполнительских коллективов и театров);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Отсутствие проектов с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софинансированием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(наше КПЭ);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Поддержка местных инициатив – традиционно поддерживаемые мероприятия?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Юбилеи городов?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Программа «Экология души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»?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772816"/>
            <a:ext cx="4041775" cy="3613241"/>
          </a:xfrm>
        </p:spPr>
        <p:txBody>
          <a:bodyPr>
            <a:norm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Пиар проектов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Предложения по творческим контактам, проектам;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Поддержка фестивалей, традиционно проводимых, через конкурс социальных проектов.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Изображение 2" descr="! TerrKultLogo 2012 v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247"/>
          <a:stretch>
            <a:fillRect/>
          </a:stretch>
        </p:blipFill>
        <p:spPr bwMode="auto">
          <a:xfrm>
            <a:off x="827584" y="332656"/>
            <a:ext cx="924669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2862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851694"/>
          </a:xfrm>
        </p:spPr>
        <p:txBody>
          <a:bodyPr>
            <a:normAutofit/>
          </a:bodyPr>
          <a:lstStyle/>
          <a:p>
            <a:pPr algn="ctr"/>
            <a:r>
              <a:rPr lang="ru-RU" sz="2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рограмма «Территория культуры </a:t>
            </a:r>
            <a:r>
              <a:rPr lang="ru-RU" sz="2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Росатома</a:t>
            </a:r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Текст 11"/>
          <p:cNvSpPr>
            <a:spLocks noGrp="1"/>
          </p:cNvSpPr>
          <p:nvPr>
            <p:ph type="body" idx="1"/>
          </p:nvPr>
        </p:nvSpPr>
        <p:spPr>
          <a:xfrm>
            <a:off x="457200" y="1196753"/>
            <a:ext cx="4040188" cy="576064"/>
          </a:xfrm>
        </p:spPr>
        <p:txBody>
          <a:bodyPr>
            <a:normAutofit/>
          </a:bodyPr>
          <a:lstStyle/>
          <a:p>
            <a:pPr algn="ctr"/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  с 2006г. по 2016</a:t>
            </a:r>
            <a:r>
              <a:rPr lang="en-US" sz="2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г.</a:t>
            </a:r>
            <a:endParaRPr lang="ru-RU" sz="23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Текст 13"/>
          <p:cNvSpPr>
            <a:spLocks noGrp="1"/>
          </p:cNvSpPr>
          <p:nvPr>
            <p:ph type="body" sz="half" idx="3"/>
          </p:nvPr>
        </p:nvSpPr>
        <p:spPr>
          <a:xfrm>
            <a:off x="4645025" y="1196752"/>
            <a:ext cx="4041775" cy="576063"/>
          </a:xfrm>
        </p:spPr>
        <p:txBody>
          <a:bodyPr/>
          <a:lstStyle/>
          <a:p>
            <a:pPr algn="ctr"/>
            <a:r>
              <a:rPr lang="ru-RU" dirty="0" smtClean="0"/>
              <a:t> </a:t>
            </a:r>
            <a:r>
              <a:rPr lang="en-US" sz="2300" b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 2017</a:t>
            </a:r>
            <a:endParaRPr lang="ru-RU" sz="23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Объект 12"/>
          <p:cNvSpPr>
            <a:spLocks noGrp="1"/>
          </p:cNvSpPr>
          <p:nvPr>
            <p:ph sz="quarter" idx="2"/>
          </p:nvPr>
        </p:nvSpPr>
        <p:spPr>
          <a:xfrm>
            <a:off x="467544" y="1844824"/>
            <a:ext cx="4040188" cy="4455344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dirty="0" smtClean="0"/>
              <a:t>	</a:t>
            </a:r>
            <a:endParaRPr lang="ru-RU" sz="32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ru-RU" sz="5200" b="1" dirty="0" smtClean="0">
                <a:latin typeface="Times New Roman" pitchFamily="18" charset="0"/>
                <a:cs typeface="Times New Roman" pitchFamily="18" charset="0"/>
              </a:rPr>
              <a:t>Цели:</a:t>
            </a:r>
            <a:endParaRPr lang="en-US" sz="5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ru-RU" sz="5200" dirty="0" smtClean="0">
                <a:latin typeface="Times New Roman" pitchFamily="18" charset="0"/>
                <a:cs typeface="Times New Roman" pitchFamily="18" charset="0"/>
              </a:rPr>
              <a:t>знакомство  жителей городов расположения объектов атомной промышленности с лучшими образцами искусства (театральное, исполнительское, изобразительно и иные), но и поддержка местных инициатив.</a:t>
            </a:r>
          </a:p>
          <a:p>
            <a:pPr marL="0" indent="0">
              <a:lnSpc>
                <a:spcPct val="120000"/>
              </a:lnSpc>
              <a:buNone/>
            </a:pPr>
            <a:endParaRPr lang="ru-RU" sz="5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ru-RU" sz="5200" b="1" dirty="0" smtClean="0">
                <a:latin typeface="Times New Roman" pitchFamily="18" charset="0"/>
                <a:cs typeface="Times New Roman" pitchFamily="18" charset="0"/>
              </a:rPr>
              <a:t>Способы достижения: </a:t>
            </a:r>
            <a:endParaRPr lang="en-US" sz="5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ru-RU" sz="5200" dirty="0" smtClean="0">
                <a:latin typeface="Times New Roman" pitchFamily="18" charset="0"/>
                <a:cs typeface="Times New Roman" pitchFamily="18" charset="0"/>
              </a:rPr>
              <a:t>проектная деятельность (гранты, поддержка местных проектов, реализация собственных проектов и проектов в рамках Соглашения ГК и </a:t>
            </a:r>
            <a:r>
              <a:rPr lang="ru-RU" sz="5200" dirty="0" err="1" smtClean="0">
                <a:latin typeface="Times New Roman" pitchFamily="18" charset="0"/>
                <a:cs typeface="Times New Roman" pitchFamily="18" charset="0"/>
              </a:rPr>
              <a:t>Минкульт</a:t>
            </a:r>
            <a:r>
              <a:rPr lang="ru-RU" sz="5200" dirty="0" err="1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5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lnSpc>
                <a:spcPct val="120000"/>
              </a:lnSpc>
              <a:buNone/>
            </a:pPr>
            <a:endParaRPr lang="ru-RU" sz="52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ru-RU" sz="5200" b="1" dirty="0" smtClean="0">
                <a:latin typeface="Times New Roman" pitchFamily="18" charset="0"/>
                <a:cs typeface="Times New Roman" pitchFamily="18" charset="0"/>
              </a:rPr>
              <a:t>Итоги</a:t>
            </a:r>
            <a:r>
              <a:rPr lang="ru-RU" sz="52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5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ru-RU" sz="5200" dirty="0" smtClean="0">
                <a:latin typeface="Times New Roman" pitchFamily="18" charset="0"/>
                <a:cs typeface="Times New Roman" pitchFamily="18" charset="0"/>
              </a:rPr>
              <a:t>более </a:t>
            </a:r>
            <a:r>
              <a:rPr lang="ru-RU" sz="5200" b="1" dirty="0" smtClean="0">
                <a:latin typeface="Times New Roman" pitchFamily="18" charset="0"/>
                <a:cs typeface="Times New Roman" pitchFamily="18" charset="0"/>
              </a:rPr>
              <a:t>1100 мероприятий</a:t>
            </a:r>
            <a:r>
              <a:rPr lang="ru-RU" sz="5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5200" dirty="0" smtClean="0">
                <a:latin typeface="Times New Roman" pitchFamily="18" charset="0"/>
                <a:cs typeface="Times New Roman" pitchFamily="18" charset="0"/>
              </a:rPr>
              <a:t>Расширение творческих контактов на территориях – реализация самостоятельных проектов.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5200" dirty="0" smtClean="0">
                <a:latin typeface="Times New Roman" pitchFamily="18" charset="0"/>
                <a:cs typeface="Times New Roman" pitchFamily="18" charset="0"/>
              </a:rPr>
              <a:t>Для учреждений культуры возможность заработать на предлагаемом продукте.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5200" dirty="0" smtClean="0">
                <a:latin typeface="Times New Roman" pitchFamily="18" charset="0"/>
                <a:cs typeface="Times New Roman" pitchFamily="18" charset="0"/>
              </a:rPr>
              <a:t>	       </a:t>
            </a:r>
          </a:p>
          <a:p>
            <a:pPr marL="0" indent="0">
              <a:buNone/>
            </a:pPr>
            <a:endParaRPr lang="ru-RU" sz="52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5200" dirty="0" smtClean="0">
                <a:latin typeface="Times New Roman" pitchFamily="18" charset="0"/>
                <a:cs typeface="Times New Roman" pitchFamily="18" charset="0"/>
              </a:rPr>
              <a:t> 		</a:t>
            </a:r>
          </a:p>
        </p:txBody>
      </p:sp>
      <p:sp>
        <p:nvSpPr>
          <p:cNvPr id="15" name="Объект 14"/>
          <p:cNvSpPr>
            <a:spLocks noGrp="1"/>
          </p:cNvSpPr>
          <p:nvPr>
            <p:ph sz="quarter" idx="4"/>
          </p:nvPr>
        </p:nvSpPr>
        <p:spPr>
          <a:xfrm>
            <a:off x="4645025" y="1772816"/>
            <a:ext cx="4041775" cy="453650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13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Цели:</a:t>
            </a:r>
            <a:endParaRPr lang="en-US" sz="13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оздание бизнес-планов для развития культуры;</a:t>
            </a:r>
          </a:p>
          <a:p>
            <a:pPr marL="0" indent="0">
              <a:buNone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формирование культуры высших достижений.</a:t>
            </a:r>
          </a:p>
          <a:p>
            <a:pPr marL="0" indent="0">
              <a:buNone/>
            </a:pPr>
            <a:endParaRPr lang="ru-RU" sz="13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Способы достижений: </a:t>
            </a:r>
            <a:endParaRPr lang="en-US" sz="13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анализ  комплекса услуг в сфере культуры, предлагаемого муниципальными учреждениями культуры, влияющего на качество жизни жителей атомных территорий;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(оценка экономической и творческой эффективности);</a:t>
            </a:r>
          </a:p>
          <a:p>
            <a:pPr marL="0" indent="0">
              <a:buNone/>
            </a:pP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частие коллективов/персоналий в знаковых проектах российского уровня;  </a:t>
            </a:r>
          </a:p>
          <a:p>
            <a:pPr marL="0" indent="0">
              <a:buNone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проектная деятельность.</a:t>
            </a:r>
          </a:p>
          <a:p>
            <a:pPr marL="0" indent="0">
              <a:buNone/>
            </a:pPr>
            <a:endParaRPr lang="ru-RU" sz="13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Предполагаемые итоги: </a:t>
            </a:r>
            <a:endParaRPr lang="en-US" sz="13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Реализация поставленных задач</a:t>
            </a:r>
            <a:endParaRPr lang="ru-RU" sz="1300" dirty="0"/>
          </a:p>
        </p:txBody>
      </p:sp>
      <p:pic>
        <p:nvPicPr>
          <p:cNvPr id="7" name="Изображение 2" descr="! TerrKultLogo 2012 v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247"/>
          <a:stretch>
            <a:fillRect/>
          </a:stretch>
        </p:blipFill>
        <p:spPr bwMode="auto">
          <a:xfrm>
            <a:off x="539552" y="332656"/>
            <a:ext cx="924669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7674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Программа «Территория культуры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Росатома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1412776"/>
            <a:ext cx="4040188" cy="648072"/>
          </a:xfrm>
        </p:spPr>
        <p:txBody>
          <a:bodyPr>
            <a:normAutofit fontScale="92500" lnSpcReduction="20000"/>
          </a:bodyPr>
          <a:lstStyle/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Реализовано с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2006г. по 2016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г.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4008" y="1412776"/>
            <a:ext cx="4041775" cy="648072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Планируется с 2017 г.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204864"/>
            <a:ext cx="4040188" cy="396044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Гастроли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(в рамках Соглашения с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Минкультом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РФ гастроли федеральных театров, исполнительских коллективов МГАФ, МГК), создана сеть гастролей по России на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софинансировании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Художественные выставки, проекты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Образовательные программы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(семинары, конференции, м/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для профессиональных групп);</a:t>
            </a:r>
          </a:p>
          <a:p>
            <a:pPr>
              <a:buFont typeface="Wingdings" pitchFamily="2" charset="2"/>
              <a:buChar char="Ø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Поддержка местных инициатив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(городские, региональные, отраслевые смотры, конкурсы, фестивали);</a:t>
            </a:r>
          </a:p>
          <a:p>
            <a:pPr>
              <a:buFont typeface="Wingdings" pitchFamily="2" charset="2"/>
              <a:buChar char="Ø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Собственные проекты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(фестивали, конкурсы).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32856"/>
            <a:ext cx="4041775" cy="396044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Собственные проекты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: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Конкурс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«Лучшее учреждение культуры» -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анализ деятельности учреждений культуры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(анализ комплекса услуг), оценка экономической и творческой эффективности;</a:t>
            </a:r>
          </a:p>
          <a:p>
            <a:pPr lvl="1">
              <a:buFont typeface="Wingdings" pitchFamily="2" charset="2"/>
              <a:buChar char="Ø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конкурс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спектаклей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DOC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 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спектакли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 участием московских звезд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lvl="1">
              <a:buFont typeface="Wingdings" pitchFamily="2" charset="2"/>
              <a:buChar char="Ø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проект «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#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МУЗЫКАВМЕСТЕ»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Росатом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93192" lvl="1" indent="0">
              <a:buNone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Творческие лаборатории и образовательные программы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музыкальные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Академии, 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летние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школы, 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семинары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 м/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  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200" dirty="0"/>
          </a:p>
          <a:p>
            <a:pPr marL="109728" indent="0">
              <a:buNone/>
            </a:pPr>
            <a:endParaRPr lang="en-US" dirty="0" smtClean="0"/>
          </a:p>
        </p:txBody>
      </p:sp>
      <p:pic>
        <p:nvPicPr>
          <p:cNvPr id="7" name="Изображение 2" descr="! TerrKultLogo 2012 v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247"/>
          <a:stretch>
            <a:fillRect/>
          </a:stretch>
        </p:blipFill>
        <p:spPr bwMode="auto">
          <a:xfrm>
            <a:off x="395536" y="476672"/>
            <a:ext cx="924669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0867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2017 год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Конкурс «Лучшее учреждение культуры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Росатома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анализ учреждений культуры ЗАТО+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2АЭС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603820" y="1350318"/>
            <a:ext cx="4040188" cy="762000"/>
          </a:xfrm>
        </p:spPr>
        <p:txBody>
          <a:bodyPr>
            <a:normAutofit/>
          </a:bodyPr>
          <a:lstStyle/>
          <a:p>
            <a:r>
              <a:rPr lang="ru-RU" sz="1800" dirty="0" smtClean="0"/>
              <a:t>Экономическая эффективность</a:t>
            </a:r>
            <a:endParaRPr lang="ru-RU" sz="1800" dirty="0"/>
          </a:p>
        </p:txBody>
      </p:sp>
      <p:sp>
        <p:nvSpPr>
          <p:cNvPr id="10" name="Текст 9"/>
          <p:cNvSpPr>
            <a:spLocks noGrp="1"/>
          </p:cNvSpPr>
          <p:nvPr>
            <p:ph type="body" sz="half" idx="3"/>
          </p:nvPr>
        </p:nvSpPr>
        <p:spPr>
          <a:xfrm>
            <a:off x="4783359" y="1370856"/>
            <a:ext cx="4041775" cy="762000"/>
          </a:xfrm>
        </p:spPr>
        <p:txBody>
          <a:bodyPr>
            <a:normAutofit/>
          </a:bodyPr>
          <a:lstStyle/>
          <a:p>
            <a:r>
              <a:rPr lang="ru-RU" sz="1800" dirty="0" smtClean="0"/>
              <a:t>Творческая эффективность</a:t>
            </a:r>
            <a:endParaRPr lang="ru-RU" sz="1800" dirty="0"/>
          </a:p>
        </p:txBody>
      </p:sp>
      <p:sp>
        <p:nvSpPr>
          <p:cNvPr id="9" name="Объект 8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endParaRPr lang="ru-RU" sz="1600" dirty="0" smtClean="0"/>
          </a:p>
          <a:p>
            <a:endParaRPr lang="ru-RU" sz="1600" dirty="0"/>
          </a:p>
          <a:p>
            <a:endParaRPr lang="ru-RU" sz="1600" dirty="0" smtClean="0"/>
          </a:p>
          <a:p>
            <a:endParaRPr lang="ru-RU" sz="1600" dirty="0"/>
          </a:p>
          <a:p>
            <a:endParaRPr lang="ru-RU" sz="1600" dirty="0" smtClean="0"/>
          </a:p>
          <a:p>
            <a:endParaRPr lang="ru-RU" sz="1600" dirty="0"/>
          </a:p>
          <a:p>
            <a:pPr marL="109728" indent="0">
              <a:buNone/>
            </a:pPr>
            <a:endParaRPr lang="ru-RU" sz="16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732243" y="2312876"/>
            <a:ext cx="777686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Мониторинговые бригады (работа на территориях)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46438" y="2897272"/>
            <a:ext cx="3528392" cy="11982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dirty="0" smtClean="0"/>
              <a:t>Поручение Президента РФ от 12.10.2016 №Пр-1986, поручение правительства РФ от 20.10.2016 №ДК-П-12-6296</a:t>
            </a:r>
          </a:p>
          <a:p>
            <a:r>
              <a:rPr lang="ru-RU" sz="1000" dirty="0" smtClean="0"/>
              <a:t>Проверка </a:t>
            </a:r>
            <a:r>
              <a:rPr lang="ru-RU" sz="1000" dirty="0" smtClean="0"/>
              <a:t>первичных документов, </a:t>
            </a:r>
            <a:r>
              <a:rPr lang="ru-RU" sz="1000" dirty="0" smtClean="0"/>
              <a:t>анализ </a:t>
            </a:r>
            <a:r>
              <a:rPr lang="ru-RU" sz="1000" dirty="0" smtClean="0"/>
              <a:t>уровня нормативной обеспеченности сети, анализ эффективности нагрузки площадей учреждений и анализ финансовых расходов</a:t>
            </a:r>
            <a:endParaRPr lang="ru-RU" sz="10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968043" y="2955270"/>
            <a:ext cx="360040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200" dirty="0" smtClean="0"/>
              <a:t>Анализ репертуара, коллективов, разнообразие предлагаемых услуг, состояние фонда и </a:t>
            </a:r>
            <a:r>
              <a:rPr lang="ru-RU" sz="1200" dirty="0" err="1" smtClean="0"/>
              <a:t>тд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39552" y="4418826"/>
            <a:ext cx="352839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Результат: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выявление эффективных учреждений культуры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040051" y="4456544"/>
            <a:ext cx="352839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Результат: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выявление лучших коллективов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86108" y="5661248"/>
            <a:ext cx="244827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Г</a:t>
            </a:r>
            <a:r>
              <a:rPr lang="ru-RU" dirty="0" smtClean="0"/>
              <a:t>РАНТЫ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4644008" y="5663520"/>
            <a:ext cx="172819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Курсы повышения квалификации, мастер-классы</a:t>
            </a:r>
            <a:endParaRPr lang="ru-RU" sz="12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6708907" y="5661248"/>
            <a:ext cx="180020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/>
              <a:t>Участие в российских и международных фестивалях, конкурсах</a:t>
            </a:r>
            <a:endParaRPr lang="ru-RU" sz="1000" dirty="0"/>
          </a:p>
        </p:txBody>
      </p:sp>
      <p:sp>
        <p:nvSpPr>
          <p:cNvPr id="20" name="Стрелка вниз 19"/>
          <p:cNvSpPr/>
          <p:nvPr/>
        </p:nvSpPr>
        <p:spPr>
          <a:xfrm flipH="1">
            <a:off x="2010243" y="4095570"/>
            <a:ext cx="111754" cy="2695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 flipH="1">
            <a:off x="1943094" y="5229200"/>
            <a:ext cx="134301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низ 22"/>
          <p:cNvSpPr/>
          <p:nvPr/>
        </p:nvSpPr>
        <p:spPr>
          <a:xfrm flipH="1">
            <a:off x="7783740" y="5229200"/>
            <a:ext cx="134301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низ 23"/>
          <p:cNvSpPr/>
          <p:nvPr/>
        </p:nvSpPr>
        <p:spPr>
          <a:xfrm flipH="1">
            <a:off x="5508104" y="5229200"/>
            <a:ext cx="134301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низ 24"/>
          <p:cNvSpPr/>
          <p:nvPr/>
        </p:nvSpPr>
        <p:spPr>
          <a:xfrm flipH="1">
            <a:off x="6698663" y="3778262"/>
            <a:ext cx="211168" cy="6346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низ 21"/>
          <p:cNvSpPr/>
          <p:nvPr/>
        </p:nvSpPr>
        <p:spPr>
          <a:xfrm rot="3909519" flipH="1">
            <a:off x="4032711" y="4617254"/>
            <a:ext cx="169912" cy="19439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6" name="Изображение 2" descr="! TerrKultLogo 2012 v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247"/>
          <a:stretch>
            <a:fillRect/>
          </a:stretch>
        </p:blipFill>
        <p:spPr bwMode="auto">
          <a:xfrm>
            <a:off x="539552" y="476672"/>
            <a:ext cx="924669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5720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1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</a:t>
            </a:r>
            <a:r>
              <a:rPr lang="en-US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  <a:b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Театральные проекты</a:t>
            </a:r>
            <a:endParaRPr lang="ru-RU" sz="2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99602" y="1556792"/>
            <a:ext cx="2592288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Спектакли с участием московских артистов (постановка либо включение)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156176" y="1556792"/>
            <a:ext cx="2520280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Проект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Вахтанговская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школа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ЗАТОне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(в рамках конкурса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соц.инициатив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Стрелка вниз 22"/>
          <p:cNvSpPr/>
          <p:nvPr/>
        </p:nvSpPr>
        <p:spPr>
          <a:xfrm>
            <a:off x="1619672" y="3518722"/>
            <a:ext cx="144016" cy="4143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683568" y="3936369"/>
            <a:ext cx="2016224" cy="13648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А. Захарова</a:t>
            </a:r>
          </a:p>
          <a:p>
            <a:pPr algn="ctr"/>
            <a:r>
              <a:rPr lang="ru-RU" sz="1400" dirty="0" err="1" smtClean="0"/>
              <a:t>Д.Брусникин</a:t>
            </a:r>
            <a:endParaRPr lang="ru-RU" sz="1400" dirty="0" smtClean="0"/>
          </a:p>
          <a:p>
            <a:pPr algn="ctr"/>
            <a:r>
              <a:rPr lang="ru-RU" sz="1400" dirty="0" err="1" smtClean="0"/>
              <a:t>Е.Редько</a:t>
            </a:r>
            <a:endParaRPr lang="ru-RU" sz="1400" dirty="0"/>
          </a:p>
        </p:txBody>
      </p:sp>
      <p:sp>
        <p:nvSpPr>
          <p:cNvPr id="26" name="Объект 25"/>
          <p:cNvSpPr>
            <a:spLocks noGrp="1"/>
          </p:cNvSpPr>
          <p:nvPr>
            <p:ph idx="1"/>
          </p:nvPr>
        </p:nvSpPr>
        <p:spPr>
          <a:xfrm>
            <a:off x="4608004" y="3522035"/>
            <a:ext cx="180020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85000" lnSpcReduction="20000"/>
          </a:bodyPr>
          <a:lstStyle/>
          <a:p>
            <a:endParaRPr lang="ru-RU" dirty="0"/>
          </a:p>
        </p:txBody>
      </p:sp>
      <p:sp>
        <p:nvSpPr>
          <p:cNvPr id="27" name="Стрелка вниз 26"/>
          <p:cNvSpPr/>
          <p:nvPr/>
        </p:nvSpPr>
        <p:spPr>
          <a:xfrm>
            <a:off x="7388053" y="3522035"/>
            <a:ext cx="144016" cy="4143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3599892" y="3977208"/>
            <a:ext cx="2016224" cy="13648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Любительские и профессиональные коллективы</a:t>
            </a:r>
            <a:endParaRPr lang="ru-RU" sz="1200" dirty="0"/>
          </a:p>
        </p:txBody>
      </p:sp>
      <p:sp>
        <p:nvSpPr>
          <p:cNvPr id="29" name="Овал 28"/>
          <p:cNvSpPr/>
          <p:nvPr/>
        </p:nvSpPr>
        <p:spPr>
          <a:xfrm>
            <a:off x="6451949" y="3964699"/>
            <a:ext cx="2016224" cy="13648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ЗАТО Северск (</a:t>
            </a:r>
            <a:r>
              <a:rPr lang="ru-RU" sz="1400" dirty="0" err="1" smtClean="0"/>
              <a:t>м.б</a:t>
            </a:r>
            <a:r>
              <a:rPr lang="ru-RU" sz="1400" dirty="0" smtClean="0"/>
              <a:t>. ЗАТО Заречный?)</a:t>
            </a:r>
            <a:endParaRPr lang="ru-RU" sz="1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599892" y="1556792"/>
            <a:ext cx="2196244" cy="19652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Конкурс спектаклей в жанре 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Doc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 (по проекту «Слава созидателям!»)</a:t>
            </a:r>
          </a:p>
        </p:txBody>
      </p:sp>
      <p:pic>
        <p:nvPicPr>
          <p:cNvPr id="12" name="Изображение 2" descr="! TerrKultLogo 2012 v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247"/>
          <a:stretch>
            <a:fillRect/>
          </a:stretch>
        </p:blipFill>
        <p:spPr bwMode="auto">
          <a:xfrm>
            <a:off x="521774" y="476672"/>
            <a:ext cx="924669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4990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Цели проекта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создание позитивного, жизнеутверждающего, неагрессивного информационного фона, повышение позитивного отношения к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оскорпорации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Росатом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»,  а также через интернет показать масштабы присутствия отрасли. Проект дает возможность уникальным музыкантам из городов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Росатома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получить доступ к широкой аудитории.</a:t>
            </a: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Описание проекта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 каждый из участников виртуального совместного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музицирования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привносит  в композицию что-то свое, присущее культуре своего города,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т.о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после обработки, получаются уникальные видеоклипы, показывающие как музыка способна объединять людей и нести мир и любовь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Результат: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5 роликов, которые выкладываются в сети и через «вирусный» эффект возникает большое количество просмотров. В последствии проект становится не только интернет-проектом. Но  и концертной программой, в которой примут участие музыканты из городов присутствия атомной отрасли.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Проект «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#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МУЗЫКАВМЕСТЕ»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Росатом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Изображение 2" descr="! TerrKultLogo 2012 v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247"/>
          <a:stretch>
            <a:fillRect/>
          </a:stretch>
        </p:blipFill>
        <p:spPr bwMode="auto">
          <a:xfrm>
            <a:off x="539552" y="548680"/>
            <a:ext cx="924669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3682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Семинары для руководителей управления культуры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городов расположения объектов атомной отрасли;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Международная музыкальная Академия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, артистический директор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Ю.Башмет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(участие детей из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ЗАТО+педагоги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Программа «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Новое передвижничество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» (м/к, семинары);</a:t>
            </a: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Всероссийский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фестиваль-конкурс «Волшебство звука»,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организатор –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фонд В. Спивакова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(участие детей из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ЗАТО+педагоги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Х Всероссийский конкурс юных исполнителей на народных инструментах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школ искусств городов ЗАТО ГК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Росатом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(9 ЗАТО);</a:t>
            </a:r>
          </a:p>
          <a:p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Проект ВЛТА в Новоуральске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(образовательный лагерь);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Всероссийский хоровой фестиваль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-2017 (анализ, м/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);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Проект «Музей под открытым небом»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, смена экспозиций;</a:t>
            </a: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Творческие лаборатории: камерный оркестр «Музыка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Вива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!»,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народный оркестр «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Россиия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» им.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Л.Зыкиной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, «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Вивальди-оркестр» п/у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н.а.России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С.Безродной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1600" dirty="0"/>
          </a:p>
          <a:p>
            <a:endParaRPr lang="ru-RU" sz="1400" dirty="0" smtClean="0"/>
          </a:p>
          <a:p>
            <a:endParaRPr lang="ru-RU" sz="14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2017 год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Образовательные программы 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творческие лаборатории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Изображение 2" descr="! TerrKultLogo 2012 v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247"/>
          <a:stretch>
            <a:fillRect/>
          </a:stretch>
        </p:blipFill>
        <p:spPr bwMode="auto">
          <a:xfrm>
            <a:off x="827584" y="548680"/>
            <a:ext cx="924669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73162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Всероссийский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фестиваль духовых  и 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эстрадно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-джазовых оркестров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Новоуральские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фанфары»;</a:t>
            </a: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Отраслевой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фестиваль парковых игровых программ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«ЗАТО всем весело»;</a:t>
            </a:r>
          </a:p>
          <a:p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рактико-ориентированное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мероприятие для библиотечных специалистов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ЗАТО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Саммит позитивных перемен для библиотек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»;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Отраслевая конференция для руководителей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учреждений дополнительного образования детей (ДШИ, ДМШ, ДХШ);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Научно-практическая конференция для краеведческих музеев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городов атомной отрасли;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Детский театральный фестиваль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«Что за прелесть, эти сказки!»</a:t>
            </a: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Слет 4 поколений лидеров молодежных организаций (50-60х г., 70-80,90-2000,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н.в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.);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Отраслевой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фестиваль народного и православного творчества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«Свет души»;</a:t>
            </a: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Отраслевой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фестиваль хореографического искусства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«Танцевальный перекресток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Росатома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endParaRPr lang="ru-RU" sz="1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5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План 2017 г. </a:t>
            </a:r>
            <a:br>
              <a:rPr lang="ru-RU" sz="25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5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Инициативы «на местах»</a:t>
            </a:r>
            <a:endParaRPr lang="ru-RU" sz="25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12484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Юбилеи городов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: 11.06-Снежинск (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Чайф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), 17.06-Лесной (Билан), 27.10-Агутин+Антонюк;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Гастроли театров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: «Современник», Малый театр (Курчатов), РАМТ (Удомля),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Сатирикон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(Северск), театр им. Волкова (Заречный ПО), театр им. Пушкина (Лесной, Новоуральск); </a:t>
            </a: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Гастроли с МГАФ: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Академический симфонический оркестр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, дирижер-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Ю.Симонов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(Озерск,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Снежинск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Государственный камерный оркестр России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, дирижер-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А.Уткин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(Сосновый Бор),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джазовый оркестр им.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Лунгстрема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(Железногорск, Зеленогорск);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Юбилейное турне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Ю.Башмета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и оркестра «Солисты Москвы» (Северск, Лесной, Новоуральск, Железногорск, Зеленогорск);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Гастроли Ансамбля им.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А.В.Александрова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(Трехгорный, Озерск,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Снежинск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, Новоуральск, Лесной);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Проект «Экология души»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– гастроли;</a:t>
            </a:r>
          </a:p>
          <a:p>
            <a:endParaRPr lang="ru-RU" sz="1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План 2017 г.</a:t>
            </a:r>
            <a:b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Гастроли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70010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4725</TotalTime>
  <Words>1189</Words>
  <Application>Microsoft Office PowerPoint</Application>
  <PresentationFormat>Экран (4:3)</PresentationFormat>
  <Paragraphs>173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Открытая</vt:lpstr>
      <vt:lpstr>           </vt:lpstr>
      <vt:lpstr>Программа «Территория культуры Росатома»</vt:lpstr>
      <vt:lpstr>Программа «Территория культуры Росатома»</vt:lpstr>
      <vt:lpstr>2017 год Конкурс «Лучшее учреждение культуры Росатома» анализ учреждений культуры ЗАТО+ 2АЭС</vt:lpstr>
      <vt:lpstr>2017 год  Театральные проекты</vt:lpstr>
      <vt:lpstr>Проект «#МУЗЫКАВМЕСТЕ» Росатом</vt:lpstr>
      <vt:lpstr>2017 год Образовательные программы  и творческие лаборатории</vt:lpstr>
      <vt:lpstr>План 2017 г.  Инициативы «на местах»</vt:lpstr>
      <vt:lpstr>План 2017 г. Гастроли </vt:lpstr>
      <vt:lpstr>Презентация PowerPoint</vt:lpstr>
      <vt:lpstr>Риски</vt:lpstr>
    </vt:vector>
  </TitlesOfParts>
  <Company>Rosatom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2006-2016 программа «Территория культуры Росатома»</dc:title>
  <dc:creator>Конышева Оксана Васильевна</dc:creator>
  <cp:lastModifiedBy>Конышева Оксана Васильевна</cp:lastModifiedBy>
  <cp:revision>61</cp:revision>
  <cp:lastPrinted>2017-02-14T14:41:02Z</cp:lastPrinted>
  <dcterms:created xsi:type="dcterms:W3CDTF">2017-02-10T10:10:09Z</dcterms:created>
  <dcterms:modified xsi:type="dcterms:W3CDTF">2017-02-15T08:26:30Z</dcterms:modified>
</cp:coreProperties>
</file>