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69" r:id="rId7"/>
    <p:sldId id="263" r:id="rId8"/>
    <p:sldId id="264" r:id="rId9"/>
    <p:sldId id="267" r:id="rId10"/>
    <p:sldId id="265" r:id="rId11"/>
    <p:sldId id="260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FF1CE12-B100-0000-0000-000000000002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0" autoAdjust="0"/>
    <p:restoredTop sz="86410"/>
  </p:normalViewPr>
  <p:slideViewPr>
    <p:cSldViewPr>
      <p:cViewPr>
        <p:scale>
          <a:sx n="60" d="100"/>
          <a:sy n="60" d="100"/>
        </p:scale>
        <p:origin x="-1086" y="-174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7/13/2018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7/13/2018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7/13/2018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9552" y="1916832"/>
            <a:ext cx="8208912" cy="147002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Практика </a:t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«Безопасность детей </a:t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в сети Интернет»</a:t>
            </a:r>
            <a:endParaRPr lang="ru-RU" sz="4800" b="1" noProof="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latin typeface="Century Gothic" pitchFamily="34" charset="0"/>
              </a:rPr>
              <a:t>Удмуртская Республика,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 smtClean="0">
                <a:latin typeface="Century Gothic" pitchFamily="34" charset="0"/>
              </a:rPr>
              <a:t>Муниципальное</a:t>
            </a:r>
            <a:r>
              <a:rPr lang="en-GB" dirty="0" smtClean="0">
                <a:latin typeface="Century Gothic" pitchFamily="34" charset="0"/>
              </a:rPr>
              <a:t> </a:t>
            </a:r>
            <a:r>
              <a:rPr lang="en-GB" dirty="0" err="1" smtClean="0">
                <a:latin typeface="Century Gothic" pitchFamily="34" charset="0"/>
              </a:rPr>
              <a:t>образование</a:t>
            </a:r>
            <a:r>
              <a:rPr lang="en-GB" dirty="0" smtClean="0">
                <a:latin typeface="Century Gothic" pitchFamily="34" charset="0"/>
              </a:rPr>
              <a:t> </a:t>
            </a:r>
            <a:br>
              <a:rPr lang="en-GB" dirty="0" smtClean="0">
                <a:latin typeface="Century Gothic" pitchFamily="34" charset="0"/>
              </a:rPr>
            </a:br>
            <a:r>
              <a:rPr lang="en-GB" dirty="0" smtClean="0">
                <a:latin typeface="Century Gothic" pitchFamily="34" charset="0"/>
              </a:rPr>
              <a:t>«</a:t>
            </a:r>
            <a:r>
              <a:rPr lang="en-GB" dirty="0" err="1" smtClean="0">
                <a:latin typeface="Century Gothic" pitchFamily="34" charset="0"/>
              </a:rPr>
              <a:t>Город</a:t>
            </a:r>
            <a:r>
              <a:rPr lang="en-GB" dirty="0" smtClean="0">
                <a:latin typeface="Century Gothic" pitchFamily="34" charset="0"/>
              </a:rPr>
              <a:t> </a:t>
            </a:r>
            <a:r>
              <a:rPr lang="en-GB" dirty="0" err="1" smtClean="0">
                <a:latin typeface="Century Gothic" pitchFamily="34" charset="0"/>
              </a:rPr>
              <a:t>Глазов</a:t>
            </a:r>
            <a:r>
              <a:rPr lang="en-GB" dirty="0" smtClean="0">
                <a:latin typeface="Century Gothic" pitchFamily="34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4007673"/>
            <a:ext cx="4824536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Муниципальное бюджетное учреждение культуры </a:t>
            </a:r>
            <a:r>
              <a:rPr lang="en-US" sz="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«</a:t>
            </a:r>
            <a:r>
              <a:rPr lang="ru-RU" sz="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Централизованная библиотечная система г. Глазова</a:t>
            </a:r>
            <a:r>
              <a:rPr lang="en-US" sz="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»</a:t>
            </a:r>
            <a:endParaRPr lang="ru-RU" sz="1500" b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sz="1500" b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427628, Удмуртская Республика,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г. Глазов, ул. Калинина, 4а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sz="15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Директор: Надежда Яковлевна Кельдышева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sz="15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Тел.: (34141) 2-16-77; (34141) 7-37-25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E-mail: biblio_yr@mail.ru  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8363272" cy="5069160"/>
          </a:xfrm>
        </p:spPr>
        <p:txBody>
          <a:bodyPr>
            <a:normAutofit fontScale="70000" lnSpcReduction="20000"/>
          </a:bodyPr>
          <a:lstStyle/>
          <a:p>
            <a:pPr marL="0" indent="536575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Цель</a:t>
            </a:r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 – содействовать формированию системы знаний о безопасном поведении в сети Интернет среди детей и их родителей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Задачи: </a:t>
            </a: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536575" lvl="0" indent="-536575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разработка и проведение просветительских и информационных  мероприятий, направленных на формирование представления детей и их родителей о современном информационном обществе и  информационной безопасности</a:t>
            </a:r>
          </a:p>
          <a:p>
            <a:pPr marL="536575" lvl="0" indent="-536575"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536575" lvl="0" indent="-536575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консультационная помощь и информационное обеспечение детей и их родителей по вопросам безопасного поведения в сети Интернет</a:t>
            </a:r>
          </a:p>
          <a:p>
            <a:pPr marL="536575" lvl="0" indent="-536575"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536575" lvl="0" indent="-536575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воспитание культуры сетевого этикета среди детей</a:t>
            </a:r>
          </a:p>
          <a:p>
            <a:pPr marL="536575" lvl="0" indent="-536575"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536575" indent="-536575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сотрудничество с организациями, учреждениями города по вопросам правовой ответственности и безопасного поведения в сети Интернет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Цель и задачи практики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09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entury Gothic" pitchFamily="34" charset="0"/>
              </a:rPr>
              <a:t>Команда практики</a:t>
            </a:r>
          </a:p>
        </p:txBody>
      </p:sp>
      <p:pic>
        <p:nvPicPr>
          <p:cNvPr id="6" name="Picture 2" descr="W:\doc\художник\фото цбс\библиотека 2017\150 лет библиотеке ПРАЗДНИК\фотограф А.Сас\DSC07319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67544" y="908720"/>
            <a:ext cx="8352928" cy="5550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3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Просветительские мероприятия для детей 7-14 лет</a:t>
            </a:r>
            <a:endParaRPr lang="ru-RU" sz="2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7" name="Picture 2" descr="C:\Users\User\Desktop\цдб\lkz ghtptynfwbb\DSC07666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t="2312"/>
          <a:stretch>
            <a:fillRect/>
          </a:stretch>
        </p:blipFill>
        <p:spPr bwMode="auto">
          <a:xfrm>
            <a:off x="131507" y="2780928"/>
            <a:ext cx="4152461" cy="304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7504" y="5949280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entury Gothic" pitchFamily="34" charset="0"/>
              </a:rPr>
              <a:t>Мобильный урок «Знать об этом должен каждый, безопасность-это важно!» . Проводит представитель компании «Мегафон»  </a:t>
            </a:r>
            <a:r>
              <a:rPr lang="ru-RU" sz="1200" b="1" dirty="0" err="1" smtClean="0">
                <a:latin typeface="Century Gothic" pitchFamily="34" charset="0"/>
              </a:rPr>
              <a:t>Костырев</a:t>
            </a:r>
            <a:r>
              <a:rPr lang="ru-RU" sz="1200" b="1" dirty="0" smtClean="0">
                <a:latin typeface="Century Gothic" pitchFamily="34" charset="0"/>
              </a:rPr>
              <a:t> А.С.  </a:t>
            </a:r>
            <a:endParaRPr lang="ru-RU" sz="1200" b="1" dirty="0">
              <a:latin typeface="Century Gothic" pitchFamily="34" charset="0"/>
            </a:endParaRPr>
          </a:p>
        </p:txBody>
      </p:sp>
      <p:pic>
        <p:nvPicPr>
          <p:cNvPr id="1026" name="Picture 2" descr="C:\Documents and Settings\1\Рабочий стол\фотографии\юный_правовед\_MG_4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63264"/>
            <a:ext cx="4562998" cy="304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932040" y="6021288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entury Gothic" pitchFamily="34" charset="0"/>
              </a:rPr>
              <a:t>Городской конкурс «Юный правовед» . </a:t>
            </a:r>
          </a:p>
          <a:p>
            <a:pPr algn="ctr"/>
            <a:r>
              <a:rPr lang="ru-RU" sz="1200" b="1" dirty="0" smtClean="0">
                <a:latin typeface="Century Gothic" pitchFamily="34" charset="0"/>
              </a:rPr>
              <a:t>Участвуют дети 13-14 лет из разных школ</a:t>
            </a:r>
          </a:p>
        </p:txBody>
      </p:sp>
      <p:sp>
        <p:nvSpPr>
          <p:cNvPr id="9" name="Овал 8"/>
          <p:cNvSpPr/>
          <p:nvPr/>
        </p:nvSpPr>
        <p:spPr>
          <a:xfrm>
            <a:off x="2915816" y="792088"/>
            <a:ext cx="3168352" cy="1628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latin typeface="Century Gothic" pitchFamily="34" charset="0"/>
              </a:rPr>
              <a:t>20 мероприятий</a:t>
            </a:r>
            <a:endParaRPr lang="ru-RU" sz="23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0" y="-99392"/>
            <a:ext cx="9144000" cy="737761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Просветительские мероприятия для родителей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9" name="Picture 2" descr="C:\Users\User\Desktop\цдб\lkz ghtptynfwbb\DSC07612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r="3279" b="4371"/>
          <a:stretch>
            <a:fillRect/>
          </a:stretch>
        </p:blipFill>
        <p:spPr bwMode="auto">
          <a:xfrm>
            <a:off x="179512" y="2798930"/>
            <a:ext cx="4248472" cy="315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-36512" y="6093296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entury Gothic" pitchFamily="34" charset="0"/>
              </a:rPr>
              <a:t>Информационный час «Основные угрозы в сети Интернет». Проводит специалист библиотеки Краснова Н.С.</a:t>
            </a:r>
          </a:p>
          <a:p>
            <a:pPr marL="536575" indent="-536575" algn="ctr"/>
            <a:endParaRPr lang="ru-RU" sz="1200" b="1" dirty="0" smtClean="0">
              <a:latin typeface="Century Gothic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15816" y="792088"/>
            <a:ext cx="3168352" cy="1628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latin typeface="Century Gothic" pitchFamily="34" charset="0"/>
              </a:rPr>
              <a:t>8 мероприятий</a:t>
            </a:r>
            <a:endParaRPr lang="ru-RU" sz="2300" b="1" dirty="0">
              <a:latin typeface="Century Gothic" pitchFamily="34" charset="0"/>
            </a:endParaRPr>
          </a:p>
        </p:txBody>
      </p:sp>
      <p:pic>
        <p:nvPicPr>
          <p:cNvPr id="8" name="Picture 2" descr="C:\Users\User\Desktop\цдб\lkz ghtptynfwbb\DSC07723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644009" y="2799280"/>
            <a:ext cx="4200001" cy="315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572000" y="616530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Century Gothic" pitchFamily="34" charset="0"/>
              </a:rPr>
              <a:t>Акция «Интернет – безопасное пространство»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59374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  <a:ea typeface="+mn-ea"/>
                <a:cs typeface="+mn-cs"/>
              </a:rPr>
              <a:t>Мероприятия для специалистов</a:t>
            </a:r>
          </a:p>
        </p:txBody>
      </p:sp>
      <p:pic>
        <p:nvPicPr>
          <p:cNvPr id="22530" name="Picture 2" descr="C:\Documents and Settings\1\Рабочий стол\IMG_20170531_141004.jpg"/>
          <p:cNvPicPr>
            <a:picLocks noChangeAspect="1" noChangeArrowheads="1"/>
          </p:cNvPicPr>
          <p:nvPr/>
        </p:nvPicPr>
        <p:blipFill>
          <a:blip r:embed="rId2" cstate="print"/>
          <a:srcRect l="3965" t="12335"/>
          <a:stretch>
            <a:fillRect/>
          </a:stretch>
        </p:blipFill>
        <p:spPr bwMode="auto">
          <a:xfrm>
            <a:off x="1187624" y="2313846"/>
            <a:ext cx="7080063" cy="3635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609329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 algn="ctr"/>
            <a:r>
              <a:rPr lang="ru-RU" sz="1200" b="1" dirty="0" smtClean="0">
                <a:latin typeface="Century Gothic" pitchFamily="34" charset="0"/>
              </a:rPr>
              <a:t>Круглый стол  «Основы безопасного поведения в сети Интернет» в рамках Межрегиональной НПК «Общедоступные библиотеки в виртуальном пространстве».  Выступает Зубарева Л.В., </a:t>
            </a:r>
          </a:p>
          <a:p>
            <a:pPr marL="536575" indent="-536575" algn="ctr"/>
            <a:r>
              <a:rPr lang="ru-RU" sz="1200" b="1" dirty="0" smtClean="0">
                <a:latin typeface="Century Gothic" pitchFamily="34" charset="0"/>
              </a:rPr>
              <a:t>инспектор ОДН МВД  г. Глазова</a:t>
            </a:r>
          </a:p>
        </p:txBody>
      </p:sp>
      <p:sp>
        <p:nvSpPr>
          <p:cNvPr id="8" name="Овал 7"/>
          <p:cNvSpPr/>
          <p:nvPr/>
        </p:nvSpPr>
        <p:spPr>
          <a:xfrm>
            <a:off x="3059832" y="764704"/>
            <a:ext cx="2808312" cy="13407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itchFamily="34" charset="0"/>
              </a:rPr>
              <a:t>2 мероприятия</a:t>
            </a:r>
            <a:endParaRPr lang="ru-RU" sz="20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1\Рабочий стол\издательство\1.JPG"/>
          <p:cNvPicPr>
            <a:picLocks noChangeAspect="1" noChangeArrowheads="1"/>
          </p:cNvPicPr>
          <p:nvPr/>
        </p:nvPicPr>
        <p:blipFill>
          <a:blip r:embed="rId2" cstate="print"/>
          <a:srcRect l="-293" t="1740" b="1521"/>
          <a:stretch>
            <a:fillRect/>
          </a:stretch>
        </p:blipFill>
        <p:spPr bwMode="auto">
          <a:xfrm>
            <a:off x="323528" y="1340768"/>
            <a:ext cx="2468217" cy="50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C:\Documents and Settings\1\Рабочий стол\издательство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6598" y="1340766"/>
            <a:ext cx="2586200" cy="50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3" name="Picture 5" descr="C:\Documents and Settings\1\Рабочий стол\издательство\4.JPG"/>
          <p:cNvPicPr>
            <a:picLocks noChangeAspect="1" noChangeArrowheads="1"/>
          </p:cNvPicPr>
          <p:nvPr/>
        </p:nvPicPr>
        <p:blipFill>
          <a:blip r:embed="rId4" cstate="print"/>
          <a:srcRect r="1745" b="2835"/>
          <a:stretch>
            <a:fillRect/>
          </a:stretch>
        </p:blipFill>
        <p:spPr bwMode="auto">
          <a:xfrm>
            <a:off x="6156176" y="1340768"/>
            <a:ext cx="2561883" cy="50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097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entury Gothic" pitchFamily="34" charset="0"/>
              </a:rPr>
              <a:t>Созданные информационные материалы</a:t>
            </a:r>
            <a:endParaRPr lang="ru-RU" sz="3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0976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entury Gothic" pitchFamily="34" charset="0"/>
              </a:rPr>
              <a:t>Результаты практики </a:t>
            </a:r>
            <a:endParaRPr lang="ru-RU" sz="3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2060848"/>
          <a:ext cx="8424936" cy="3603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31158"/>
                <a:gridCol w="6259950"/>
                <a:gridCol w="1533828"/>
              </a:tblGrid>
              <a:tr h="50405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entury Gothic" pitchFamily="34" charset="0"/>
                        </a:rPr>
                        <a:t> №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entury Gothic" pitchFamily="34" charset="0"/>
                        </a:rPr>
                        <a:t>Показатель, единица измерения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entury Gothic" pitchFamily="34" charset="0"/>
                        </a:rPr>
                        <a:t>Значение показателя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7475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</a:rPr>
                        <a:t>1.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entury Gothic" pitchFamily="34" charset="0"/>
                        </a:rPr>
                        <a:t>Просветительские, информационные мероприятия, в том числе с привлечением специалистов, ед. в год.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entury Gothic" pitchFamily="34" charset="0"/>
                        </a:rPr>
                        <a:t>30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580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</a:rPr>
                        <a:t>2.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entury Gothic" pitchFamily="34" charset="0"/>
                        </a:rPr>
                        <a:t>Количество посещений мероприятий,  ед. в год.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entury Gothic" pitchFamily="34" charset="0"/>
                        </a:rPr>
                        <a:t>820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580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</a:rPr>
                        <a:t>3.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entury Gothic" pitchFamily="34" charset="0"/>
                        </a:rPr>
                        <a:t>Количество консультаций, информаций,  ед. в год.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entury Gothic" pitchFamily="34" charset="0"/>
                        </a:rPr>
                        <a:t>120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580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</a:rPr>
                        <a:t>4.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entury Gothic" pitchFamily="34" charset="0"/>
                        </a:rPr>
                        <a:t>Количество разработанных материалов, ед. в год.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entury Gothic" pitchFamily="34" charset="0"/>
                        </a:rPr>
                        <a:t>20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580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</a:rPr>
                        <a:t>5.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entury Gothic" pitchFamily="34" charset="0"/>
                        </a:rPr>
                        <a:t>Количество публикаций в СМИ, </a:t>
                      </a:r>
                      <a:r>
                        <a:rPr lang="ru-RU" sz="1800" dirty="0" err="1">
                          <a:latin typeface="Century Gothic" pitchFamily="34" charset="0"/>
                        </a:rPr>
                        <a:t>публ</a:t>
                      </a:r>
                      <a:r>
                        <a:rPr lang="ru-RU" sz="1800" dirty="0">
                          <a:latin typeface="Century Gothic" pitchFamily="34" charset="0"/>
                        </a:rPr>
                        <a:t>. в год.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entury Gothic" pitchFamily="34" charset="0"/>
                        </a:rPr>
                        <a:t>8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58991"/>
            <a:ext cx="8229600" cy="80976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entury Gothic" pitchFamily="34" charset="0"/>
              </a:rPr>
              <a:t>Дальнейшая реализация практики позволит:</a:t>
            </a:r>
            <a:endParaRPr lang="ru-RU" sz="3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2060848"/>
          <a:ext cx="8424936" cy="271759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71642"/>
                <a:gridCol w="7653294"/>
              </a:tblGrid>
              <a:tr h="64807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</a:rPr>
                        <a:t>1.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rtl="0"/>
                      <a:r>
                        <a:rPr kumimoji="0" lang="ru-RU" sz="1800" b="0" i="0" u="none" strike="noStrike" cap="none" normalizeH="0" baseline="0" dirty="0" smtClean="0">
                          <a:ln/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Сформировать систему знаний о безопасном поведении в сети Интернет среди детей и родителей</a:t>
                      </a:r>
                      <a:endParaRPr lang="ru-RU" sz="1800" dirty="0"/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</a:rPr>
                        <a:t>2.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b="0" i="0" u="none" strike="noStrike" cap="none" normalizeH="0" baseline="0" dirty="0" smtClean="0">
                          <a:ln/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Регулярно информировать детей и родителей  о  правилах  безопасности  в сети Интернет</a:t>
                      </a:r>
                      <a:endParaRPr lang="ru-RU" sz="1800" dirty="0"/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</a:rPr>
                        <a:t>3.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rtl="0"/>
                      <a:r>
                        <a:rPr kumimoji="0" lang="ru-RU" sz="1800" b="0" i="0" u="none" strike="noStrike" cap="none" normalizeH="0" baseline="0" dirty="0" smtClean="0">
                          <a:ln/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Активизировать контроль родителям  за деятельностью детей в сети Интернет</a:t>
                      </a:r>
                      <a:endParaRPr lang="ru-RU" sz="1800" dirty="0"/>
                    </a:p>
                  </a:txBody>
                  <a:tcPr marL="68580" marR="68580" marT="0" marB="0"/>
                </a:tc>
              </a:tr>
              <a:tr h="7733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</a:rPr>
                        <a:t>4.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rtl="0"/>
                      <a:r>
                        <a:rPr kumimoji="0" lang="ru-RU" sz="1800" b="0" i="0" u="none" strike="noStrike" cap="none" normalizeH="0" baseline="0" dirty="0" smtClean="0">
                          <a:ln/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Привлечь к сотрудничеству организации и учреждения города по вопросам безопасного поведения в сети Интернет</a:t>
                      </a:r>
                      <a:endParaRPr lang="ru-RU" sz="18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7384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9d035d7d-02e5-4a00-8b62-9a556aabc7b5">english</DirectSourceMarket>
    <ApprovalStatus xmlns="9d035d7d-02e5-4a00-8b62-9a556aabc7b5">InProgress</ApprovalStatus>
    <MarketSpecific xmlns="9d035d7d-02e5-4a00-8b62-9a556aabc7b5" xsi:nil="true"/>
    <PrimaryImageGen xmlns="9d035d7d-02e5-4a00-8b62-9a556aabc7b5">true</PrimaryImageGen>
    <ThumbnailAssetId xmlns="9d035d7d-02e5-4a00-8b62-9a556aabc7b5" xsi:nil="true"/>
    <LegacyData xmlns="9d035d7d-02e5-4a00-8b62-9a556aabc7b5">Manager:;BuildStatus:Publish Pending;MockupPath:</LegacyData>
    <NumericId xmlns="9d035d7d-02e5-4a00-8b62-9a556aabc7b5">-1</NumericId>
    <TPFriendlyName xmlns="9d035d7d-02e5-4a00-8b62-9a556aabc7b5">Современный шаблон с голубым оформлением</TPFriendlyName>
    <BusinessGroup xmlns="9d035d7d-02e5-4a00-8b62-9a556aabc7b5" xsi:nil="true"/>
    <APEditor xmlns="9d035d7d-02e5-4a00-8b62-9a556aabc7b5">
      <UserInfo>
        <DisplayName>REDMOND\v-luannv</DisplayName>
        <AccountId>103</AccountId>
        <AccountType/>
      </UserInfo>
    </APEditor>
    <SourceTitle xmlns="9d035d7d-02e5-4a00-8b62-9a556aabc7b5">Contemporary blue design template</SourceTitle>
    <OpenTemplate xmlns="9d035d7d-02e5-4a00-8b62-9a556aabc7b5">true</OpenTemplate>
    <UALocComments xmlns="9d035d7d-02e5-4a00-8b62-9a556aabc7b5" xsi:nil="true"/>
    <ParentAssetId xmlns="9d035d7d-02e5-4a00-8b62-9a556aabc7b5" xsi:nil="true"/>
    <PublishStatusLookup xmlns="9d035d7d-02e5-4a00-8b62-9a556aabc7b5">
      <Value>85885</Value>
      <Value>402733</Value>
    </PublishStatusLookup>
    <IntlLangReviewDate xmlns="9d035d7d-02e5-4a00-8b62-9a556aabc7b5" xsi:nil="true"/>
    <LastPublishResultLookup xmlns="9d035d7d-02e5-4a00-8b62-9a556aabc7b5" xsi:nil="true"/>
    <MachineTranslated xmlns="9d035d7d-02e5-4a00-8b62-9a556aabc7b5">false</MachineTranslated>
    <Providers xmlns="9d035d7d-02e5-4a00-8b62-9a556aabc7b5" xsi:nil="true"/>
    <OriginalSourceMarket xmlns="9d035d7d-02e5-4a00-8b62-9a556aabc7b5">english</OriginalSourceMarket>
    <TPInstallLocation xmlns="9d035d7d-02e5-4a00-8b62-9a556aabc7b5">{My Templates}</TPInstallLocation>
    <ClipArtFilename xmlns="9d035d7d-02e5-4a00-8b62-9a556aabc7b5" xsi:nil="true"/>
    <APDescription xmlns="9d035d7d-02e5-4a00-8b62-9a556aabc7b5" xsi:nil="true"/>
    <ContentItem xmlns="9d035d7d-02e5-4a00-8b62-9a556aabc7b5" xsi:nil="true"/>
    <PublishTargets xmlns="9d035d7d-02e5-4a00-8b62-9a556aabc7b5">OfficeOnline</PublishTargets>
    <TimesCloned xmlns="9d035d7d-02e5-4a00-8b62-9a556aabc7b5" xsi:nil="true"/>
    <LastHandOff xmlns="9d035d7d-02e5-4a00-8b62-9a556aabc7b5" xsi:nil="true"/>
    <Provider xmlns="9d035d7d-02e5-4a00-8b62-9a556aabc7b5">EY006220130</Provider>
    <AcquiredFrom xmlns="9d035d7d-02e5-4a00-8b62-9a556aabc7b5" xsi:nil="true"/>
    <AssetStart xmlns="9d035d7d-02e5-4a00-8b62-9a556aabc7b5">2009-01-02T00:00:00+00:00</AssetStart>
    <FriendlyTitle xmlns="9d035d7d-02e5-4a00-8b62-9a556aabc7b5" xsi:nil="true"/>
    <ArtSampleDocs xmlns="9d035d7d-02e5-4a00-8b62-9a556aabc7b5" xsi:nil="true"/>
    <TPClientViewer xmlns="9d035d7d-02e5-4a00-8b62-9a556aabc7b5">Microsoft Office PowerPoint</TPClientViewer>
    <UACurrentWords xmlns="9d035d7d-02e5-4a00-8b62-9a556aabc7b5">0</UACurrentWords>
    <UALocRecommendation xmlns="9d035d7d-02e5-4a00-8b62-9a556aabc7b5">Localize</UALocRecommendation>
    <Manager xmlns="9d035d7d-02e5-4a00-8b62-9a556aabc7b5" xsi:nil="true"/>
    <IsDeleted xmlns="9d035d7d-02e5-4a00-8b62-9a556aabc7b5">false</IsDeleted>
    <ShowIn xmlns="9d035d7d-02e5-4a00-8b62-9a556aabc7b5">Show everywhere</ShowIn>
    <UANotes xmlns="9d035d7d-02e5-4a00-8b62-9a556aabc7b5">online only. Removed PPT 12 design template appver per bug AWS Intl Support bug 22543 as it was causing problems with download.. O14_beta1</UANotes>
    <TemplateStatus xmlns="9d035d7d-02e5-4a00-8b62-9a556aabc7b5" xsi:nil="true"/>
    <VoteCount xmlns="9d035d7d-02e5-4a00-8b62-9a556aabc7b5" xsi:nil="true"/>
    <CSXHash xmlns="9d035d7d-02e5-4a00-8b62-9a556aabc7b5" xsi:nil="true"/>
    <OOCacheId xmlns="9d035d7d-02e5-4a00-8b62-9a556aabc7b5" xsi:nil="true"/>
    <Downloads xmlns="9d035d7d-02e5-4a00-8b62-9a556aabc7b5">0</Downloads>
    <DSATActionTaken xmlns="9d035d7d-02e5-4a00-8b62-9a556aabc7b5" xsi:nil="true"/>
    <CSXSubmissionMarket xmlns="9d035d7d-02e5-4a00-8b62-9a556aabc7b5" xsi:nil="true"/>
    <AssetExpire xmlns="9d035d7d-02e5-4a00-8b62-9a556aabc7b5">2029-05-12T00:00:00+00:00</AssetExpire>
    <TPExecutable xmlns="9d035d7d-02e5-4a00-8b62-9a556aabc7b5" xsi:nil="true"/>
    <SubmitterId xmlns="9d035d7d-02e5-4a00-8b62-9a556aabc7b5" xsi:nil="true"/>
    <EditorialTags xmlns="9d035d7d-02e5-4a00-8b62-9a556aabc7b5" xsi:nil="true"/>
    <AssetType xmlns="9d035d7d-02e5-4a00-8b62-9a556aabc7b5">TP</AssetType>
    <BugNumber xmlns="9d035d7d-02e5-4a00-8b62-9a556aabc7b5">426091. 537272</BugNumber>
    <ApprovalLog xmlns="9d035d7d-02e5-4a00-8b62-9a556aabc7b5" xsi:nil="true"/>
    <CSXUpdate xmlns="9d035d7d-02e5-4a00-8b62-9a556aabc7b5">false</CSXUpdate>
    <CSXSubmissionDate xmlns="9d035d7d-02e5-4a00-8b62-9a556aabc7b5" xsi:nil="true"/>
    <Milestone xmlns="9d035d7d-02e5-4a00-8b62-9a556aabc7b5" xsi:nil="true"/>
    <TPComponent xmlns="9d035d7d-02e5-4a00-8b62-9a556aabc7b5">PPTFiles</TPComponent>
    <OriginAsset xmlns="9d035d7d-02e5-4a00-8b62-9a556aabc7b5" xsi:nil="true"/>
    <Component xmlns="91e8d559-4d54-460d-ba58-5d5027f88b4d" xsi:nil="true"/>
    <Description0 xmlns="91e8d559-4d54-460d-ba58-5d5027f88b4d" xsi:nil="true"/>
    <AssetId xmlns="9d035d7d-02e5-4a00-8b62-9a556aabc7b5">TP010073846</AssetId>
    <TPApplication xmlns="9d035d7d-02e5-4a00-8b62-9a556aabc7b5">PowerPoint</TPApplication>
    <TPLaunchHelpLink xmlns="9d035d7d-02e5-4a00-8b62-9a556aabc7b5" xsi:nil="true"/>
    <IntlLocPriority xmlns="9d035d7d-02e5-4a00-8b62-9a556aabc7b5" xsi:nil="true"/>
    <PolicheckWords xmlns="9d035d7d-02e5-4a00-8b62-9a556aabc7b5" xsi:nil="true"/>
    <CrawlForDependencies xmlns="9d035d7d-02e5-4a00-8b62-9a556aabc7b5">false</CrawlForDependencies>
    <PlannedPubDate xmlns="9d035d7d-02e5-4a00-8b62-9a556aabc7b5" xsi:nil="true"/>
    <IntlLangReviewer xmlns="9d035d7d-02e5-4a00-8b62-9a556aabc7b5" xsi:nil="true"/>
    <HandoffToMSDN xmlns="9d035d7d-02e5-4a00-8b62-9a556aabc7b5" xsi:nil="true"/>
    <TrustLevel xmlns="9d035d7d-02e5-4a00-8b62-9a556aabc7b5">1 Microsoft Managed Content</TrustLevel>
    <IsSearchable xmlns="9d035d7d-02e5-4a00-8b62-9a556aabc7b5">false</IsSearchable>
    <TPNamespace xmlns="9d035d7d-02e5-4a00-8b62-9a556aabc7b5">POWERPNT</TPNamespace>
    <TemplateTemplateType xmlns="9d035d7d-02e5-4a00-8b62-9a556aabc7b5">PowerPoint 12 Default</TemplateTemplateType>
    <Markets xmlns="9d035d7d-02e5-4a00-8b62-9a556aabc7b5"/>
    <IntlLangReview xmlns="9d035d7d-02e5-4a00-8b62-9a556aabc7b5" xsi:nil="true"/>
    <UAProjectedTotalWords xmlns="9d035d7d-02e5-4a00-8b62-9a556aabc7b5" xsi:nil="true"/>
    <AverageRating xmlns="9d035d7d-02e5-4a00-8b62-9a556aabc7b5" xsi:nil="true"/>
    <OutputCachingOn xmlns="9d035d7d-02e5-4a00-8b62-9a556aabc7b5">false</OutputCachingOn>
    <APAuthor xmlns="9d035d7d-02e5-4a00-8b62-9a556aabc7b5">
      <UserInfo>
        <DisplayName>REDMOND\cynvey</DisplayName>
        <AccountId>241</AccountId>
        <AccountType/>
      </UserInfo>
    </APAuthor>
    <TPAppVersion xmlns="9d035d7d-02e5-4a00-8b62-9a556aabc7b5">12</TPAppVersion>
    <TPCommandLine xmlns="9d035d7d-02e5-4a00-8b62-9a556aabc7b5">{PP} /n {FilePath}</TPCommandLine>
    <EditorialStatus xmlns="9d035d7d-02e5-4a00-8b62-9a556aabc7b5" xsi:nil="true"/>
    <TPLaunchHelpLinkType xmlns="9d035d7d-02e5-4a00-8b62-9a556aabc7b5" xsi:nil="true"/>
    <LastModifiedDateTim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70672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B1C781-CD00-44A1-B706-8C1032A9F44A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customXml/itemProps2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D30E9B-310B-4F3A-9B4A-1CB6002FA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tf10073846</Template>
  <TotalTime>0</TotalTime>
  <Words>390</Words>
  <Application>Microsoft Office PowerPoint</Application>
  <PresentationFormat>Экран (4:3)</PresentationFormat>
  <Paragraphs>69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tf10073846</vt:lpstr>
      <vt:lpstr>Практика  «Безопасность детей  в сети Интернет»</vt:lpstr>
      <vt:lpstr>Цель и задачи практики</vt:lpstr>
      <vt:lpstr>Команда практики</vt:lpstr>
      <vt:lpstr>Просветительские мероприятия для детей 7-14 лет</vt:lpstr>
      <vt:lpstr>Слайд 5</vt:lpstr>
      <vt:lpstr>Мероприятия для специалистов</vt:lpstr>
      <vt:lpstr>Созданные информационные материалы</vt:lpstr>
      <vt:lpstr>Результаты практики </vt:lpstr>
      <vt:lpstr>Дальнейшая реализация практики позволит: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2018-07-10T06:22:21Z</dcterms:created>
  <dcterms:modified xsi:type="dcterms:W3CDTF">2018-07-13T11:27:45Z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Order">
    <vt:r8>6803600</vt:r8>
  </property>
  <property fmtid="{D5CDD505-2E9C-101B-9397-08002B2CF9AE}" pid="4" name="ContentTypeId">
    <vt:lpwstr>0x010100BB2780C3CC07BD4BAA623FF9571645580400D1570604EA743043A2641365C0E91715</vt:lpwstr>
  </property>
  <property fmtid="{D5CDD505-2E9C-101B-9397-08002B2CF9AE}" pid="5" name="ImageGenCounter">
    <vt:i4>0</vt:i4>
  </property>
  <property fmtid="{D5CDD505-2E9C-101B-9397-08002B2CF9AE}" pid="6" name="APTrustLevel">
    <vt:r8>1</vt:r8>
  </property>
  <property fmtid="{D5CDD505-2E9C-101B-9397-08002B2CF9AE}" pid="7" name="ViolationReportStatus">
    <vt:lpwstr>None</vt:lpwstr>
  </property>
  <property fmtid="{D5CDD505-2E9C-101B-9397-08002B2CF9AE}" pid="8" name="ImageGenStatus">
    <vt:i4>0</vt:i4>
  </property>
  <property fmtid="{D5CDD505-2E9C-101B-9397-08002B2CF9AE}" pid="9" name="PolicheckStatus">
    <vt:i4>0</vt:i4>
  </property>
  <property fmtid="{D5CDD505-2E9C-101B-9397-08002B2CF9AE}" pid="10" name="Applications">
    <vt:lpwstr>53;#PowerPoint 12;#67;#Template 12;#427;#Template 14;#484;#PowerPoint - Design Templt 14;#407;#PowerPoint 14;#55;#PowerPoint - Design Templt 12</vt:lpwstr>
  </property>
  <property fmtid="{D5CDD505-2E9C-101B-9397-08002B2CF9AE}" pid="11" name="PolicheckCounter">
    <vt:i4>0</vt:i4>
  </property>
</Properties>
</file>