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0" r:id="rId4"/>
    <p:sldId id="263" r:id="rId5"/>
    <p:sldId id="264" r:id="rId6"/>
    <p:sldId id="261" r:id="rId7"/>
    <p:sldId id="267" r:id="rId8"/>
    <p:sldId id="259" r:id="rId9"/>
    <p:sldId id="268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463" autoAdjust="0"/>
    <p:restoredTop sz="94660"/>
  </p:normalViewPr>
  <p:slideViewPr>
    <p:cSldViewPr>
      <p:cViewPr varScale="1">
        <p:scale>
          <a:sx n="100" d="100"/>
          <a:sy n="100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протоколов, в год</c:v>
                </c:pt>
              </c:strCache>
            </c:strRef>
          </c:tx>
          <c:dLbls>
            <c:showVal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57</c:v>
                </c:pt>
                <c:pt idx="1">
                  <c:v>53</c:v>
                </c:pt>
                <c:pt idx="2">
                  <c:v>62</c:v>
                </c:pt>
                <c:pt idx="3">
                  <c:v>122</c:v>
                </c:pt>
                <c:pt idx="4">
                  <c:v>197</c:v>
                </c:pt>
                <c:pt idx="5">
                  <c:v>139</c:v>
                </c:pt>
                <c:pt idx="6">
                  <c:v>234</c:v>
                </c:pt>
                <c:pt idx="7">
                  <c:v>147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Лист1!$C$2:$C$9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Базовое значение, в год</c:v>
                </c:pt>
              </c:strCache>
            </c:strRef>
          </c:tx>
          <c:dLbls>
            <c:showVal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57</c:v>
                </c:pt>
                <c:pt idx="1">
                  <c:v>57</c:v>
                </c:pt>
                <c:pt idx="2">
                  <c:v>57</c:v>
                </c:pt>
                <c:pt idx="3">
                  <c:v>57</c:v>
                </c:pt>
                <c:pt idx="4">
                  <c:v>57</c:v>
                </c:pt>
                <c:pt idx="5">
                  <c:v>57</c:v>
                </c:pt>
                <c:pt idx="6">
                  <c:v>57</c:v>
                </c:pt>
                <c:pt idx="7">
                  <c:v>57</c:v>
                </c:pt>
              </c:numCache>
            </c:numRef>
          </c:val>
        </c:ser>
        <c:dLbls>
          <c:showVal val="1"/>
        </c:dLbls>
        <c:axId val="66226816"/>
        <c:axId val="66229760"/>
      </c:barChart>
      <c:catAx>
        <c:axId val="66226816"/>
        <c:scaling>
          <c:orientation val="minMax"/>
        </c:scaling>
        <c:axPos val="l"/>
        <c:numFmt formatCode="General" sourceLinked="1"/>
        <c:tickLblPos val="nextTo"/>
        <c:crossAx val="66229760"/>
        <c:crosses val="autoZero"/>
        <c:auto val="1"/>
        <c:lblAlgn val="ctr"/>
        <c:lblOffset val="100"/>
      </c:catAx>
      <c:valAx>
        <c:axId val="66229760"/>
        <c:scaling>
          <c:orientation val="minMax"/>
        </c:scaling>
        <c:axPos val="b"/>
        <c:majorGridlines/>
        <c:numFmt formatCode="General" sourceLinked="1"/>
        <c:tickLblPos val="nextTo"/>
        <c:crossAx val="6622681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выписанных штрафов</c:v>
                </c:pt>
              </c:strCache>
            </c:strRef>
          </c:tx>
          <c:dLbls>
            <c:showVal val="1"/>
          </c:dLbls>
          <c:cat>
            <c:strRef>
              <c:f>Лист1!$A$2:$A$9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2017(полгода)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72.5</c:v>
                </c:pt>
                <c:pt idx="1">
                  <c:v>100.8</c:v>
                </c:pt>
                <c:pt idx="2">
                  <c:v>158.6</c:v>
                </c:pt>
                <c:pt idx="3">
                  <c:v>209.6</c:v>
                </c:pt>
                <c:pt idx="4">
                  <c:v>368.2</c:v>
                </c:pt>
                <c:pt idx="5">
                  <c:v>188.2</c:v>
                </c:pt>
                <c:pt idx="6">
                  <c:v>340.8</c:v>
                </c:pt>
                <c:pt idx="7">
                  <c:v>264.39999999999998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strRef>
              <c:f>Лист1!$A$2:$A$9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2017(полгода)</c:v>
                </c:pt>
              </c:strCache>
            </c:strRef>
          </c:cat>
          <c:val>
            <c:numRef>
              <c:f>Лист1!$C$2:$C$9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Граница окупаемости</c:v>
                </c:pt>
              </c:strCache>
            </c:strRef>
          </c:tx>
          <c:dLbls>
            <c:showVal val="1"/>
          </c:dLbls>
          <c:cat>
            <c:strRef>
              <c:f>Лист1!$A$2:$A$9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2017(полгода)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266.39999999999998</c:v>
                </c:pt>
                <c:pt idx="1">
                  <c:v>266.39999999999998</c:v>
                </c:pt>
                <c:pt idx="2">
                  <c:v>266.39999999999998</c:v>
                </c:pt>
                <c:pt idx="3">
                  <c:v>266.39999999999998</c:v>
                </c:pt>
                <c:pt idx="4">
                  <c:v>118.2</c:v>
                </c:pt>
                <c:pt idx="5">
                  <c:v>266.39999999999998</c:v>
                </c:pt>
                <c:pt idx="6">
                  <c:v>266.39999999999998</c:v>
                </c:pt>
                <c:pt idx="7">
                  <c:v>266.39999999999998</c:v>
                </c:pt>
              </c:numCache>
            </c:numRef>
          </c:val>
        </c:ser>
        <c:dLbls>
          <c:showVal val="1"/>
        </c:dLbls>
        <c:axId val="66227584"/>
        <c:axId val="66449408"/>
      </c:barChart>
      <c:catAx>
        <c:axId val="66227584"/>
        <c:scaling>
          <c:orientation val="minMax"/>
        </c:scaling>
        <c:axPos val="l"/>
        <c:numFmt formatCode="General" sourceLinked="1"/>
        <c:tickLblPos val="nextTo"/>
        <c:crossAx val="66449408"/>
        <c:crosses val="autoZero"/>
        <c:auto val="1"/>
        <c:lblAlgn val="ctr"/>
        <c:lblOffset val="100"/>
      </c:catAx>
      <c:valAx>
        <c:axId val="66449408"/>
        <c:scaling>
          <c:orientation val="minMax"/>
        </c:scaling>
        <c:axPos val="b"/>
        <c:majorGridlines/>
        <c:numFmt formatCode="General" sourceLinked="1"/>
        <c:tickLblPos val="nextTo"/>
        <c:crossAx val="6622758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4720" y="1785926"/>
            <a:ext cx="7819280" cy="232641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Экономия контролем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экономия средств на ремонт и уборку городской территории за счет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целевого контроля»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286256"/>
            <a:ext cx="6172200" cy="1371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Лучшая муниципальная практика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для отраслевого конкурса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2017г.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итоги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4528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Открытость </a:t>
            </a:r>
            <a:r>
              <a:rPr lang="ru-RU" dirty="0" smtClean="0"/>
              <a:t>инспектора: размещение мобильного номера телефона на сайте муниципального образования; личное общение как с нарушителями, так и с заявителями по вопросу </a:t>
            </a:r>
            <a:r>
              <a:rPr lang="ru-RU" dirty="0" smtClean="0"/>
              <a:t>нарушений</a:t>
            </a:r>
          </a:p>
          <a:p>
            <a:pPr algn="just"/>
            <a:r>
              <a:rPr lang="ru-RU" dirty="0" smtClean="0"/>
              <a:t>Функционирование </a:t>
            </a:r>
            <a:r>
              <a:rPr lang="ru-RU" dirty="0" smtClean="0"/>
              <a:t>инспектора как канала коммуникации населения и </a:t>
            </a:r>
            <a:r>
              <a:rPr lang="ru-RU" dirty="0" smtClean="0"/>
              <a:t>власти, а также как легитимного механизма решения остро эмоциональных ситуаций, связанных с нарушением Правил благоустройства отдельными лицами</a:t>
            </a:r>
          </a:p>
          <a:p>
            <a:pPr algn="just"/>
            <a:r>
              <a:rPr lang="ru-RU" dirty="0" smtClean="0"/>
              <a:t>Систематический контроль </a:t>
            </a:r>
            <a:r>
              <a:rPr lang="ru-RU" dirty="0" smtClean="0"/>
              <a:t>за состоянием </a:t>
            </a:r>
            <a:r>
              <a:rPr lang="ru-RU" dirty="0" smtClean="0"/>
              <a:t>всей территории городского округа, фиксация на ранних стадиях нарушений, принятие мер к их устранению.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b="1" dirty="0" smtClean="0"/>
              <a:t>Цели проекта: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Экономия бюджетных средств, направленных на ремонт элементов благоустройства, разрушаемых в ходе нарушения </a:t>
            </a:r>
            <a:r>
              <a:rPr lang="ru-RU" dirty="0" err="1" smtClean="0"/>
              <a:t>автовладельцами</a:t>
            </a:r>
            <a:r>
              <a:rPr lang="ru-RU" dirty="0" smtClean="0"/>
              <a:t> КОАП РФ и Правил благоустройства городского округа город Нововоронеж; </a:t>
            </a:r>
            <a:endParaRPr lang="ru-RU" dirty="0" smtClean="0"/>
          </a:p>
          <a:p>
            <a:pPr algn="just"/>
            <a:r>
              <a:rPr lang="ru-RU" dirty="0" smtClean="0"/>
              <a:t>Э</a:t>
            </a:r>
            <a:r>
              <a:rPr lang="ru-RU" dirty="0" smtClean="0"/>
              <a:t>кономия </a:t>
            </a:r>
            <a:r>
              <a:rPr lang="ru-RU" dirty="0" smtClean="0"/>
              <a:t>бюджетных средств, направляемых на очистку городской территории от несанкционированно складированного мусора, от песка и грязи, выносимого колесами с грунта, за счет систематического превентивного контроля специальным должностным лицом.</a:t>
            </a:r>
          </a:p>
          <a:p>
            <a:pPr algn="just"/>
            <a:r>
              <a:rPr lang="ru-RU" dirty="0" smtClean="0"/>
              <a:t>Сохранение благоприятного эстетического облика городского округа, благоприятного экологического состояния, противопожарная профилактика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Снижение социальной напряженности  и предотвращение вандализма, выяснения отношений между нарушителями Правил благоустройства города и их соседями.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495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714356"/>
            <a:ext cx="7567634" cy="504508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проблема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4528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За период с 2014г. в городском округе город Нововоронеж проведено мероприятий по благоустройству городской территории, куда также входит комплексное благоустройство дворов </a:t>
            </a:r>
            <a:r>
              <a:rPr lang="ru-RU" dirty="0" smtClean="0"/>
              <a:t>на </a:t>
            </a:r>
            <a:r>
              <a:rPr lang="ru-RU" dirty="0" smtClean="0"/>
              <a:t>общую сумму 83 миллиона 261 тысяча рублей. </a:t>
            </a:r>
            <a:r>
              <a:rPr lang="ru-RU" dirty="0" smtClean="0"/>
              <a:t>Значительное </a:t>
            </a:r>
            <a:r>
              <a:rPr lang="ru-RU" dirty="0" smtClean="0"/>
              <a:t>увеличение количества автомобилей на душу населения </a:t>
            </a:r>
            <a:r>
              <a:rPr lang="ru-RU" dirty="0" smtClean="0"/>
              <a:t> приводят </a:t>
            </a:r>
            <a:r>
              <a:rPr lang="ru-RU" dirty="0" smtClean="0"/>
              <a:t>к неизбежному нарушению функциональной и эстетической целостности благоустройства из-за устройства несанкционированных парковок на газонах, озелененных территориях и открытом грунте. </a:t>
            </a:r>
            <a:r>
              <a:rPr lang="ru-RU" dirty="0" smtClean="0"/>
              <a:t>То же касается несанкционированного складирования мусора (стоимость вывоза такой свалки - </a:t>
            </a:r>
            <a:r>
              <a:rPr lang="ru-RU" dirty="0" smtClean="0"/>
              <a:t>166 </a:t>
            </a:r>
            <a:r>
              <a:rPr lang="ru-RU" dirty="0" smtClean="0"/>
              <a:t>681р). После </a:t>
            </a:r>
            <a:r>
              <a:rPr lang="ru-RU" dirty="0" smtClean="0"/>
              <a:t>сделанных вложений в городскую инфраструктуру следом появилась </a:t>
            </a:r>
            <a:r>
              <a:rPr lang="ru-RU" b="1" dirty="0" smtClean="0"/>
              <a:t>проблема сохранения данных вложений и минимизации предстоящих работ по ремонту/замене.</a:t>
            </a:r>
          </a:p>
          <a:p>
            <a:pPr algn="just"/>
            <a:r>
              <a:rPr lang="ru-RU" b="1" dirty="0" smtClean="0"/>
              <a:t>Отсутствие </a:t>
            </a:r>
            <a:r>
              <a:rPr lang="ru-RU" b="1" dirty="0" smtClean="0"/>
              <a:t>систематического контроля за состоянием благоустроенных территорий. </a:t>
            </a:r>
            <a:r>
              <a:rPr lang="ru-RU" dirty="0" smtClean="0"/>
              <a:t>Невозможность на должном уровне осуществлять полномочия по составлению административных протоколов должностными лицами администрации ввиду </a:t>
            </a:r>
            <a:r>
              <a:rPr lang="ru-RU" dirty="0" err="1" smtClean="0"/>
              <a:t>дополнительности</a:t>
            </a:r>
            <a:r>
              <a:rPr lang="ru-RU" dirty="0" smtClean="0"/>
              <a:t> данных функций.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496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857232"/>
            <a:ext cx="7566733" cy="504508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b="1" dirty="0" smtClean="0"/>
              <a:t>Решение: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Принятие </a:t>
            </a:r>
            <a:r>
              <a:rPr lang="ru-RU" dirty="0" smtClean="0"/>
              <a:t>решения главой администрации о выделении специальной должности в структуре администрации, публичное объявление на собрании руководителей предприятий и организаций, представление инспектора и доведение информации о его </a:t>
            </a:r>
            <a:r>
              <a:rPr lang="ru-RU" dirty="0" smtClean="0"/>
              <a:t>задачах</a:t>
            </a:r>
            <a:r>
              <a:rPr lang="ru-RU" dirty="0" smtClean="0"/>
              <a:t>.</a:t>
            </a:r>
            <a:endParaRPr lang="ru-RU" dirty="0" smtClean="0"/>
          </a:p>
          <a:p>
            <a:pPr algn="just"/>
            <a:r>
              <a:rPr lang="ru-RU" b="1" dirty="0" smtClean="0"/>
              <a:t>Требования: </a:t>
            </a:r>
          </a:p>
          <a:p>
            <a:pPr algn="just"/>
            <a:r>
              <a:rPr lang="ru-RU" dirty="0" smtClean="0"/>
              <a:t>а</a:t>
            </a:r>
            <a:r>
              <a:rPr lang="ru-RU" dirty="0" smtClean="0"/>
              <a:t>) к образовательному уровню инспектора, трудовой </a:t>
            </a:r>
            <a:r>
              <a:rPr lang="ru-RU" dirty="0" smtClean="0"/>
              <a:t>биографии</a:t>
            </a:r>
          </a:p>
          <a:p>
            <a:pPr algn="just"/>
            <a:r>
              <a:rPr lang="ru-RU" dirty="0" smtClean="0"/>
              <a:t>б</a:t>
            </a:r>
            <a:r>
              <a:rPr lang="ru-RU" dirty="0" smtClean="0"/>
              <a:t>) его морально-нравственным качествам (в связи с высокой степенью </a:t>
            </a:r>
            <a:r>
              <a:rPr lang="ru-RU" dirty="0" err="1" smtClean="0"/>
              <a:t>коррупциогенности</a:t>
            </a:r>
            <a:r>
              <a:rPr lang="ru-RU" dirty="0" smtClean="0"/>
              <a:t> </a:t>
            </a:r>
            <a:r>
              <a:rPr lang="ru-RU" dirty="0" smtClean="0"/>
              <a:t>должности)</a:t>
            </a:r>
          </a:p>
          <a:p>
            <a:pPr algn="just"/>
            <a:r>
              <a:rPr lang="ru-RU" dirty="0" smtClean="0"/>
              <a:t>в</a:t>
            </a:r>
            <a:r>
              <a:rPr lang="ru-RU" dirty="0" smtClean="0"/>
              <a:t>) </a:t>
            </a:r>
            <a:r>
              <a:rPr lang="ru-RU" dirty="0" smtClean="0"/>
              <a:t>к ненормированному </a:t>
            </a:r>
            <a:r>
              <a:rPr lang="ru-RU" dirty="0" smtClean="0"/>
              <a:t>графику рабочей </a:t>
            </a:r>
            <a:r>
              <a:rPr lang="ru-RU" dirty="0" smtClean="0"/>
              <a:t>недели</a:t>
            </a:r>
          </a:p>
          <a:p>
            <a:pPr algn="just"/>
            <a:r>
              <a:rPr lang="ru-RU" dirty="0" smtClean="0"/>
              <a:t>г</a:t>
            </a:r>
            <a:r>
              <a:rPr lang="ru-RU" dirty="0" smtClean="0"/>
              <a:t>) к внешнему виду (пошив специальной формы) и техническому оснащению (средства фото и </a:t>
            </a:r>
            <a:r>
              <a:rPr lang="ru-RU" dirty="0" err="1" smtClean="0"/>
              <a:t>видеофиксации</a:t>
            </a:r>
            <a:r>
              <a:rPr lang="ru-RU" dirty="0" smtClean="0"/>
              <a:t>)</a:t>
            </a:r>
          </a:p>
          <a:p>
            <a:pPr algn="just"/>
            <a:r>
              <a:rPr lang="ru-RU" dirty="0" err="1" smtClean="0"/>
              <a:t>д</a:t>
            </a:r>
            <a:r>
              <a:rPr lang="ru-RU" dirty="0" smtClean="0"/>
              <a:t>) </a:t>
            </a:r>
            <a:r>
              <a:rPr lang="ru-RU" dirty="0" smtClean="0"/>
              <a:t>к общим </a:t>
            </a:r>
            <a:r>
              <a:rPr lang="ru-RU" dirty="0" smtClean="0"/>
              <a:t>принципам работы (приоритет устранения нарушения над наказанием, плотное взаимодействие с органами МВД и пожарного надзора, проверка всех </a:t>
            </a:r>
            <a:r>
              <a:rPr lang="ru-RU" dirty="0" smtClean="0"/>
              <a:t>сообщений о нарушениях</a:t>
            </a:r>
          </a:p>
          <a:p>
            <a:pPr algn="just"/>
            <a:r>
              <a:rPr lang="ru-RU" dirty="0" smtClean="0"/>
              <a:t>е</a:t>
            </a:r>
            <a:r>
              <a:rPr lang="ru-RU" dirty="0" smtClean="0"/>
              <a:t>) территориальному охвату (зона ответственности инспектора – вся территория городского </a:t>
            </a:r>
            <a:r>
              <a:rPr lang="ru-RU" dirty="0" smtClean="0"/>
              <a:t>округа, исключение </a:t>
            </a:r>
            <a:r>
              <a:rPr lang="ru-RU" dirty="0" smtClean="0"/>
              <a:t>– закрытые территории </a:t>
            </a:r>
            <a:r>
              <a:rPr lang="ru-RU" dirty="0" smtClean="0"/>
              <a:t>предприятий).</a:t>
            </a:r>
            <a:endParaRPr lang="ru-RU" dirty="0" smtClean="0"/>
          </a:p>
          <a:p>
            <a:pPr algn="just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496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714356"/>
            <a:ext cx="8142981" cy="542928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/>
              <a:t>Сравнительная диаграмма количества протоколов до и после закрепления специальной должности инспектора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Соизмеримость  затрат на должность и эффекта от деятельности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295</TotalTime>
  <Words>403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«Экономия контролем:    экономия средств на ремонт и уборку городской территории за счет целевого контроля» </vt:lpstr>
      <vt:lpstr>Цели проекта:</vt:lpstr>
      <vt:lpstr>Слайд 3</vt:lpstr>
      <vt:lpstr>проблема</vt:lpstr>
      <vt:lpstr>Слайд 5</vt:lpstr>
      <vt:lpstr>Решение:</vt:lpstr>
      <vt:lpstr>Слайд 7</vt:lpstr>
      <vt:lpstr>Сравнительная диаграмма количества протоколов до и после закрепления специальной должности инспектора</vt:lpstr>
      <vt:lpstr>Соизмеримость  затрат на должность и эффекта от деятельности</vt:lpstr>
      <vt:lpstr>итоги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«ОТЗЫВЧИВЫЙ НОВОВОРОНЕЖ»</dc:title>
  <dc:creator>Женя</dc:creator>
  <cp:lastModifiedBy>admin</cp:lastModifiedBy>
  <cp:revision>21</cp:revision>
  <dcterms:created xsi:type="dcterms:W3CDTF">2017-08-15T19:27:18Z</dcterms:created>
  <dcterms:modified xsi:type="dcterms:W3CDTF">2017-08-18T12:45:46Z</dcterms:modified>
</cp:coreProperties>
</file>