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0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575"/>
    <a:srgbClr val="000099"/>
    <a:srgbClr val="2E6EBC"/>
    <a:srgbClr val="2A65AC"/>
    <a:srgbClr val="4D8AD3"/>
    <a:srgbClr val="06065E"/>
    <a:srgbClr val="0B0B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Акция "Бессмертный полк"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circle"/>
            <c:size val="10"/>
          </c:marker>
          <c:dLbls>
            <c:dLbl>
              <c:idx val="0"/>
              <c:layout>
                <c:manualLayout>
                  <c:x val="-8.9670900733606923E-2"/>
                  <c:y val="-3.859307690399609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3000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4.3234184282274706E-2"/>
                  <c:y val="-4.76097211082907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3000</c:v>
                </c:pt>
                <c:pt idx="1">
                  <c:v>6000</c:v>
                </c:pt>
                <c:pt idx="2">
                  <c:v>10000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"Удмуртский арсенал"</c:v>
                </c:pt>
              </c:strCache>
            </c:strRef>
          </c:tx>
          <c:spPr>
            <a:ln w="57150"/>
          </c:spPr>
          <c:marker>
            <c:symbol val="circle"/>
            <c:size val="10"/>
          </c:marker>
          <c:dLbls>
            <c:dLbl>
              <c:idx val="0"/>
              <c:layout>
                <c:manualLayout>
                  <c:x val="-8.96709007336069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1000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2025321690573892E-2"/>
                  <c:y val="-2.6252036083113574E-2"/>
                </c:manualLayout>
              </c:layout>
              <c:showVal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1000</c:v>
                </c:pt>
                <c:pt idx="1">
                  <c:v>1500</c:v>
                </c:pt>
                <c:pt idx="2">
                  <c:v>3000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Акция "Ленточка Победы", "Дерево Победы"</c:v>
                </c:pt>
              </c:strCache>
            </c:strRef>
          </c:tx>
          <c:spPr>
            <a:ln w="57150"/>
          </c:spPr>
          <c:marker>
            <c:symbol val="circle"/>
            <c:size val="10"/>
          </c:marker>
          <c:dLbls>
            <c:dLbl>
              <c:idx val="0"/>
              <c:layout>
                <c:manualLayout>
                  <c:x val="-8.3265836395492218E-2"/>
                  <c:y val="-1.1894377241069502E-3"/>
                </c:manualLayout>
              </c:layout>
              <c:showVal val="1"/>
            </c:dLbl>
            <c:dLbl>
              <c:idx val="1"/>
              <c:layout>
                <c:manualLayout>
                  <c:x val="1.6012660845286942E-3"/>
                  <c:y val="-5.482907271597347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500</c:v>
                </c:pt>
                <c:pt idx="1">
                  <c:v>1000</c:v>
                </c:pt>
                <c:pt idx="2">
                  <c:v>2000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Патриотические клубы: «Спас», «Кречет»,«Патриот России» </c:v>
                </c:pt>
              </c:strCache>
            </c:strRef>
          </c:tx>
          <c:spPr>
            <a:ln w="57150"/>
          </c:spPr>
          <c:marker>
            <c:symbol val="circle"/>
            <c:size val="10"/>
          </c:marker>
          <c:dLbls>
            <c:dLbl>
              <c:idx val="0"/>
              <c:layout>
                <c:manualLayout>
                  <c:x val="-8.1664570310963455E-2"/>
                  <c:y val="1.544667047011127E-2"/>
                </c:manualLayout>
              </c:layout>
              <c:showVal val="1"/>
            </c:dLbl>
            <c:dLbl>
              <c:idx val="1"/>
              <c:layout>
                <c:manualLayout>
                  <c:x val="3.2025321690573893E-3"/>
                  <c:y val="1.550499272974553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300</c:v>
                </c:pt>
                <c:pt idx="1">
                  <c:v>500</c:v>
                </c:pt>
                <c:pt idx="2">
                  <c:v>1000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Программы Народного Музея истории детского движения Удмуртии</c:v>
                </c:pt>
              </c:strCache>
            </c:strRef>
          </c:tx>
          <c:marker>
            <c:symbol val="circle"/>
            <c:size val="10"/>
          </c:marker>
          <c:dPt>
            <c:idx val="1"/>
            <c:spPr>
              <a:ln w="57150"/>
            </c:spPr>
          </c:dPt>
          <c:dPt>
            <c:idx val="2"/>
            <c:spPr>
              <a:ln w="57150"/>
            </c:spPr>
          </c:dPt>
          <c:dLbls>
            <c:dLbl>
              <c:idx val="0"/>
              <c:layout>
                <c:manualLayout>
                  <c:x val="-8.9670900733606923E-2"/>
                  <c:y val="-1.0938348367963981E-2"/>
                </c:manualLayout>
              </c:layout>
              <c:showVal val="1"/>
            </c:dLbl>
            <c:dLbl>
              <c:idx val="1"/>
              <c:layout>
                <c:manualLayout>
                  <c:x val="-3.2025321690573892E-2"/>
                  <c:y val="-2.84397057567063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2000</c:v>
                </c:pt>
                <c:pt idx="1">
                  <c:v>2500</c:v>
                </c:pt>
                <c:pt idx="2">
                  <c:v>3000</c:v>
                </c:pt>
              </c:numCache>
            </c:numRef>
          </c:val>
        </c:ser>
        <c:marker val="1"/>
        <c:axId val="31448064"/>
        <c:axId val="31200000"/>
      </c:lineChart>
      <c:catAx>
        <c:axId val="31448064"/>
        <c:scaling>
          <c:orientation val="minMax"/>
        </c:scaling>
        <c:axPos val="b"/>
        <c:numFmt formatCode="General" sourceLinked="1"/>
        <c:majorTickMark val="none"/>
        <c:tickLblPos val="nextTo"/>
        <c:crossAx val="31200000"/>
        <c:crosses val="autoZero"/>
        <c:auto val="1"/>
        <c:lblAlgn val="ctr"/>
        <c:lblOffset val="100"/>
      </c:catAx>
      <c:valAx>
        <c:axId val="31200000"/>
        <c:scaling>
          <c:orientation val="minMax"/>
          <c:max val="1000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31448064"/>
        <c:crosses val="autoZero"/>
        <c:crossBetween val="between"/>
        <c:majorUnit val="1000"/>
        <c:minorUnit val="500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8CE69-D37E-4BF1-A390-C2D7B0423E2F}" type="doc">
      <dgm:prSet loTypeId="urn:microsoft.com/office/officeart/2005/8/layout/radial5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FBDCED8-128B-4D7F-85FB-0C7894FE494B}">
      <dgm:prSet phldrT="[Текст]" custT="1"/>
      <dgm:spPr>
        <a:ln w="57150">
          <a:solidFill>
            <a:srgbClr val="254575"/>
          </a:solidFill>
        </a:ln>
      </dgm:spPr>
      <dgm:t>
        <a:bodyPr/>
        <a:lstStyle/>
        <a:p>
          <a:r>
            <a:rPr lang="ru-RU" sz="2000" b="1" dirty="0" smtClean="0"/>
            <a:t>Координационный совет</a:t>
          </a:r>
          <a:endParaRPr lang="ru-RU" sz="2000" b="1" dirty="0"/>
        </a:p>
      </dgm:t>
    </dgm:pt>
    <dgm:pt modelId="{02E61436-8AF3-4741-AAAD-6D1A32C55E6C}" type="parTrans" cxnId="{62AC88F9-F9FE-45CC-92CE-F75224CC56D5}">
      <dgm:prSet/>
      <dgm:spPr/>
      <dgm:t>
        <a:bodyPr/>
        <a:lstStyle/>
        <a:p>
          <a:endParaRPr lang="ru-RU"/>
        </a:p>
      </dgm:t>
    </dgm:pt>
    <dgm:pt modelId="{8552DECE-DCA6-40FE-8230-535A37512006}" type="sibTrans" cxnId="{62AC88F9-F9FE-45CC-92CE-F75224CC56D5}">
      <dgm:prSet/>
      <dgm:spPr/>
      <dgm:t>
        <a:bodyPr/>
        <a:lstStyle/>
        <a:p>
          <a:endParaRPr lang="ru-RU"/>
        </a:p>
      </dgm:t>
    </dgm:pt>
    <dgm:pt modelId="{41B74FFB-F94A-4D1D-8382-465F6C8EEE19}">
      <dgm:prSet phldrT="[Текст]" custT="1"/>
      <dgm:spPr>
        <a:ln w="57150">
          <a:solidFill>
            <a:srgbClr val="254575"/>
          </a:solidFill>
        </a:ln>
      </dgm:spPr>
      <dgm:t>
        <a:bodyPr/>
        <a:lstStyle/>
        <a:p>
          <a:r>
            <a:rPr lang="ru-RU" sz="1600" b="1" dirty="0" smtClean="0"/>
            <a:t>Деятельность образовательных организаций по гражданско-патриотическому воспитанию</a:t>
          </a:r>
          <a:endParaRPr lang="ru-RU" sz="1600" b="1" dirty="0"/>
        </a:p>
      </dgm:t>
    </dgm:pt>
    <dgm:pt modelId="{170123B9-D44F-4FCA-B983-2236510FC134}" type="parTrans" cxnId="{38839514-7312-4859-91E4-2E82F354581D}">
      <dgm:prSet/>
      <dgm:spPr/>
      <dgm:t>
        <a:bodyPr/>
        <a:lstStyle/>
        <a:p>
          <a:endParaRPr lang="ru-RU" dirty="0"/>
        </a:p>
      </dgm:t>
    </dgm:pt>
    <dgm:pt modelId="{95F5CDEF-F82F-453A-9F77-56592A78BAC0}" type="sibTrans" cxnId="{38839514-7312-4859-91E4-2E82F354581D}">
      <dgm:prSet/>
      <dgm:spPr/>
      <dgm:t>
        <a:bodyPr/>
        <a:lstStyle/>
        <a:p>
          <a:endParaRPr lang="ru-RU"/>
        </a:p>
      </dgm:t>
    </dgm:pt>
    <dgm:pt modelId="{5DF4F6D5-4B6E-4CA1-B83A-B30FF1660375}">
      <dgm:prSet phldrT="[Текст]" custT="1"/>
      <dgm:spPr>
        <a:ln w="57150">
          <a:solidFill>
            <a:srgbClr val="254575"/>
          </a:solidFill>
        </a:ln>
      </dgm:spPr>
      <dgm:t>
        <a:bodyPr/>
        <a:lstStyle/>
        <a:p>
          <a:r>
            <a:rPr lang="ru-RU" sz="1600" b="1" dirty="0" smtClean="0"/>
            <a:t>Общегородские мероприятия</a:t>
          </a:r>
          <a:endParaRPr lang="ru-RU" sz="1600" b="1" dirty="0"/>
        </a:p>
      </dgm:t>
    </dgm:pt>
    <dgm:pt modelId="{D9BB4B40-6B27-42D6-B341-DEA3B75B3EED}" type="parTrans" cxnId="{F689018E-8050-46AE-A519-3C409E701820}">
      <dgm:prSet/>
      <dgm:spPr/>
      <dgm:t>
        <a:bodyPr/>
        <a:lstStyle/>
        <a:p>
          <a:endParaRPr lang="ru-RU" dirty="0"/>
        </a:p>
      </dgm:t>
    </dgm:pt>
    <dgm:pt modelId="{93C56BCC-DE09-4407-B82C-46888DF1B3F2}" type="sibTrans" cxnId="{F689018E-8050-46AE-A519-3C409E701820}">
      <dgm:prSet/>
      <dgm:spPr/>
      <dgm:t>
        <a:bodyPr/>
        <a:lstStyle/>
        <a:p>
          <a:endParaRPr lang="ru-RU"/>
        </a:p>
      </dgm:t>
    </dgm:pt>
    <dgm:pt modelId="{0588DE5C-21B3-42FE-B5DE-D125483BDAFA}">
      <dgm:prSet phldrT="[Текст]" custT="1"/>
      <dgm:spPr>
        <a:ln w="57150">
          <a:solidFill>
            <a:srgbClr val="254575"/>
          </a:solidFill>
        </a:ln>
      </dgm:spPr>
      <dgm:t>
        <a:bodyPr/>
        <a:lstStyle/>
        <a:p>
          <a:r>
            <a:rPr lang="ru-RU" sz="1600" b="1" dirty="0" smtClean="0"/>
            <a:t>Музейное движение</a:t>
          </a:r>
          <a:endParaRPr lang="ru-RU" sz="1600" b="1" dirty="0"/>
        </a:p>
      </dgm:t>
    </dgm:pt>
    <dgm:pt modelId="{1A2DC850-0518-4971-8FB2-5B79B08A416B}" type="parTrans" cxnId="{953C4300-9CAE-4988-90E0-EF96D8A33EC0}">
      <dgm:prSet/>
      <dgm:spPr/>
      <dgm:t>
        <a:bodyPr/>
        <a:lstStyle/>
        <a:p>
          <a:endParaRPr lang="ru-RU" dirty="0"/>
        </a:p>
      </dgm:t>
    </dgm:pt>
    <dgm:pt modelId="{2BA8EF2A-6828-4244-8183-2C7D864BC167}" type="sibTrans" cxnId="{953C4300-9CAE-4988-90E0-EF96D8A33EC0}">
      <dgm:prSet/>
      <dgm:spPr/>
      <dgm:t>
        <a:bodyPr/>
        <a:lstStyle/>
        <a:p>
          <a:endParaRPr lang="ru-RU"/>
        </a:p>
      </dgm:t>
    </dgm:pt>
    <dgm:pt modelId="{2037C63C-0DA9-4903-B183-7126071EE721}">
      <dgm:prSet phldrT="[Текст]" custT="1"/>
      <dgm:spPr>
        <a:ln w="57150">
          <a:solidFill>
            <a:srgbClr val="254575"/>
          </a:solidFill>
        </a:ln>
      </dgm:spPr>
      <dgm:t>
        <a:bodyPr/>
        <a:lstStyle/>
        <a:p>
          <a:r>
            <a:rPr lang="ru-RU" sz="1600" b="1" dirty="0" smtClean="0"/>
            <a:t>Волонтерское движение</a:t>
          </a:r>
          <a:endParaRPr lang="ru-RU" sz="1600" b="1" dirty="0"/>
        </a:p>
      </dgm:t>
    </dgm:pt>
    <dgm:pt modelId="{6A672F92-6067-435D-9AFA-265E195DEA16}" type="parTrans" cxnId="{A1AEFEB5-0590-4264-8546-E2EA60AEDF70}">
      <dgm:prSet/>
      <dgm:spPr/>
      <dgm:t>
        <a:bodyPr/>
        <a:lstStyle/>
        <a:p>
          <a:endParaRPr lang="ru-RU" dirty="0"/>
        </a:p>
      </dgm:t>
    </dgm:pt>
    <dgm:pt modelId="{AF227EFC-B1D9-4F27-99E6-42DC9A83A865}" type="sibTrans" cxnId="{A1AEFEB5-0590-4264-8546-E2EA60AEDF70}">
      <dgm:prSet/>
      <dgm:spPr/>
      <dgm:t>
        <a:bodyPr/>
        <a:lstStyle/>
        <a:p>
          <a:endParaRPr lang="ru-RU"/>
        </a:p>
      </dgm:t>
    </dgm:pt>
    <dgm:pt modelId="{AFC70F63-F9AD-482C-969F-3E36B3957505}">
      <dgm:prSet phldrT="[Текст]" custT="1"/>
      <dgm:spPr>
        <a:ln w="57150">
          <a:solidFill>
            <a:srgbClr val="254575"/>
          </a:solidFill>
        </a:ln>
      </dgm:spPr>
      <dgm:t>
        <a:bodyPr/>
        <a:lstStyle/>
        <a:p>
          <a:r>
            <a:rPr lang="ru-RU" sz="1600" b="1" dirty="0" smtClean="0"/>
            <a:t>Сетевое взаимодействие с партнерами</a:t>
          </a:r>
          <a:endParaRPr lang="ru-RU" sz="1600" b="1" dirty="0"/>
        </a:p>
      </dgm:t>
    </dgm:pt>
    <dgm:pt modelId="{01AE9260-EBA9-4EC7-B99A-0347D1FCF522}" type="parTrans" cxnId="{3097DBEB-4E45-4D7B-B16B-DB374E7362C2}">
      <dgm:prSet/>
      <dgm:spPr/>
      <dgm:t>
        <a:bodyPr/>
        <a:lstStyle/>
        <a:p>
          <a:endParaRPr lang="ru-RU" dirty="0"/>
        </a:p>
      </dgm:t>
    </dgm:pt>
    <dgm:pt modelId="{4CC0D1A4-7900-4C01-A3B1-E33673F6390E}" type="sibTrans" cxnId="{3097DBEB-4E45-4D7B-B16B-DB374E7362C2}">
      <dgm:prSet/>
      <dgm:spPr/>
      <dgm:t>
        <a:bodyPr/>
        <a:lstStyle/>
        <a:p>
          <a:endParaRPr lang="ru-RU"/>
        </a:p>
      </dgm:t>
    </dgm:pt>
    <dgm:pt modelId="{D8389B8B-4E61-4BCB-962D-6433996FDAF9}" type="pres">
      <dgm:prSet presAssocID="{47C8CE69-D37E-4BF1-A390-C2D7B0423E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C071EC-0F1A-4D94-BC45-6D5425DA74F3}" type="pres">
      <dgm:prSet presAssocID="{EFBDCED8-128B-4D7F-85FB-0C7894FE494B}" presName="centerShape" presStyleLbl="node0" presStyleIdx="0" presStyleCnt="1" custScaleX="194232" custScaleY="84210" custLinFactNeighborX="-1363" custLinFactNeighborY="1513"/>
      <dgm:spPr/>
      <dgm:t>
        <a:bodyPr/>
        <a:lstStyle/>
        <a:p>
          <a:endParaRPr lang="ru-RU"/>
        </a:p>
      </dgm:t>
    </dgm:pt>
    <dgm:pt modelId="{8826C21F-70CC-4CFD-AB8F-3BEBE77A3C33}" type="pres">
      <dgm:prSet presAssocID="{170123B9-D44F-4FCA-B983-2236510FC13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A86A6A66-0C3A-4190-BC1D-5112E9DCE075}" type="pres">
      <dgm:prSet presAssocID="{170123B9-D44F-4FCA-B983-2236510FC13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26022EE-B088-4651-8A8F-C1D149DB07F5}" type="pres">
      <dgm:prSet presAssocID="{41B74FFB-F94A-4D1D-8382-465F6C8EEE19}" presName="node" presStyleLbl="node1" presStyleIdx="0" presStyleCnt="5" custScaleX="136639" custScaleY="88397" custRadScaleRad="9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303A6-8801-457B-8F3B-EDA1D7890681}" type="pres">
      <dgm:prSet presAssocID="{D9BB4B40-6B27-42D6-B341-DEA3B75B3EED}" presName="parTrans" presStyleLbl="sibTrans2D1" presStyleIdx="1" presStyleCnt="5"/>
      <dgm:spPr/>
      <dgm:t>
        <a:bodyPr/>
        <a:lstStyle/>
        <a:p>
          <a:endParaRPr lang="ru-RU"/>
        </a:p>
      </dgm:t>
    </dgm:pt>
    <dgm:pt modelId="{EC408FC4-7FAD-46AD-9430-C38D68105715}" type="pres">
      <dgm:prSet presAssocID="{D9BB4B40-6B27-42D6-B341-DEA3B75B3EE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E7C00F6-A5B2-412B-AA1E-65737C2F9690}" type="pres">
      <dgm:prSet presAssocID="{5DF4F6D5-4B6E-4CA1-B83A-B30FF1660375}" presName="node" presStyleLbl="node1" presStyleIdx="1" presStyleCnt="5" custScaleX="136327" custScaleY="80622" custRadScaleRad="112359" custRadScaleInc="-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3A346-DD9F-45B2-9105-408D01259EAA}" type="pres">
      <dgm:prSet presAssocID="{1A2DC850-0518-4971-8FB2-5B79B08A416B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FBF3818-2042-41DA-BC89-F14F24193362}" type="pres">
      <dgm:prSet presAssocID="{1A2DC850-0518-4971-8FB2-5B79B08A416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F325CCA-FDF9-49C6-A223-35B81AA4B659}" type="pres">
      <dgm:prSet presAssocID="{0588DE5C-21B3-42FE-B5DE-D125483BDAFA}" presName="node" presStyleLbl="node1" presStyleIdx="2" presStyleCnt="5" custScaleX="136239" custScaleY="78630" custRadScaleRad="102478" custRadScaleInc="5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A3466-50A9-4947-A069-E4D4116B27B2}" type="pres">
      <dgm:prSet presAssocID="{6A672F92-6067-435D-9AFA-265E195DEA16}" presName="parTrans" presStyleLbl="sibTrans2D1" presStyleIdx="3" presStyleCnt="5"/>
      <dgm:spPr/>
      <dgm:t>
        <a:bodyPr/>
        <a:lstStyle/>
        <a:p>
          <a:endParaRPr lang="ru-RU"/>
        </a:p>
      </dgm:t>
    </dgm:pt>
    <dgm:pt modelId="{DBFA2CD0-0F19-441B-A07A-5D7990940AD1}" type="pres">
      <dgm:prSet presAssocID="{6A672F92-6067-435D-9AFA-265E195DEA1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8B7D7A0-621E-4B1C-8397-AC02C2F7A376}" type="pres">
      <dgm:prSet presAssocID="{2037C63C-0DA9-4903-B183-7126071EE721}" presName="node" presStyleLbl="node1" presStyleIdx="3" presStyleCnt="5" custScaleX="134782" custScaleY="78630" custRadScaleRad="103799" custRadScaleInc="-4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553B5-901B-4936-AA87-3DC0AF1E6F6D}" type="pres">
      <dgm:prSet presAssocID="{01AE9260-EBA9-4EC7-B99A-0347D1FCF52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B4211CF8-A28B-46F8-8D89-BF2C03173A54}" type="pres">
      <dgm:prSet presAssocID="{01AE9260-EBA9-4EC7-B99A-0347D1FCF52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C808B24-18B4-4757-92A5-858834897F9F}" type="pres">
      <dgm:prSet presAssocID="{AFC70F63-F9AD-482C-969F-3E36B3957505}" presName="node" presStyleLbl="node1" presStyleIdx="4" presStyleCnt="5" custScaleX="135092" custScaleY="75663" custRadScaleRad="118235" custRadScaleInc="6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8E0702-1CF4-4CF9-A0A5-D93AC7011233}" type="presOf" srcId="{6A672F92-6067-435D-9AFA-265E195DEA16}" destId="{DBFA2CD0-0F19-441B-A07A-5D7990940AD1}" srcOrd="1" destOrd="0" presId="urn:microsoft.com/office/officeart/2005/8/layout/radial5"/>
    <dgm:cxn modelId="{62AC88F9-F9FE-45CC-92CE-F75224CC56D5}" srcId="{47C8CE69-D37E-4BF1-A390-C2D7B0423E2F}" destId="{EFBDCED8-128B-4D7F-85FB-0C7894FE494B}" srcOrd="0" destOrd="0" parTransId="{02E61436-8AF3-4741-AAAD-6D1A32C55E6C}" sibTransId="{8552DECE-DCA6-40FE-8230-535A37512006}"/>
    <dgm:cxn modelId="{3097DBEB-4E45-4D7B-B16B-DB374E7362C2}" srcId="{EFBDCED8-128B-4D7F-85FB-0C7894FE494B}" destId="{AFC70F63-F9AD-482C-969F-3E36B3957505}" srcOrd="4" destOrd="0" parTransId="{01AE9260-EBA9-4EC7-B99A-0347D1FCF522}" sibTransId="{4CC0D1A4-7900-4C01-A3B1-E33673F6390E}"/>
    <dgm:cxn modelId="{38839514-7312-4859-91E4-2E82F354581D}" srcId="{EFBDCED8-128B-4D7F-85FB-0C7894FE494B}" destId="{41B74FFB-F94A-4D1D-8382-465F6C8EEE19}" srcOrd="0" destOrd="0" parTransId="{170123B9-D44F-4FCA-B983-2236510FC134}" sibTransId="{95F5CDEF-F82F-453A-9F77-56592A78BAC0}"/>
    <dgm:cxn modelId="{50E3604E-75DC-4F88-B2D3-9509AC8EF32D}" type="presOf" srcId="{1A2DC850-0518-4971-8FB2-5B79B08A416B}" destId="{0443A346-DD9F-45B2-9105-408D01259EAA}" srcOrd="0" destOrd="0" presId="urn:microsoft.com/office/officeart/2005/8/layout/radial5"/>
    <dgm:cxn modelId="{4E51EC9A-1AFF-4DC3-B852-5E9C14DC8811}" type="presOf" srcId="{170123B9-D44F-4FCA-B983-2236510FC134}" destId="{8826C21F-70CC-4CFD-AB8F-3BEBE77A3C33}" srcOrd="0" destOrd="0" presId="urn:microsoft.com/office/officeart/2005/8/layout/radial5"/>
    <dgm:cxn modelId="{58E56408-5480-437A-A0DD-BE8404F87AF8}" type="presOf" srcId="{D9BB4B40-6B27-42D6-B341-DEA3B75B3EED}" destId="{EC408FC4-7FAD-46AD-9430-C38D68105715}" srcOrd="1" destOrd="0" presId="urn:microsoft.com/office/officeart/2005/8/layout/radial5"/>
    <dgm:cxn modelId="{EA87AAB7-8884-453C-8EB2-798E938F63FD}" type="presOf" srcId="{01AE9260-EBA9-4EC7-B99A-0347D1FCF522}" destId="{B4211CF8-A28B-46F8-8D89-BF2C03173A54}" srcOrd="1" destOrd="0" presId="urn:microsoft.com/office/officeart/2005/8/layout/radial5"/>
    <dgm:cxn modelId="{7003C350-7C8F-44C0-834B-77651D673024}" type="presOf" srcId="{0588DE5C-21B3-42FE-B5DE-D125483BDAFA}" destId="{EF325CCA-FDF9-49C6-A223-35B81AA4B659}" srcOrd="0" destOrd="0" presId="urn:microsoft.com/office/officeart/2005/8/layout/radial5"/>
    <dgm:cxn modelId="{9D502D83-E1F6-4BD9-B4A6-FC5096447670}" type="presOf" srcId="{41B74FFB-F94A-4D1D-8382-465F6C8EEE19}" destId="{126022EE-B088-4651-8A8F-C1D149DB07F5}" srcOrd="0" destOrd="0" presId="urn:microsoft.com/office/officeart/2005/8/layout/radial5"/>
    <dgm:cxn modelId="{A1AEFEB5-0590-4264-8546-E2EA60AEDF70}" srcId="{EFBDCED8-128B-4D7F-85FB-0C7894FE494B}" destId="{2037C63C-0DA9-4903-B183-7126071EE721}" srcOrd="3" destOrd="0" parTransId="{6A672F92-6067-435D-9AFA-265E195DEA16}" sibTransId="{AF227EFC-B1D9-4F27-99E6-42DC9A83A865}"/>
    <dgm:cxn modelId="{E8D1188E-7CBF-4B07-9A97-3E19404BDF8B}" type="presOf" srcId="{170123B9-D44F-4FCA-B983-2236510FC134}" destId="{A86A6A66-0C3A-4190-BC1D-5112E9DCE075}" srcOrd="1" destOrd="0" presId="urn:microsoft.com/office/officeart/2005/8/layout/radial5"/>
    <dgm:cxn modelId="{60EF9882-F233-439F-9F8B-E892419CB80B}" type="presOf" srcId="{47C8CE69-D37E-4BF1-A390-C2D7B0423E2F}" destId="{D8389B8B-4E61-4BCB-962D-6433996FDAF9}" srcOrd="0" destOrd="0" presId="urn:microsoft.com/office/officeart/2005/8/layout/radial5"/>
    <dgm:cxn modelId="{39DA4AEA-0611-401B-AE25-F0F86E0E60F8}" type="presOf" srcId="{1A2DC850-0518-4971-8FB2-5B79B08A416B}" destId="{4FBF3818-2042-41DA-BC89-F14F24193362}" srcOrd="1" destOrd="0" presId="urn:microsoft.com/office/officeart/2005/8/layout/radial5"/>
    <dgm:cxn modelId="{57DD8C18-7F58-47FD-8FAB-A28664C74CEB}" type="presOf" srcId="{5DF4F6D5-4B6E-4CA1-B83A-B30FF1660375}" destId="{5E7C00F6-A5B2-412B-AA1E-65737C2F9690}" srcOrd="0" destOrd="0" presId="urn:microsoft.com/office/officeart/2005/8/layout/radial5"/>
    <dgm:cxn modelId="{0A7F8A3B-0DEA-4EFF-95A8-CFC944631FA5}" type="presOf" srcId="{EFBDCED8-128B-4D7F-85FB-0C7894FE494B}" destId="{2BC071EC-0F1A-4D94-BC45-6D5425DA74F3}" srcOrd="0" destOrd="0" presId="urn:microsoft.com/office/officeart/2005/8/layout/radial5"/>
    <dgm:cxn modelId="{867A531B-F173-42B3-BFB5-471E2245DA67}" type="presOf" srcId="{2037C63C-0DA9-4903-B183-7126071EE721}" destId="{E8B7D7A0-621E-4B1C-8397-AC02C2F7A376}" srcOrd="0" destOrd="0" presId="urn:microsoft.com/office/officeart/2005/8/layout/radial5"/>
    <dgm:cxn modelId="{1CB1DF72-80AF-423F-802D-906519816BAC}" type="presOf" srcId="{D9BB4B40-6B27-42D6-B341-DEA3B75B3EED}" destId="{A41303A6-8801-457B-8F3B-EDA1D7890681}" srcOrd="0" destOrd="0" presId="urn:microsoft.com/office/officeart/2005/8/layout/radial5"/>
    <dgm:cxn modelId="{953C4300-9CAE-4988-90E0-EF96D8A33EC0}" srcId="{EFBDCED8-128B-4D7F-85FB-0C7894FE494B}" destId="{0588DE5C-21B3-42FE-B5DE-D125483BDAFA}" srcOrd="2" destOrd="0" parTransId="{1A2DC850-0518-4971-8FB2-5B79B08A416B}" sibTransId="{2BA8EF2A-6828-4244-8183-2C7D864BC167}"/>
    <dgm:cxn modelId="{BEBCB57C-3336-4851-B09C-CE7B949952CE}" type="presOf" srcId="{AFC70F63-F9AD-482C-969F-3E36B3957505}" destId="{1C808B24-18B4-4757-92A5-858834897F9F}" srcOrd="0" destOrd="0" presId="urn:microsoft.com/office/officeart/2005/8/layout/radial5"/>
    <dgm:cxn modelId="{F689018E-8050-46AE-A519-3C409E701820}" srcId="{EFBDCED8-128B-4D7F-85FB-0C7894FE494B}" destId="{5DF4F6D5-4B6E-4CA1-B83A-B30FF1660375}" srcOrd="1" destOrd="0" parTransId="{D9BB4B40-6B27-42D6-B341-DEA3B75B3EED}" sibTransId="{93C56BCC-DE09-4407-B82C-46888DF1B3F2}"/>
    <dgm:cxn modelId="{2DE30BA3-61BE-4D4F-AE97-D515DF4F985B}" type="presOf" srcId="{6A672F92-6067-435D-9AFA-265E195DEA16}" destId="{2FCA3466-50A9-4947-A069-E4D4116B27B2}" srcOrd="0" destOrd="0" presId="urn:microsoft.com/office/officeart/2005/8/layout/radial5"/>
    <dgm:cxn modelId="{19A3E75C-60D6-4E31-A416-25689D61D0C4}" type="presOf" srcId="{01AE9260-EBA9-4EC7-B99A-0347D1FCF522}" destId="{018553B5-901B-4936-AA87-3DC0AF1E6F6D}" srcOrd="0" destOrd="0" presId="urn:microsoft.com/office/officeart/2005/8/layout/radial5"/>
    <dgm:cxn modelId="{3C5F22D8-ED9A-45F3-AF79-640A5A88EED2}" type="presParOf" srcId="{D8389B8B-4E61-4BCB-962D-6433996FDAF9}" destId="{2BC071EC-0F1A-4D94-BC45-6D5425DA74F3}" srcOrd="0" destOrd="0" presId="urn:microsoft.com/office/officeart/2005/8/layout/radial5"/>
    <dgm:cxn modelId="{4FABD26D-9407-48E3-8535-012E44A8F272}" type="presParOf" srcId="{D8389B8B-4E61-4BCB-962D-6433996FDAF9}" destId="{8826C21F-70CC-4CFD-AB8F-3BEBE77A3C33}" srcOrd="1" destOrd="0" presId="urn:microsoft.com/office/officeart/2005/8/layout/radial5"/>
    <dgm:cxn modelId="{04302388-6ADC-48E8-A27C-D6A0812F0490}" type="presParOf" srcId="{8826C21F-70CC-4CFD-AB8F-3BEBE77A3C33}" destId="{A86A6A66-0C3A-4190-BC1D-5112E9DCE075}" srcOrd="0" destOrd="0" presId="urn:microsoft.com/office/officeart/2005/8/layout/radial5"/>
    <dgm:cxn modelId="{BD101248-708F-41D9-A4FB-0059AFF492E8}" type="presParOf" srcId="{D8389B8B-4E61-4BCB-962D-6433996FDAF9}" destId="{126022EE-B088-4651-8A8F-C1D149DB07F5}" srcOrd="2" destOrd="0" presId="urn:microsoft.com/office/officeart/2005/8/layout/radial5"/>
    <dgm:cxn modelId="{5F4670AB-5040-4FCE-9123-BBDDFBA9DDE9}" type="presParOf" srcId="{D8389B8B-4E61-4BCB-962D-6433996FDAF9}" destId="{A41303A6-8801-457B-8F3B-EDA1D7890681}" srcOrd="3" destOrd="0" presId="urn:microsoft.com/office/officeart/2005/8/layout/radial5"/>
    <dgm:cxn modelId="{25F75E49-BD77-4009-B170-FA19A2853A5B}" type="presParOf" srcId="{A41303A6-8801-457B-8F3B-EDA1D7890681}" destId="{EC408FC4-7FAD-46AD-9430-C38D68105715}" srcOrd="0" destOrd="0" presId="urn:microsoft.com/office/officeart/2005/8/layout/radial5"/>
    <dgm:cxn modelId="{C4935A63-5882-481A-8E24-0CF21BAAADF5}" type="presParOf" srcId="{D8389B8B-4E61-4BCB-962D-6433996FDAF9}" destId="{5E7C00F6-A5B2-412B-AA1E-65737C2F9690}" srcOrd="4" destOrd="0" presId="urn:microsoft.com/office/officeart/2005/8/layout/radial5"/>
    <dgm:cxn modelId="{A8C722F4-BC10-4970-94E0-364DF98B9942}" type="presParOf" srcId="{D8389B8B-4E61-4BCB-962D-6433996FDAF9}" destId="{0443A346-DD9F-45B2-9105-408D01259EAA}" srcOrd="5" destOrd="0" presId="urn:microsoft.com/office/officeart/2005/8/layout/radial5"/>
    <dgm:cxn modelId="{DC85311D-5713-4053-AEBF-20AC8BD1A235}" type="presParOf" srcId="{0443A346-DD9F-45B2-9105-408D01259EAA}" destId="{4FBF3818-2042-41DA-BC89-F14F24193362}" srcOrd="0" destOrd="0" presId="urn:microsoft.com/office/officeart/2005/8/layout/radial5"/>
    <dgm:cxn modelId="{1E81E76B-645E-4E8A-BFC9-EEC6249417F6}" type="presParOf" srcId="{D8389B8B-4E61-4BCB-962D-6433996FDAF9}" destId="{EF325CCA-FDF9-49C6-A223-35B81AA4B659}" srcOrd="6" destOrd="0" presId="urn:microsoft.com/office/officeart/2005/8/layout/radial5"/>
    <dgm:cxn modelId="{D2555462-3B5C-43CF-8FC2-265DEFC216B2}" type="presParOf" srcId="{D8389B8B-4E61-4BCB-962D-6433996FDAF9}" destId="{2FCA3466-50A9-4947-A069-E4D4116B27B2}" srcOrd="7" destOrd="0" presId="urn:microsoft.com/office/officeart/2005/8/layout/radial5"/>
    <dgm:cxn modelId="{99BEB9E6-C88B-42D7-946F-04AD74FC0FCA}" type="presParOf" srcId="{2FCA3466-50A9-4947-A069-E4D4116B27B2}" destId="{DBFA2CD0-0F19-441B-A07A-5D7990940AD1}" srcOrd="0" destOrd="0" presId="urn:microsoft.com/office/officeart/2005/8/layout/radial5"/>
    <dgm:cxn modelId="{5675ACA4-79B8-4E99-825F-6C538A35DF5C}" type="presParOf" srcId="{D8389B8B-4E61-4BCB-962D-6433996FDAF9}" destId="{E8B7D7A0-621E-4B1C-8397-AC02C2F7A376}" srcOrd="8" destOrd="0" presId="urn:microsoft.com/office/officeart/2005/8/layout/radial5"/>
    <dgm:cxn modelId="{B8F5789D-73CB-41EF-A991-B376D9A42D60}" type="presParOf" srcId="{D8389B8B-4E61-4BCB-962D-6433996FDAF9}" destId="{018553B5-901B-4936-AA87-3DC0AF1E6F6D}" srcOrd="9" destOrd="0" presId="urn:microsoft.com/office/officeart/2005/8/layout/radial5"/>
    <dgm:cxn modelId="{B08D2C75-7F44-4EA8-AA7A-997791DD3E04}" type="presParOf" srcId="{018553B5-901B-4936-AA87-3DC0AF1E6F6D}" destId="{B4211CF8-A28B-46F8-8D89-BF2C03173A54}" srcOrd="0" destOrd="0" presId="urn:microsoft.com/office/officeart/2005/8/layout/radial5"/>
    <dgm:cxn modelId="{1F1485EB-6E17-4E67-B16A-E6EA6C46863A}" type="presParOf" srcId="{D8389B8B-4E61-4BCB-962D-6433996FDAF9}" destId="{1C808B24-18B4-4757-92A5-858834897F9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C071EC-0F1A-4D94-BC45-6D5425DA74F3}">
      <dsp:nvSpPr>
        <dsp:cNvPr id="0" name=""/>
        <dsp:cNvSpPr/>
      </dsp:nvSpPr>
      <dsp:spPr>
        <a:xfrm>
          <a:off x="2669210" y="2767670"/>
          <a:ext cx="3321039" cy="1439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25457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Координационный совет</a:t>
          </a:r>
          <a:endParaRPr lang="ru-RU" sz="2000" b="1" kern="1200" dirty="0"/>
        </a:p>
      </dsp:txBody>
      <dsp:txXfrm>
        <a:off x="2669210" y="2767670"/>
        <a:ext cx="3321039" cy="1439848"/>
      </dsp:txXfrm>
    </dsp:sp>
    <dsp:sp modelId="{8826C21F-70CC-4CFD-AB8F-3BEBE77A3C33}">
      <dsp:nvSpPr>
        <dsp:cNvPr id="0" name=""/>
        <dsp:cNvSpPr/>
      </dsp:nvSpPr>
      <dsp:spPr>
        <a:xfrm rot="16295485">
          <a:off x="4115300" y="2014724"/>
          <a:ext cx="493965" cy="6022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6295485">
        <a:off x="4115300" y="2014724"/>
        <a:ext cx="493965" cy="602293"/>
      </dsp:txXfrm>
    </dsp:sp>
    <dsp:sp modelId="{126022EE-B088-4651-8A8F-C1D149DB07F5}">
      <dsp:nvSpPr>
        <dsp:cNvPr id="0" name=""/>
        <dsp:cNvSpPr/>
      </dsp:nvSpPr>
      <dsp:spPr>
        <a:xfrm>
          <a:off x="3187115" y="270287"/>
          <a:ext cx="2420494" cy="1565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25457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Деятельность образовательных организаций по гражданско-патриотическому воспитанию</a:t>
          </a:r>
          <a:endParaRPr lang="ru-RU" sz="1600" b="1" kern="1200" dirty="0"/>
        </a:p>
      </dsp:txBody>
      <dsp:txXfrm>
        <a:off x="3187115" y="270287"/>
        <a:ext cx="2420494" cy="1565910"/>
      </dsp:txXfrm>
    </dsp:sp>
    <dsp:sp modelId="{A41303A6-8801-457B-8F3B-EDA1D7890681}">
      <dsp:nvSpPr>
        <dsp:cNvPr id="0" name=""/>
        <dsp:cNvSpPr/>
      </dsp:nvSpPr>
      <dsp:spPr>
        <a:xfrm rot="20317893">
          <a:off x="5650677" y="2620622"/>
          <a:ext cx="250422" cy="6022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20317893">
        <a:off x="5650677" y="2620622"/>
        <a:ext cx="250422" cy="602293"/>
      </dsp:txXfrm>
    </dsp:sp>
    <dsp:sp modelId="{5E7C00F6-A5B2-412B-AA1E-65737C2F9690}">
      <dsp:nvSpPr>
        <dsp:cNvPr id="0" name=""/>
        <dsp:cNvSpPr/>
      </dsp:nvSpPr>
      <dsp:spPr>
        <a:xfrm>
          <a:off x="5802048" y="1725003"/>
          <a:ext cx="2414967" cy="1428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25457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Общегородские мероприятия</a:t>
          </a:r>
          <a:endParaRPr lang="ru-RU" sz="1600" b="1" kern="1200" dirty="0"/>
        </a:p>
      </dsp:txBody>
      <dsp:txXfrm>
        <a:off x="5802048" y="1725003"/>
        <a:ext cx="2414967" cy="1428179"/>
      </dsp:txXfrm>
    </dsp:sp>
    <dsp:sp modelId="{0443A346-DD9F-45B2-9105-408D01259EAA}">
      <dsp:nvSpPr>
        <dsp:cNvPr id="0" name=""/>
        <dsp:cNvSpPr/>
      </dsp:nvSpPr>
      <dsp:spPr>
        <a:xfrm rot="3226040">
          <a:off x="4851443" y="4214558"/>
          <a:ext cx="463300" cy="6022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3226040">
        <a:off x="4851443" y="4214558"/>
        <a:ext cx="463300" cy="602293"/>
      </dsp:txXfrm>
    </dsp:sp>
    <dsp:sp modelId="{EF325CCA-FDF9-49C6-A223-35B81AA4B659}">
      <dsp:nvSpPr>
        <dsp:cNvPr id="0" name=""/>
        <dsp:cNvSpPr/>
      </dsp:nvSpPr>
      <dsp:spPr>
        <a:xfrm>
          <a:off x="4612506" y="4823832"/>
          <a:ext cx="2413408" cy="1392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25457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Музейное движение</a:t>
          </a:r>
          <a:endParaRPr lang="ru-RU" sz="1600" b="1" kern="1200" dirty="0"/>
        </a:p>
      </dsp:txBody>
      <dsp:txXfrm>
        <a:off x="4612506" y="4823832"/>
        <a:ext cx="2413408" cy="1392892"/>
      </dsp:txXfrm>
    </dsp:sp>
    <dsp:sp modelId="{2FCA3466-50A9-4947-A069-E4D4116B27B2}">
      <dsp:nvSpPr>
        <dsp:cNvPr id="0" name=""/>
        <dsp:cNvSpPr/>
      </dsp:nvSpPr>
      <dsp:spPr>
        <a:xfrm rot="7451054">
          <a:off x="3399710" y="4221131"/>
          <a:ext cx="454530" cy="6022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7451054">
        <a:off x="3399710" y="4221131"/>
        <a:ext cx="454530" cy="602293"/>
      </dsp:txXfrm>
    </dsp:sp>
    <dsp:sp modelId="{E8B7D7A0-621E-4B1C-8397-AC02C2F7A376}">
      <dsp:nvSpPr>
        <dsp:cNvPr id="0" name=""/>
        <dsp:cNvSpPr/>
      </dsp:nvSpPr>
      <dsp:spPr>
        <a:xfrm>
          <a:off x="1745263" y="4838664"/>
          <a:ext cx="2387598" cy="1392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25457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Волонтерское движение</a:t>
          </a:r>
          <a:endParaRPr lang="ru-RU" sz="1600" b="1" kern="1200" dirty="0"/>
        </a:p>
      </dsp:txBody>
      <dsp:txXfrm>
        <a:off x="1745263" y="4838664"/>
        <a:ext cx="2387598" cy="1392892"/>
      </dsp:txXfrm>
    </dsp:sp>
    <dsp:sp modelId="{018553B5-901B-4936-AA87-3DC0AF1E6F6D}">
      <dsp:nvSpPr>
        <dsp:cNvPr id="0" name=""/>
        <dsp:cNvSpPr/>
      </dsp:nvSpPr>
      <dsp:spPr>
        <a:xfrm rot="12128984">
          <a:off x="2729559" y="2593914"/>
          <a:ext cx="289124" cy="60229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2128984">
        <a:off x="2729559" y="2593914"/>
        <a:ext cx="289124" cy="602293"/>
      </dsp:txXfrm>
    </dsp:sp>
    <dsp:sp modelId="{1C808B24-18B4-4757-92A5-858834897F9F}">
      <dsp:nvSpPr>
        <dsp:cNvPr id="0" name=""/>
        <dsp:cNvSpPr/>
      </dsp:nvSpPr>
      <dsp:spPr>
        <a:xfrm>
          <a:off x="449461" y="1724965"/>
          <a:ext cx="2393089" cy="134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25457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Сетевое взаимодействие с партнерами</a:t>
          </a:r>
          <a:endParaRPr lang="ru-RU" sz="1600" b="1" kern="1200" dirty="0"/>
        </a:p>
      </dsp:txBody>
      <dsp:txXfrm>
        <a:off x="449461" y="1724965"/>
        <a:ext cx="2393089" cy="134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53294"/>
            <a:ext cx="7704856" cy="2979762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0B0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«Человек. </a:t>
            </a:r>
            <a:br>
              <a:rPr lang="ru-RU" sz="6000" b="1" dirty="0" smtClean="0">
                <a:solidFill>
                  <a:srgbClr val="0B0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B0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Гражданин. </a:t>
            </a:r>
            <a:br>
              <a:rPr lang="ru-RU" sz="6000" b="1" dirty="0" smtClean="0">
                <a:solidFill>
                  <a:srgbClr val="0B0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B0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Патриот.»</a:t>
            </a:r>
            <a:endParaRPr lang="ru-RU" sz="6000" dirty="0">
              <a:solidFill>
                <a:srgbClr val="0B0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196680"/>
            <a:ext cx="7128792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6065E"/>
                </a:solidFill>
                <a:latin typeface="Times New Roman" pitchFamily="18" charset="0"/>
                <a:cs typeface="Times New Roman" pitchFamily="18" charset="0"/>
              </a:rPr>
              <a:t>(Система деятельности Управления образования Администрации города Глазова по гражданско-патриотическому воспитанию детей и молодежи)</a:t>
            </a:r>
            <a:endParaRPr lang="ru-RU" dirty="0">
              <a:solidFill>
                <a:srgbClr val="0606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880" cy="346050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развития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8147248" cy="1872208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городского Центра  «Человек. Гражданин. Патриот» на базе Муниципального бюджетного общеобразовательного учреждения «Средняя общеобразовательная школа № 9»</a:t>
            </a:r>
          </a:p>
          <a:p>
            <a:pPr marL="514350" indent="-514350" algn="just">
              <a:spcBef>
                <a:spcPts val="0"/>
              </a:spcBef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Смета на создание городского Центра </a:t>
            </a:r>
          </a:p>
          <a:p>
            <a:pPr marL="514350" indent="-514350" algn="ctr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«Человек. Гражданин. Патриот»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2492893"/>
          <a:ext cx="7776863" cy="42916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6778"/>
                <a:gridCol w="5003822"/>
                <a:gridCol w="2376263"/>
              </a:tblGrid>
              <a:tr h="259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5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Планируемое мероприятие</a:t>
                      </a:r>
                      <a:endParaRPr lang="ru-RU" sz="15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Запрашиваемая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сумма (руб.)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8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2017-2018г .</a:t>
                      </a:r>
                      <a:endParaRPr lang="ru-RU" sz="15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Разработка нормативно-правовой базы, создание пакета документов</a:t>
                      </a:r>
                      <a:endParaRPr lang="ru-RU" sz="15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5 000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Формирование проектной группы, представление проекта, поиск спонсоров</a:t>
                      </a:r>
                      <a:endParaRPr lang="ru-RU" sz="15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5 000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Подготовка базы размещения Центра (ремонт)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100 000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Закупка оборудования (технические средства обучения, Полоса препятствий)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1 000 000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8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</a:rPr>
                        <a:t>2018–2019 г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5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Оснащение и оформление Центра оборудованием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200 000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Разработка программы деятельности Центра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5 000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Обучение сотрудников Центра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20 000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Маркетинговая кампания по привлечению учащихся, родительской и педагогической общественности</a:t>
                      </a:r>
                      <a:endParaRPr lang="ru-RU" sz="15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5 000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5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1 340 000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5040560" cy="114300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Лидер проекта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Касимова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Надежда Анатольевна,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главный специалист-эксперт Управления образования Администрации города Глазова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асимов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2168212" cy="28803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3608" y="3284984"/>
            <a:ext cx="7632848" cy="33843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Команда проекта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Степанова Татьяна Петровна, директор Муниципального бюджетного учреждения «Информационно-методический центр»;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Рылова Марина Сергеевна, заместитель директора Муниципального бюджетного учреждения «Информационно-методический центр»;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Никифорова Елена Сергеевна, педагог-организатор Муниципального бюджетного образовательного учреждения дополнительного образования «Детско-юношеский центр»,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Коноплев Игорь Юрьевич, преподаватель-организатор ОБЖ Муниципального бюджетного общеобразовательного учреждения «Средняя общеобразовательная школа № 13».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Овченкова Ольга Юрьевна, научный консультант, к.п.н., доцент кафедры литературы ФГБОУ ВПО «ГГПИ им. В.Г. Короленко»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27384"/>
            <a:ext cx="784887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</a:t>
            </a:r>
            <a:br>
              <a:rPr lang="ru-RU" sz="24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«Город Глазов» до внедрения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8064896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Город Глазов – муниципальное образование с населением около 100 тысяч человек, расположенный на севере национальной республики Удмуртия в Приволжском федеральном округе. Градообразующее предприятие – ОАО «Чепецкий механический завод». Население города многонациональное: удмурты, русские, татары, башкиры, представители закавказских республик, немцы, евреи и др.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городе 19 общеобразовательных школ, общее количество обучающихся – 9 тысяч 852 человека; 7 организаций дополнительного образования: МБОУ ДО «Детско-юношеский центр», «Детский Дом культуры», «Станция юных техников»,  «Станция юных туристов», «Станция юных натуралистов», «ДЮСШ  I  и  II», объединяющих 4 тыс. 697 обучающихся.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Гражданско-патриотическое воспитание является целью и органичной частью деятельности всей системы образования г. Глазова.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mc1\Desktop\500px-Glazov.Svoboda.jpg"/>
          <p:cNvPicPr>
            <a:picLocks noChangeAspect="1" noChangeArrowheads="1"/>
          </p:cNvPicPr>
          <p:nvPr/>
        </p:nvPicPr>
        <p:blipFill>
          <a:blip r:embed="rId2" cstate="print"/>
          <a:srcRect t="7282"/>
          <a:stretch>
            <a:fillRect/>
          </a:stretch>
        </p:blipFill>
        <p:spPr bwMode="auto">
          <a:xfrm>
            <a:off x="1156271" y="4869160"/>
            <a:ext cx="7664201" cy="1833712"/>
          </a:xfrm>
          <a:prstGeom prst="rect">
            <a:avLst/>
          </a:prstGeom>
          <a:noFill/>
        </p:spPr>
      </p:pic>
      <p:pic>
        <p:nvPicPr>
          <p:cNvPr id="1028" name="Picture 4" descr="C:\Users\Imc1\Desktop\inde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157" y="116632"/>
            <a:ext cx="842547" cy="971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проблемы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941568" cy="45259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Важность проблемы определяется следующим:</a:t>
            </a:r>
          </a:p>
          <a:p>
            <a:pPr algn="just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Фальсификация истории;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на сознание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интернетзависимой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молодежи;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Вспышки национализма;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нигилизма и русофобии;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Пренебрежение культурой и традициями своей страны;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чувства исторической неполноценности нации.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88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работы по гражданско-патриотическому воспитанию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системно-деятельностного  подхода;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компетентностного подхода;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природосообразности;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универсальности основных направлений;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культуросообразности и учета региональных условий;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интеграции;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сотрудничества, диалога власти и общества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862064"/>
            <a:ext cx="7920880" cy="1143000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 – </a:t>
            </a:r>
            <a:br>
              <a:rPr lang="ru-RU" sz="35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школьники города Глазова</a:t>
            </a:r>
          </a:p>
        </p:txBody>
      </p:sp>
      <p:pic>
        <p:nvPicPr>
          <p:cNvPr id="3074" name="Picture 2" descr="\\User-media\f\Проекты\проект  о гражд.-патрот. восп\фото с мероприятий\Я-избиратель\2015_03_16_tik_glazov_ya_izbirate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3780000" cy="2520000"/>
          </a:xfrm>
          <a:prstGeom prst="rect">
            <a:avLst/>
          </a:prstGeom>
          <a:noFill/>
        </p:spPr>
      </p:pic>
      <p:pic>
        <p:nvPicPr>
          <p:cNvPr id="3075" name="Picture 3" descr="C:\Users\Imc1\Desktop\photo_3.jpg.crop_disp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778111" cy="2520000"/>
          </a:xfrm>
          <a:prstGeom prst="rect">
            <a:avLst/>
          </a:prstGeom>
          <a:noFill/>
        </p:spPr>
      </p:pic>
      <p:pic>
        <p:nvPicPr>
          <p:cNvPr id="3076" name="Picture 4" descr="\\User-media\f\Проекты\проект  о гражд.-патрот. восп\фото с мероприятий\ВсОШ\IMG_20161202_09442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t="13359" b="38450"/>
          <a:stretch>
            <a:fillRect/>
          </a:stretch>
        </p:blipFill>
        <p:spPr bwMode="auto">
          <a:xfrm>
            <a:off x="1187624" y="4149320"/>
            <a:ext cx="3600400" cy="2520000"/>
          </a:xfrm>
          <a:prstGeom prst="rect">
            <a:avLst/>
          </a:prstGeom>
          <a:noFill/>
        </p:spPr>
      </p:pic>
      <p:pic>
        <p:nvPicPr>
          <p:cNvPr id="3077" name="Picture 5" descr="\\USER-MEDIA\f\Аглая\IMG_0805.JPG"/>
          <p:cNvPicPr>
            <a:picLocks noChangeAspect="1" noChangeArrowheads="1"/>
          </p:cNvPicPr>
          <p:nvPr/>
        </p:nvPicPr>
        <p:blipFill>
          <a:blip r:embed="rId5" cstate="print"/>
          <a:srcRect l="3538"/>
          <a:stretch>
            <a:fillRect/>
          </a:stretch>
        </p:blipFill>
        <p:spPr bwMode="auto">
          <a:xfrm>
            <a:off x="5076056" y="4149080"/>
            <a:ext cx="3718266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548680"/>
          <a:ext cx="880566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2088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многоуровневого сетевого взаимодействия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71600" y="1052736"/>
          <a:ext cx="793122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-99392"/>
            <a:ext cx="792088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развития, характеризующие положение после внедрения проекта (количество участников социальных акций и мероприятий, чел.)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User-media\f\Проекты\проект  о гражд.-патрот. восп\фото с мероприятий\фото Урок государственности 2016\DSCN2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976" y="4293376"/>
            <a:ext cx="372004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\\USER-MEDIA\f\Мероприятия\2017\В альбом Бречалову\123\Музей1дюц.JPG"/>
          <p:cNvPicPr>
            <a:picLocks noChangeAspect="1" noChangeArrowheads="1"/>
          </p:cNvPicPr>
          <p:nvPr/>
        </p:nvPicPr>
        <p:blipFill>
          <a:blip r:embed="rId4" cstate="print"/>
          <a:srcRect t="14051" r="3440"/>
          <a:stretch>
            <a:fillRect/>
          </a:stretch>
        </p:blipFill>
        <p:spPr bwMode="auto">
          <a:xfrm>
            <a:off x="971600" y="188640"/>
            <a:ext cx="3744416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USER-MEDIA\f\Мероприятия\2017\В альбом Бречалову\123\Музей шк 2\Muzey_shkoly_2_-_foto_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93376"/>
            <a:ext cx="3924961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\\User-media\f\Проекты\проект  о гражд.-патрот. восп\фото с мероприятий\Я-избиратель\2015_03_23_tik_glazov_ya_izb_mezhrayon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88640"/>
            <a:ext cx="3924016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\\User-media\f\Проекты\проект  о гражд.-патрот. восп\фото с мероприятий\фото Правовая азбука 2016\IMG_10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2276872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Imc1\Desktop\photo (1).jpg"/>
          <p:cNvPicPr>
            <a:picLocks noChangeAspect="1" noChangeArrowheads="1"/>
          </p:cNvPicPr>
          <p:nvPr/>
        </p:nvPicPr>
        <p:blipFill>
          <a:blip r:embed="rId8" cstate="print"/>
          <a:srcRect l="9712" t="6883" r="6428" b="4535"/>
          <a:stretch>
            <a:fillRect/>
          </a:stretch>
        </p:blipFill>
        <p:spPr bwMode="auto">
          <a:xfrm>
            <a:off x="4716016" y="2276872"/>
            <a:ext cx="357677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400600" cy="720080"/>
          </a:xfrm>
          <a:solidFill>
            <a:schemeClr val="bg1"/>
          </a:solidFill>
          <a:ln w="50800">
            <a:solidFill>
              <a:srgbClr val="254575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60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Мероприятия, проводимые в рамках проекта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503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«Человек.        Гражданин.                    Патриот.»</vt:lpstr>
      <vt:lpstr>Лидер проекта –  Касимова  Надежда Анатольевна,  главный специалист-эксперт Управления образования Администрации города Глазова</vt:lpstr>
      <vt:lpstr>Показатели социально-экономического развития  МО «Город Глазов» до внедрения проекта</vt:lpstr>
      <vt:lpstr>Актуальность проблемы </vt:lpstr>
      <vt:lpstr>Принципы работы по гражданско-патриотическому воспитанию</vt:lpstr>
      <vt:lpstr>Участники проекта –  школьники города Глазова</vt:lpstr>
      <vt:lpstr>Система многоуровневого сетевого взаимодействия</vt:lpstr>
      <vt:lpstr>Показатели социально-экономического развития, характеризующие положение после внедрения проекта (количество участников социальных акций и мероприятий, чел.)</vt:lpstr>
      <vt:lpstr>Мероприятия, проводимые в рамках проекта</vt:lpstr>
      <vt:lpstr>Перспективы развития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«Человек. Гражданин. Патриот.»</dc:title>
  <dc:creator>Imc1</dc:creator>
  <cp:lastModifiedBy>Imc1</cp:lastModifiedBy>
  <cp:revision>36</cp:revision>
  <dcterms:created xsi:type="dcterms:W3CDTF">2017-08-14T12:48:29Z</dcterms:created>
  <dcterms:modified xsi:type="dcterms:W3CDTF">2017-08-17T06:07:51Z</dcterms:modified>
</cp:coreProperties>
</file>