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9" r:id="rId3"/>
    <p:sldId id="257" r:id="rId4"/>
    <p:sldId id="266" r:id="rId5"/>
    <p:sldId id="264" r:id="rId6"/>
    <p:sldId id="260" r:id="rId7"/>
    <p:sldId id="262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66E"/>
    <a:srgbClr val="004200"/>
    <a:srgbClr val="34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5F3ED-F4C7-4365-976D-4A5D721984C9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3EB6-46C3-49FE-B4D8-B6D19472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6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3EB6-46C3-49FE-B4D8-B6D19472AC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0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99" y="3933057"/>
            <a:ext cx="4016830" cy="18002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4200"/>
                </a:solidFill>
              </a:rPr>
              <a:t>Автор: </a:t>
            </a:r>
            <a:r>
              <a:rPr lang="ru-RU" dirty="0" smtClean="0">
                <a:solidFill>
                  <a:srgbClr val="004200"/>
                </a:solidFill>
              </a:rPr>
              <a:t>Начальник отдела содействия занятости подростков и молодежи МБУ «Молодежный центр» </a:t>
            </a:r>
          </a:p>
          <a:p>
            <a:r>
              <a:rPr lang="ru-RU" b="1" dirty="0" smtClean="0">
                <a:solidFill>
                  <a:srgbClr val="004200"/>
                </a:solidFill>
              </a:rPr>
              <a:t>Порошина </a:t>
            </a:r>
            <a:r>
              <a:rPr lang="ru-RU" b="1" dirty="0">
                <a:solidFill>
                  <a:srgbClr val="004200"/>
                </a:solidFill>
              </a:rPr>
              <a:t>Марина Леонидовна 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920880" cy="352839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800" dirty="0" smtClean="0">
                <a:solidFill>
                  <a:srgbClr val="004200"/>
                </a:solidFill>
                <a:effectLst/>
              </a:rPr>
              <a:t>Социальный проект </a:t>
            </a:r>
            <a:br>
              <a:rPr lang="ru-RU" sz="2800" dirty="0" smtClean="0">
                <a:solidFill>
                  <a:srgbClr val="004200"/>
                </a:solidFill>
                <a:effectLst/>
              </a:rPr>
            </a:br>
            <a:r>
              <a:rPr lang="ru-RU" sz="2800" b="0" dirty="0" smtClean="0">
                <a:solidFill>
                  <a:srgbClr val="004200"/>
                </a:solidFill>
                <a:effectLst/>
              </a:rPr>
              <a:t>по организации временного трудоустройства подростков</a:t>
            </a:r>
            <a:r>
              <a:rPr lang="ru-RU" sz="2800" dirty="0" smtClean="0">
                <a:solidFill>
                  <a:srgbClr val="004200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004200"/>
                </a:solidFill>
                <a:effectLst/>
              </a:rPr>
            </a:br>
            <a:r>
              <a:rPr lang="ru-RU" sz="3000" dirty="0" smtClean="0">
                <a:solidFill>
                  <a:srgbClr val="004200"/>
                </a:solidFill>
                <a:effectLst/>
              </a:rPr>
              <a:t>«Труд-крут!»</a:t>
            </a:r>
            <a:endParaRPr lang="ru-RU" sz="3000" dirty="0">
              <a:solidFill>
                <a:srgbClr val="004200"/>
              </a:solidFill>
              <a:effectLst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63888" y="6093296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4200"/>
                </a:solidFill>
              </a:rPr>
              <a:t>г</a:t>
            </a:r>
            <a:r>
              <a:rPr lang="ru-RU" sz="1800" dirty="0" smtClean="0">
                <a:solidFill>
                  <a:srgbClr val="004200"/>
                </a:solidFill>
              </a:rPr>
              <a:t>. Глазов, 2017 год</a:t>
            </a:r>
          </a:p>
        </p:txBody>
      </p:sp>
    </p:spTree>
    <p:extLst>
      <p:ext uri="{BB962C8B-B14F-4D97-AF65-F5344CB8AC3E}">
        <p14:creationId xmlns:p14="http://schemas.microsoft.com/office/powerpoint/2010/main" val="19122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36912"/>
            <a:ext cx="6812237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420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0042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04664"/>
            <a:ext cx="6373260" cy="155779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4200"/>
                </a:solidFill>
              </a:rPr>
              <a:t>Социальный проект «Труд – Крут!»</a:t>
            </a:r>
          </a:p>
          <a:p>
            <a:pPr algn="ctr"/>
            <a:r>
              <a:rPr lang="ru-RU" sz="2200" dirty="0" smtClean="0">
                <a:solidFill>
                  <a:srgbClr val="004200"/>
                </a:solidFill>
              </a:rPr>
              <a:t>от молодёжи города Глазова</a:t>
            </a:r>
            <a:endParaRPr lang="ru-RU" sz="2200" dirty="0">
              <a:solidFill>
                <a:srgbClr val="00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3" y="4149081"/>
            <a:ext cx="4032448" cy="17855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4200"/>
                </a:solidFill>
              </a:rPr>
              <a:t>Порошина </a:t>
            </a:r>
            <a:r>
              <a:rPr lang="ru-RU" sz="1800" b="1" dirty="0" smtClean="0">
                <a:solidFill>
                  <a:srgbClr val="004200"/>
                </a:solidFill>
              </a:rPr>
              <a:t>Марина Леонидовна</a:t>
            </a:r>
          </a:p>
          <a:p>
            <a:pPr algn="ctr"/>
            <a:r>
              <a:rPr lang="ru-RU" sz="1800" dirty="0" smtClean="0">
                <a:solidFill>
                  <a:srgbClr val="004200"/>
                </a:solidFill>
              </a:rPr>
              <a:t>начальник </a:t>
            </a:r>
            <a:r>
              <a:rPr lang="ru-RU" sz="1800" dirty="0">
                <a:solidFill>
                  <a:srgbClr val="004200"/>
                </a:solidFill>
              </a:rPr>
              <a:t>отдела содействия занятости подростков и молодежи </a:t>
            </a:r>
            <a:r>
              <a:rPr lang="ru-RU" sz="1800" dirty="0" smtClean="0">
                <a:solidFill>
                  <a:srgbClr val="004200"/>
                </a:solidFill>
              </a:rPr>
              <a:t>МБУ </a:t>
            </a:r>
            <a:r>
              <a:rPr lang="ru-RU" sz="1800" dirty="0">
                <a:solidFill>
                  <a:srgbClr val="004200"/>
                </a:solidFill>
              </a:rPr>
              <a:t>«Молодежный центр</a:t>
            </a:r>
            <a:r>
              <a:rPr lang="ru-RU" sz="1800" dirty="0" smtClean="0">
                <a:solidFill>
                  <a:srgbClr val="004200"/>
                </a:solidFill>
              </a:rPr>
              <a:t>»</a:t>
            </a:r>
            <a:endParaRPr lang="ru-RU" sz="1800" dirty="0">
              <a:solidFill>
                <a:srgbClr val="004200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908720"/>
            <a:ext cx="7704856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i="1" u="sng" dirty="0">
                <a:solidFill>
                  <a:srgbClr val="08366E"/>
                </a:solidFill>
                <a:effectLst/>
              </a:rPr>
              <a:t>Руководитель проекта: </a:t>
            </a:r>
            <a:endParaRPr lang="ru-RU" sz="2400" i="1" u="sng" dirty="0" smtClean="0">
              <a:solidFill>
                <a:srgbClr val="08366E"/>
              </a:solidFill>
              <a:effectLst/>
            </a:endParaRPr>
          </a:p>
          <a:p>
            <a:pPr marL="0" indent="0" algn="ctr">
              <a:buNone/>
            </a:pPr>
            <a:endParaRPr lang="ru-RU" sz="2400" i="1" u="sng" dirty="0" smtClean="0">
              <a:solidFill>
                <a:srgbClr val="004200"/>
              </a:solidFill>
              <a:effectLst/>
            </a:endParaRPr>
          </a:p>
          <a:p>
            <a:pPr marL="0" indent="0" algn="ctr">
              <a:buNone/>
            </a:pPr>
            <a:r>
              <a:rPr lang="ru-RU" sz="2000" dirty="0" err="1" smtClean="0">
                <a:solidFill>
                  <a:srgbClr val="004200"/>
                </a:solidFill>
                <a:effectLst/>
              </a:rPr>
              <a:t>Сунцова</a:t>
            </a:r>
            <a:r>
              <a:rPr lang="ru-RU" sz="2000" dirty="0" smtClean="0">
                <a:solidFill>
                  <a:srgbClr val="004200"/>
                </a:solidFill>
                <a:effectLst/>
              </a:rPr>
              <a:t> </a:t>
            </a:r>
            <a:r>
              <a:rPr lang="ru-RU" sz="2000" dirty="0">
                <a:solidFill>
                  <a:srgbClr val="004200"/>
                </a:solidFill>
                <a:effectLst/>
              </a:rPr>
              <a:t>Ольга Михайловна </a:t>
            </a:r>
            <a:endParaRPr lang="ru-RU" sz="2000" dirty="0" smtClean="0">
              <a:solidFill>
                <a:srgbClr val="004200"/>
              </a:solidFill>
              <a:effectLst/>
            </a:endParaRPr>
          </a:p>
          <a:p>
            <a:pPr marL="0" indent="0">
              <a:buNone/>
            </a:pPr>
            <a:r>
              <a:rPr lang="ru-RU" sz="2000" b="0" dirty="0" smtClean="0">
                <a:solidFill>
                  <a:srgbClr val="004200"/>
                </a:solidFill>
                <a:effectLst/>
              </a:rPr>
              <a:t>начальник </a:t>
            </a:r>
            <a:r>
              <a:rPr lang="ru-RU" sz="2000" b="0" dirty="0">
                <a:solidFill>
                  <a:srgbClr val="004200"/>
                </a:solidFill>
                <a:effectLst/>
              </a:rPr>
              <a:t>сектора по физической культуре, спорту и молодежной политике </a:t>
            </a:r>
            <a:r>
              <a:rPr lang="ru-RU" sz="2000" b="0" dirty="0" smtClean="0">
                <a:solidFill>
                  <a:srgbClr val="004200"/>
                </a:solidFill>
                <a:effectLst/>
              </a:rPr>
              <a:t>Управления </a:t>
            </a:r>
            <a:r>
              <a:rPr lang="ru-RU" sz="2000" b="0" dirty="0">
                <a:solidFill>
                  <a:srgbClr val="004200"/>
                </a:solidFill>
                <a:effectLst/>
              </a:rPr>
              <a:t>культуры, спорта </a:t>
            </a:r>
            <a:r>
              <a:rPr lang="ru-RU" sz="2000" b="0" dirty="0" smtClean="0">
                <a:solidFill>
                  <a:srgbClr val="004200"/>
                </a:solidFill>
                <a:effectLst/>
              </a:rPr>
              <a:t>и молодежной </a:t>
            </a:r>
            <a:r>
              <a:rPr lang="ru-RU" sz="2000" b="0" dirty="0">
                <a:solidFill>
                  <a:srgbClr val="004200"/>
                </a:solidFill>
                <a:effectLst/>
              </a:rPr>
              <a:t>политики Администрации города </a:t>
            </a:r>
            <a:r>
              <a:rPr lang="ru-RU" sz="2000" b="0" dirty="0" smtClean="0">
                <a:solidFill>
                  <a:srgbClr val="004200"/>
                </a:solidFill>
                <a:effectLst/>
              </a:rPr>
              <a:t>Глазова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endParaRPr lang="ru-RU" sz="2000" b="0" dirty="0">
              <a:effectLst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18864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Социальный проект: «Труд-крут!»</a:t>
            </a:r>
          </a:p>
          <a:p>
            <a:endParaRPr lang="ru-RU" dirty="0" smtClean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411760" y="3356991"/>
            <a:ext cx="4320480" cy="52170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i="1" u="sng" dirty="0" smtClean="0">
                <a:solidFill>
                  <a:srgbClr val="08366E"/>
                </a:solidFill>
                <a:effectLst/>
              </a:rPr>
              <a:t>Команда проекта:</a:t>
            </a:r>
            <a:r>
              <a:rPr lang="ru-RU" b="0" u="sng" dirty="0" smtClean="0">
                <a:solidFill>
                  <a:srgbClr val="08366E"/>
                </a:solidFill>
                <a:effectLst/>
              </a:rPr>
              <a:t/>
            </a:r>
            <a:br>
              <a:rPr lang="ru-RU" b="0" u="sng" dirty="0" smtClean="0">
                <a:solidFill>
                  <a:srgbClr val="08366E"/>
                </a:solidFill>
                <a:effectLst/>
              </a:rPr>
            </a:br>
            <a:endParaRPr lang="ru-RU" b="0" u="sng" dirty="0">
              <a:solidFill>
                <a:srgbClr val="08366E"/>
              </a:solidFill>
              <a:effectLst/>
            </a:endParaRP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>
          <a:xfrm>
            <a:off x="4716016" y="4149080"/>
            <a:ext cx="4284476" cy="178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4200"/>
                </a:solidFill>
              </a:rPr>
              <a:t>Семакина Анастасия Александровна</a:t>
            </a:r>
          </a:p>
          <a:p>
            <a:pPr algn="ctr"/>
            <a:endParaRPr lang="ru-RU" sz="1800" dirty="0" smtClean="0">
              <a:solidFill>
                <a:srgbClr val="004200"/>
              </a:solidFill>
            </a:endParaRPr>
          </a:p>
          <a:p>
            <a:pPr algn="ctr"/>
            <a:r>
              <a:rPr lang="ru-RU" sz="1800" dirty="0" smtClean="0">
                <a:solidFill>
                  <a:srgbClr val="004200"/>
                </a:solidFill>
              </a:rPr>
              <a:t>специалист по работе с молодежью МБУ «Молодежный центр»</a:t>
            </a:r>
            <a:endParaRPr lang="ru-RU" sz="1800" dirty="0">
              <a:solidFill>
                <a:srgbClr val="00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8136904" cy="403244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4200"/>
                </a:solidFill>
              </a:rPr>
              <a:t>Задачи: </a:t>
            </a:r>
          </a:p>
          <a:p>
            <a:pPr algn="l"/>
            <a:r>
              <a:rPr lang="ru-RU" sz="2400" dirty="0" smtClean="0">
                <a:solidFill>
                  <a:srgbClr val="0042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Организовать свободное время подростков, в том числе состоящих на учёте в отделении по делам несовершеннолетних.</a:t>
            </a:r>
          </a:p>
          <a:p>
            <a:pPr algn="l"/>
            <a:r>
              <a:rPr lang="ru-RU" sz="24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2. Создать условия для приобретения </a:t>
            </a:r>
            <a:r>
              <a:rPr lang="ru-RU" sz="2400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подростками </a:t>
            </a:r>
            <a:r>
              <a:rPr lang="ru-RU" sz="24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первых трудовых навыков.</a:t>
            </a:r>
          </a:p>
          <a:p>
            <a:pPr algn="l"/>
            <a:r>
              <a:rPr lang="ru-RU" sz="24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3. Оказать материальную поддержку подросткам из малообеспеченных семей.</a:t>
            </a:r>
          </a:p>
          <a:p>
            <a:pPr marL="457200" indent="-4572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90657" cy="1728192"/>
          </a:xfrm>
          <a:effectLst/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004200"/>
                </a:solidFill>
                <a:effectLst/>
              </a:rPr>
              <a:t>Цель </a:t>
            </a:r>
            <a:r>
              <a:rPr lang="ru-RU" sz="2400" dirty="0">
                <a:solidFill>
                  <a:srgbClr val="004200"/>
                </a:solidFill>
                <a:effectLst/>
              </a:rPr>
              <a:t>– </a:t>
            </a:r>
            <a:r>
              <a:rPr lang="ru-RU" sz="2400" b="0" dirty="0">
                <a:solidFill>
                  <a:srgbClr val="004200"/>
                </a:solidFill>
                <a:effectLst/>
              </a:rPr>
              <a:t>создание временных рабочих мест для подростков, в том числе находящихся в трудной жизненной ситуации</a:t>
            </a:r>
            <a:r>
              <a:rPr lang="ru-RU" sz="2600" b="0" dirty="0">
                <a:solidFill>
                  <a:srgbClr val="004200"/>
                </a:solidFill>
                <a:effectLst/>
              </a:rPr>
              <a:t>.</a:t>
            </a: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endParaRPr lang="ru-RU" b="0" dirty="0">
              <a:effectLst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18864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Социальный проект: «Труд-крут!»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957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5625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dirty="0">
                <a:solidFill>
                  <a:srgbClr val="004200"/>
                </a:solidFill>
                <a:effectLst/>
                <a:latin typeface="Times New Roman"/>
                <a:ea typeface="Calibri"/>
              </a:rPr>
              <a:t>Положительный опыт организации трудоустройства подростков и молодежи в городе </a:t>
            </a:r>
            <a:r>
              <a:rPr lang="ru-RU" sz="2600" dirty="0" smtClean="0">
                <a:solidFill>
                  <a:srgbClr val="004200"/>
                </a:solidFill>
                <a:effectLst/>
                <a:latin typeface="Times New Roman"/>
                <a:ea typeface="Calibri"/>
              </a:rPr>
              <a:t>Глазов</a:t>
            </a:r>
            <a:endParaRPr lang="ru-RU" sz="2600" dirty="0">
              <a:solidFill>
                <a:srgbClr val="0042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8864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Социальный проект: «Труд-крут!»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2276872"/>
            <a:ext cx="6754813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56253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4200"/>
                </a:solidFill>
                <a:effectLst/>
                <a:latin typeface="Times New Roman"/>
                <a:ea typeface="Calibri"/>
              </a:rPr>
              <a:t>Привлечение внебюджетных средств </a:t>
            </a:r>
            <a:br>
              <a:rPr lang="ru-RU" sz="2800" dirty="0" smtClean="0">
                <a:solidFill>
                  <a:srgbClr val="004200"/>
                </a:solidFill>
                <a:effectLst/>
                <a:latin typeface="Times New Roman"/>
                <a:ea typeface="Calibri"/>
              </a:rPr>
            </a:br>
            <a:r>
              <a:rPr lang="ru-RU" sz="2800" dirty="0" smtClean="0">
                <a:solidFill>
                  <a:srgbClr val="004200"/>
                </a:solidFill>
                <a:effectLst/>
                <a:latin typeface="Times New Roman"/>
                <a:ea typeface="Calibri"/>
              </a:rPr>
              <a:t>на трудоустройство подростков</a:t>
            </a:r>
            <a:endParaRPr lang="ru-RU" sz="2800" dirty="0">
              <a:solidFill>
                <a:srgbClr val="0042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8" y="188640"/>
            <a:ext cx="77768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Социальный проект: «Труд-крут!»</a:t>
            </a:r>
          </a:p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513021"/>
              </p:ext>
            </p:extLst>
          </p:nvPr>
        </p:nvGraphicFramePr>
        <p:xfrm>
          <a:off x="683568" y="2492894"/>
          <a:ext cx="7785518" cy="3025179"/>
        </p:xfrm>
        <a:graphic>
          <a:graphicData uri="http://schemas.openxmlformats.org/drawingml/2006/table">
            <a:tbl>
              <a:tblPr/>
              <a:tblGrid>
                <a:gridCol w="2875520"/>
                <a:gridCol w="1729071"/>
                <a:gridCol w="1790152"/>
                <a:gridCol w="1390775"/>
              </a:tblGrid>
              <a:tr h="403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(руб.)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(руб.)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0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Средства работодателей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736 144,29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736 078,96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264 634,27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0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Спонсорские средства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17 642,72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82 500,00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22 500,00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0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бюджет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141 208,00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111 545,10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171 963,83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403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659 084,93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605 063,18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588 225,00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780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Центр занятости населения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429 587,61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245 151,24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241 830,27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2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348038" cy="25110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3690257"/>
            <a:ext cx="4104456" cy="2691071"/>
          </a:xfrm>
        </p:spPr>
        <p:txBody>
          <a:bodyPr/>
          <a:lstStyle/>
          <a:p>
            <a:pPr algn="l"/>
            <a:r>
              <a:rPr lang="ru-RU" sz="2200" i="1" u="sng" dirty="0" smtClean="0">
                <a:solidFill>
                  <a:srgbClr val="004200"/>
                </a:solidFill>
              </a:rPr>
              <a:t>Виды работ </a:t>
            </a:r>
          </a:p>
          <a:p>
            <a:pPr algn="l"/>
            <a:r>
              <a:rPr lang="ru-RU" sz="2200" i="1" u="sng" dirty="0" smtClean="0">
                <a:solidFill>
                  <a:srgbClr val="004200"/>
                </a:solidFill>
              </a:rPr>
              <a:t>в зимнее время: </a:t>
            </a:r>
          </a:p>
          <a:p>
            <a:pPr algn="l"/>
            <a:r>
              <a:rPr lang="ru-RU" sz="2200" b="0" dirty="0" smtClean="0">
                <a:solidFill>
                  <a:srgbClr val="004200"/>
                </a:solidFill>
              </a:rPr>
              <a:t>-обслуживание хоккейных коробок, </a:t>
            </a:r>
          </a:p>
          <a:p>
            <a:pPr algn="l"/>
            <a:r>
              <a:rPr lang="ru-RU" sz="2200" b="0" dirty="0" smtClean="0">
                <a:solidFill>
                  <a:srgbClr val="004200"/>
                </a:solidFill>
              </a:rPr>
              <a:t>- строительство снежных горок, </a:t>
            </a:r>
          </a:p>
          <a:p>
            <a:pPr algn="l"/>
            <a:r>
              <a:rPr lang="ru-RU" sz="2200" b="0" dirty="0" smtClean="0">
                <a:solidFill>
                  <a:srgbClr val="004200"/>
                </a:solidFill>
              </a:rPr>
              <a:t>- очистка монумента Победы</a:t>
            </a:r>
            <a:endParaRPr lang="ru-RU" sz="2200" b="0" dirty="0">
              <a:solidFill>
                <a:srgbClr val="0042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346450" cy="25098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4200"/>
                </a:solidFill>
                <a:effectLst/>
              </a:rPr>
              <a:t>Зимнее трудоустройство подростков</a:t>
            </a:r>
            <a:endParaRPr lang="ru-RU" sz="3200" dirty="0">
              <a:solidFill>
                <a:srgbClr val="004200"/>
              </a:solidFill>
              <a:effectLst/>
            </a:endParaRPr>
          </a:p>
        </p:txBody>
      </p:sp>
      <p:pic>
        <p:nvPicPr>
          <p:cNvPr id="1027" name="Picture 3" descr="C:\Users\marina\Desktop\WjZIDuYaFb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431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3968" y="476672"/>
            <a:ext cx="4608512" cy="259228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благоустройство </a:t>
            </a:r>
            <a:r>
              <a:rPr lang="ru-RU" sz="1800" b="0" dirty="0">
                <a:solidFill>
                  <a:srgbClr val="004200"/>
                </a:solidFill>
              </a:rPr>
              <a:t>и </a:t>
            </a:r>
            <a:r>
              <a:rPr lang="ru-RU" sz="1800" b="0" dirty="0" smtClean="0">
                <a:solidFill>
                  <a:srgbClr val="004200"/>
                </a:solidFill>
              </a:rPr>
              <a:t>озеленение </a:t>
            </a:r>
            <a:r>
              <a:rPr lang="ru-RU" sz="1800" b="0" dirty="0">
                <a:solidFill>
                  <a:srgbClr val="004200"/>
                </a:solidFill>
              </a:rPr>
              <a:t>территории,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</a:t>
            </a:r>
            <a:r>
              <a:rPr lang="ru-RU" sz="1800" b="0" dirty="0">
                <a:solidFill>
                  <a:srgbClr val="004200"/>
                </a:solidFill>
              </a:rPr>
              <a:t>косметический ремонт детских и спортивных </a:t>
            </a:r>
            <a:r>
              <a:rPr lang="ru-RU" sz="1800" b="0" dirty="0" smtClean="0">
                <a:solidFill>
                  <a:srgbClr val="004200"/>
                </a:solidFill>
              </a:rPr>
              <a:t>площадок, </a:t>
            </a:r>
            <a:endParaRPr lang="ru-RU" sz="1800" b="0" dirty="0">
              <a:solidFill>
                <a:srgbClr val="004200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архивное дело, делопроизводство,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журналистика,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936439" cy="295232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175447" cy="313158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04855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4200"/>
                </a:solidFill>
                <a:effectLst/>
              </a:rPr>
              <a:t>Летнее трудоустройство подростков</a:t>
            </a:r>
            <a:endParaRPr lang="ru-RU" sz="3200" dirty="0">
              <a:solidFill>
                <a:srgbClr val="004200"/>
              </a:solidFill>
              <a:effectLst/>
            </a:endParaRPr>
          </a:p>
        </p:txBody>
      </p:sp>
      <p:sp>
        <p:nvSpPr>
          <p:cNvPr id="9" name="Текст 1"/>
          <p:cNvSpPr>
            <a:spLocks noGrp="1"/>
          </p:cNvSpPr>
          <p:nvPr>
            <p:ph type="body" idx="1"/>
          </p:nvPr>
        </p:nvSpPr>
        <p:spPr>
          <a:xfrm>
            <a:off x="179512" y="3284984"/>
            <a:ext cx="4614666" cy="3312368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заготовка </a:t>
            </a:r>
            <a:r>
              <a:rPr lang="ru-RU" sz="1800" b="0" dirty="0">
                <a:solidFill>
                  <a:srgbClr val="004200"/>
                </a:solidFill>
              </a:rPr>
              <a:t>лозы, </a:t>
            </a:r>
            <a:r>
              <a:rPr lang="ru-RU" sz="1800" b="0" dirty="0" smtClean="0">
                <a:solidFill>
                  <a:srgbClr val="004200"/>
                </a:solidFill>
              </a:rPr>
              <a:t>обработка </a:t>
            </a:r>
            <a:r>
              <a:rPr lang="ru-RU" sz="1800" b="0" dirty="0">
                <a:solidFill>
                  <a:srgbClr val="004200"/>
                </a:solidFill>
              </a:rPr>
              <a:t>соломы, </a:t>
            </a:r>
            <a:endParaRPr lang="ru-RU" sz="1800" b="0" dirty="0" smtClean="0">
              <a:solidFill>
                <a:srgbClr val="004200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помощь </a:t>
            </a:r>
            <a:r>
              <a:rPr lang="ru-RU" sz="1800" b="0" dirty="0">
                <a:solidFill>
                  <a:srgbClr val="004200"/>
                </a:solidFill>
              </a:rPr>
              <a:t>в подготовке и проведении мероприятий,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швейное </a:t>
            </a:r>
            <a:r>
              <a:rPr lang="ru-RU" sz="1800" b="0" dirty="0">
                <a:solidFill>
                  <a:srgbClr val="004200"/>
                </a:solidFill>
              </a:rPr>
              <a:t>и </a:t>
            </a:r>
            <a:r>
              <a:rPr lang="ru-RU" sz="1800" b="0" dirty="0" smtClean="0">
                <a:solidFill>
                  <a:srgbClr val="004200"/>
                </a:solidFill>
              </a:rPr>
              <a:t>столярное дело,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- библиотечное дело,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0" dirty="0" smtClean="0">
                <a:solidFill>
                  <a:srgbClr val="004200"/>
                </a:solidFill>
              </a:rPr>
              <a:t>благоустройство памятников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4200"/>
                </a:solidFill>
                <a:effectLst/>
              </a:rPr>
              <a:t>Методические семинары для работодателей</a:t>
            </a:r>
            <a:endParaRPr lang="ru-RU" sz="2800" dirty="0">
              <a:solidFill>
                <a:srgbClr val="004200"/>
              </a:solidFill>
              <a:effectLst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80276"/>
            <a:ext cx="3960440" cy="297032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32" y="4077072"/>
            <a:ext cx="4447689" cy="2501825"/>
          </a:xfrm>
        </p:spPr>
      </p:pic>
      <p:pic>
        <p:nvPicPr>
          <p:cNvPr id="5122" name="Picture 2" descr="C:\Users\marina\Desktop\uCo-nKP3z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64" y="83671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966666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4200"/>
                </a:solidFill>
                <a:effectLst/>
              </a:rPr>
              <a:t>Смета расходов</a:t>
            </a:r>
            <a:endParaRPr lang="ru-RU" sz="3200" dirty="0">
              <a:solidFill>
                <a:srgbClr val="004200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02358"/>
              </p:ext>
            </p:extLst>
          </p:nvPr>
        </p:nvGraphicFramePr>
        <p:xfrm>
          <a:off x="755576" y="1052736"/>
          <a:ext cx="7327214" cy="5328588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1440160"/>
                <a:gridCol w="1728111"/>
                <a:gridCol w="1782679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Статья расходов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(руб.)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Запрашиваемая сумма (руб.)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Заработная плата для несовершеннолетних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1 600 000,00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600 000,00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1 000 000,00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Канцтовары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Видеопроектор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50 000,00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Проекционный экран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Фотоаппарат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Видеокамера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Цветной принтер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Фотобумага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Флипчарт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Бумага для флипчарта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Ноутбук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Системный блок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16 970,00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16 970,00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Монитор ЖК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6 000,00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Клавиатура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1 000,00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Компьютерная мышь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500,00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1 789 190,00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600 000,00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1 189 190,00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564" marR="485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8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6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</TotalTime>
  <Words>404</Words>
  <Application>Microsoft Office PowerPoint</Application>
  <PresentationFormat>Экран (4:3)</PresentationFormat>
  <Paragraphs>144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   Социальный проект  по организации временного трудоустройства подростков «Труд-крут!»</vt:lpstr>
      <vt:lpstr>Презентация PowerPoint</vt:lpstr>
      <vt:lpstr>Цель – создание временных рабочих мест для подростков, в том числе находящихся в трудной жизненной ситуации. </vt:lpstr>
      <vt:lpstr>Положительный опыт организации трудоустройства подростков и молодежи в городе Глазов</vt:lpstr>
      <vt:lpstr>Привлечение внебюджетных средств  на трудоустройство подростков</vt:lpstr>
      <vt:lpstr>Зимнее трудоустройство подростков</vt:lpstr>
      <vt:lpstr>Летнее трудоустройство подростков</vt:lpstr>
      <vt:lpstr>Методические семинары для работодателей</vt:lpstr>
      <vt:lpstr>Смета расходов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Социальный проект  по организации временного трудоустройства подростков «Труд-крут!»</dc:title>
  <dc:creator>marina</dc:creator>
  <cp:lastModifiedBy>Ольга Муханова</cp:lastModifiedBy>
  <cp:revision>19</cp:revision>
  <dcterms:created xsi:type="dcterms:W3CDTF">2017-08-10T12:13:08Z</dcterms:created>
  <dcterms:modified xsi:type="dcterms:W3CDTF">2017-08-16T06:15:20Z</dcterms:modified>
</cp:coreProperties>
</file>