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6" r:id="rId6"/>
    <p:sldId id="264" r:id="rId7"/>
    <p:sldId id="263" r:id="rId8"/>
    <p:sldId id="262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15A7C-A766-42EA-93CF-5255B8625335}" type="datetimeFigureOut">
              <a:rPr lang="ru-RU"/>
              <a:pPr>
                <a:defRPr/>
              </a:pPr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3737D-7E16-439E-9BA0-A50CD52A0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72330-C28B-48BD-AFF3-CA5726E263EB}" type="datetimeFigureOut">
              <a:rPr lang="ru-RU"/>
              <a:pPr>
                <a:defRPr/>
              </a:pPr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53817-0654-412A-86D4-F3B04A952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C75A8-FC69-4845-9D0F-71E5094380E4}" type="datetimeFigureOut">
              <a:rPr lang="ru-RU"/>
              <a:pPr>
                <a:defRPr/>
              </a:pPr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9CAAC-6F66-4E28-A1B2-6D6A38BF4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7486D-5999-4921-A72A-5C72610FC746}" type="datetimeFigureOut">
              <a:rPr lang="ru-RU"/>
              <a:pPr>
                <a:defRPr/>
              </a:pPr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3AE8F-5B33-4238-8BE2-97AF8822B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BC779-8D92-4618-A752-69449111D6FF}" type="datetimeFigureOut">
              <a:rPr lang="ru-RU"/>
              <a:pPr>
                <a:defRPr/>
              </a:pPr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D1742-2317-494E-BB17-100737F9A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7EB9D-517A-420A-9F5B-F1E058A147DA}" type="datetimeFigureOut">
              <a:rPr lang="ru-RU"/>
              <a:pPr>
                <a:defRPr/>
              </a:pPr>
              <a:t>24.06.2019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3855-7883-4479-BAEB-FC3A864DD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354E4-4866-4635-90A6-85FAA04C628A}" type="datetimeFigureOut">
              <a:rPr lang="ru-RU"/>
              <a:pPr>
                <a:defRPr/>
              </a:pPr>
              <a:t>24.06.2019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4086D-260A-4410-B27C-EDAB6B0F5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60256-C01B-46ED-95BB-EB17BB2820BA}" type="datetimeFigureOut">
              <a:rPr lang="ru-RU"/>
              <a:pPr>
                <a:defRPr/>
              </a:pPr>
              <a:t>24.06.2019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69ED-3BBB-4AB9-A3A7-E189B6364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35FDD-775C-4093-8C75-CCB76C668674}" type="datetimeFigureOut">
              <a:rPr lang="ru-RU"/>
              <a:pPr>
                <a:defRPr/>
              </a:pPr>
              <a:t>24.06.2019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E76C8-5391-49C7-A0D3-D0D7E89A4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742C3-0F69-4DAD-942F-BBEC2F1E143F}" type="datetimeFigureOut">
              <a:rPr lang="ru-RU"/>
              <a:pPr>
                <a:defRPr/>
              </a:pPr>
              <a:t>24.06.2019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55C5E-475E-400F-9896-DF6BD1AFA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25D01-39ED-4E25-AD66-A50682FDB37A}" type="datetimeFigureOut">
              <a:rPr lang="ru-RU"/>
              <a:pPr>
                <a:defRPr/>
              </a:pPr>
              <a:t>24.06.2019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CB3CC-D202-4B6A-AF29-C1DA7C5A5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3DEEEC-0E45-4146-B48D-BB1588A6E6DC}" type="datetimeFigureOut">
              <a:rPr lang="ru-RU"/>
              <a:pPr>
                <a:defRPr/>
              </a:pPr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C856D1-5DB9-4899-A676-F5977825F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https://image.jimcdn.com/app/cms/image/transf/dimension=2000x1500:format=jpg/path/saba2cd8959a5eb78/backgroundarea/if690c623170eae74/version/1467587575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352928" cy="1470025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Городской фестиваль детского творчества «Веснушка»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22600"/>
            <a:ext cx="6400800" cy="6223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Городской округ «Город Лесной»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3316" name="Picture 2" descr="https://upload.wikimedia.org/wikipedia/commons/6/64/Coat_of_Arms_of_Lesnoy_%28Sverdlovsk_oblast%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" y="336550"/>
            <a:ext cx="7016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https://pbs.twimg.com/media/Dl7JO9NXoAET_cR.png:large"/>
          <p:cNvPicPr>
            <a:picLocks noChangeAspect="1" noChangeArrowheads="1"/>
          </p:cNvPicPr>
          <p:nvPr/>
        </p:nvPicPr>
        <p:blipFill>
          <a:blip r:embed="rId4" cstate="print"/>
          <a:srcRect b="9877"/>
          <a:stretch>
            <a:fillRect/>
          </a:stretch>
        </p:blipFill>
        <p:spPr bwMode="auto">
          <a:xfrm>
            <a:off x="1433513" y="433388"/>
            <a:ext cx="10509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C:\Users\olga_\Desktop\logo_lm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573088"/>
            <a:ext cx="20955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Users\olga_\AppData\Local\Temp\Rar$DRa5468.31008\0120_oblozhka.jpg"/>
          <p:cNvPicPr>
            <a:picLocks noChangeAspect="1" noChangeArrowheads="1"/>
          </p:cNvPicPr>
          <p:nvPr/>
        </p:nvPicPr>
        <p:blipFill rotWithShape="1">
          <a:blip r:embed="rId6" cstate="print">
            <a:extLst/>
          </a:blip>
          <a:srcRect l="5039" t="37624" r="5125" b="4034"/>
          <a:stretch/>
        </p:blipFill>
        <p:spPr bwMode="auto">
          <a:xfrm>
            <a:off x="1188714" y="3421133"/>
            <a:ext cx="6407622" cy="2942175"/>
          </a:xfrm>
          <a:prstGeom prst="rect">
            <a:avLst/>
          </a:prstGeom>
          <a:noFill/>
          <a:effectLst>
            <a:softEdge rad="6350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0"/>
            <a:ext cx="9204326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785225" cy="9271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Перспективы развития практики</a:t>
            </a:r>
            <a:endParaRPr lang="ru-RU" sz="36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95288" y="1125538"/>
            <a:ext cx="8291512" cy="25193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6088" algn="just" eaLnBrk="0" hangingPunc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Продолжать активное продвижение практики среди городского сообщества</a:t>
            </a:r>
          </a:p>
          <a:p>
            <a:pPr marL="0" indent="446088" algn="just" eaLnBrk="0" hangingPunc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Активное сотрудничество со СМИ</a:t>
            </a:r>
          </a:p>
          <a:p>
            <a:pPr marL="0" indent="446088" algn="just" eaLnBrk="0" hangingPunc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Развитие социального партнерства</a:t>
            </a:r>
          </a:p>
          <a:p>
            <a:pPr marL="0" indent="446088" algn="just" eaLnBrk="0" hangingPunc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Раскрытие инициативности и потенциала семей воспитанников</a:t>
            </a:r>
            <a:r>
              <a:rPr lang="ru-RU" alt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ru-RU" altLang="ru-RU" sz="2800" dirty="0"/>
          </a:p>
        </p:txBody>
      </p:sp>
      <p:pic>
        <p:nvPicPr>
          <p:cNvPr id="22532" name="Picture 4" descr="C:\Users\olga_\Desktop\logo_lmp.png"/>
          <p:cNvPicPr>
            <a:picLocks noChangeAspect="1" noChangeArrowheads="1"/>
          </p:cNvPicPr>
          <p:nvPr/>
        </p:nvPicPr>
        <p:blipFill>
          <a:blip r:embed="rId3" cstate="print"/>
          <a:srcRect r="70766" b="14626"/>
          <a:stretch>
            <a:fillRect/>
          </a:stretch>
        </p:blipFill>
        <p:spPr bwMode="auto">
          <a:xfrm>
            <a:off x="539750" y="1125538"/>
            <a:ext cx="354013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C:\Users\olga_\Desktop\logo_lmp.png"/>
          <p:cNvPicPr>
            <a:picLocks noChangeAspect="1" noChangeArrowheads="1"/>
          </p:cNvPicPr>
          <p:nvPr/>
        </p:nvPicPr>
        <p:blipFill>
          <a:blip r:embed="rId3" cstate="print"/>
          <a:srcRect r="70766" b="14626"/>
          <a:stretch>
            <a:fillRect/>
          </a:stretch>
        </p:blipFill>
        <p:spPr bwMode="auto">
          <a:xfrm>
            <a:off x="514350" y="1773238"/>
            <a:ext cx="3556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C:\Users\olga_\Desktop\logo_lmp.png"/>
          <p:cNvPicPr>
            <a:picLocks noChangeAspect="1" noChangeArrowheads="1"/>
          </p:cNvPicPr>
          <p:nvPr/>
        </p:nvPicPr>
        <p:blipFill>
          <a:blip r:embed="rId3" cstate="print"/>
          <a:srcRect r="70766" b="14626"/>
          <a:stretch>
            <a:fillRect/>
          </a:stretch>
        </p:blipFill>
        <p:spPr bwMode="auto">
          <a:xfrm>
            <a:off x="539750" y="2133600"/>
            <a:ext cx="35401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" descr="C:\Users\olga_\Desktop\logo_lmp.png"/>
          <p:cNvPicPr>
            <a:picLocks noChangeAspect="1" noChangeArrowheads="1"/>
          </p:cNvPicPr>
          <p:nvPr/>
        </p:nvPicPr>
        <p:blipFill>
          <a:blip r:embed="rId3" cstate="print"/>
          <a:srcRect r="70766" b="14626"/>
          <a:stretch>
            <a:fillRect/>
          </a:stretch>
        </p:blipFill>
        <p:spPr bwMode="auto">
          <a:xfrm>
            <a:off x="544513" y="2565400"/>
            <a:ext cx="3556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sovremennic.info/component/joomgallery/image.raw?view=image&amp;type=img&amp;id=7062&amp;Itemid=7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3443288"/>
            <a:ext cx="4411663" cy="2938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1268" name="Picture 4" descr="http://sovremennic.info/component/joomgallery/image.raw?view=image&amp;type=img&amp;id=7049&amp;Itemid=7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443288"/>
            <a:ext cx="4411662" cy="2938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Цель и задачи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57200" y="1412875"/>
            <a:ext cx="82296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62500" lnSpcReduction="20000"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indent="446088" algn="just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Цель: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Создание условий для  эмоциональной  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взаимоподдержки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родителей, детей, педагогов, атмосферы партнерских отношений дошкольных образовательных учреждений с семьями воспитанников и учреждениями культуры города.</a:t>
            </a:r>
          </a:p>
          <a:p>
            <a:pPr indent="446088" algn="just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Задачи:</a:t>
            </a:r>
          </a:p>
          <a:p>
            <a:pPr indent="446088" algn="just">
              <a:spcBef>
                <a:spcPct val="20000"/>
              </a:spcBef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Содействовать развитию творческих способностей, раскрытию индивидуальности ребенка в музыкально-театрализованной деятельности.</a:t>
            </a:r>
          </a:p>
          <a:p>
            <a:pPr indent="446088" algn="just">
              <a:spcBef>
                <a:spcPct val="20000"/>
              </a:spcBef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Побуждать к проявлению активности,  инициативы и самостоятельности дошкольников в проявлении творческого потенциала.</a:t>
            </a:r>
          </a:p>
          <a:p>
            <a:pPr indent="446088" algn="just">
              <a:spcBef>
                <a:spcPct val="20000"/>
              </a:spcBef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Развивать у детей дошкольного возраста любовь к искусству, интерес к народной культуре, различным видам и жанрам творческой деятельности.</a:t>
            </a:r>
          </a:p>
          <a:p>
            <a:pPr indent="446088" algn="just">
              <a:spcBef>
                <a:spcPct val="20000"/>
              </a:spcBef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Вовлекать родителей в совместную деятельность с детьми. Способствовать гармонизации детско-родительских отношений.</a:t>
            </a:r>
          </a:p>
          <a:p>
            <a:pPr indent="446088" algn="just">
              <a:spcBef>
                <a:spcPct val="20000"/>
              </a:spcBef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Поддерживать позитивный имидж дошкольных образовательных учреждений города.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4340" name="Picture 2" descr="C:\Users\olga_\Desktop\yadrenysh.gif"/>
          <p:cNvPicPr>
            <a:picLocks noChangeAspect="1" noChangeArrowheads="1"/>
          </p:cNvPicPr>
          <p:nvPr/>
        </p:nvPicPr>
        <p:blipFill>
          <a:blip r:embed="rId3" cstate="print"/>
          <a:srcRect l="12904" t="18082" r="2817" b="18713"/>
          <a:stretch>
            <a:fillRect/>
          </a:stretch>
        </p:blipFill>
        <p:spPr bwMode="auto">
          <a:xfrm>
            <a:off x="611188" y="2924175"/>
            <a:ext cx="3333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C:\Users\olga_\Desktop\yadrenysh.gif"/>
          <p:cNvPicPr>
            <a:picLocks noChangeAspect="1" noChangeArrowheads="1"/>
          </p:cNvPicPr>
          <p:nvPr/>
        </p:nvPicPr>
        <p:blipFill>
          <a:blip r:embed="rId3" cstate="print"/>
          <a:srcRect l="12904" t="18082" r="2817" b="18713"/>
          <a:stretch>
            <a:fillRect/>
          </a:stretch>
        </p:blipFill>
        <p:spPr bwMode="auto">
          <a:xfrm>
            <a:off x="596900" y="3746500"/>
            <a:ext cx="3333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 descr="C:\Users\olga_\Desktop\yadrenysh.gif"/>
          <p:cNvPicPr>
            <a:picLocks noChangeAspect="1" noChangeArrowheads="1"/>
          </p:cNvPicPr>
          <p:nvPr/>
        </p:nvPicPr>
        <p:blipFill>
          <a:blip r:embed="rId3" cstate="print"/>
          <a:srcRect l="12904" t="18082" r="2817" b="18713"/>
          <a:stretch>
            <a:fillRect/>
          </a:stretch>
        </p:blipFill>
        <p:spPr bwMode="auto">
          <a:xfrm>
            <a:off x="584200" y="4508500"/>
            <a:ext cx="33178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 descr="C:\Users\olga_\Desktop\yadrenysh.gif"/>
          <p:cNvPicPr>
            <a:picLocks noChangeAspect="1" noChangeArrowheads="1"/>
          </p:cNvPicPr>
          <p:nvPr/>
        </p:nvPicPr>
        <p:blipFill>
          <a:blip r:embed="rId3" cstate="print"/>
          <a:srcRect l="12904" t="18082" r="2817" b="18713"/>
          <a:stretch>
            <a:fillRect/>
          </a:stretch>
        </p:blipFill>
        <p:spPr bwMode="auto">
          <a:xfrm>
            <a:off x="584200" y="5300663"/>
            <a:ext cx="331788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" descr="C:\Users\olga_\Desktop\yadrenysh.gif"/>
          <p:cNvPicPr>
            <a:picLocks noChangeAspect="1" noChangeArrowheads="1"/>
          </p:cNvPicPr>
          <p:nvPr/>
        </p:nvPicPr>
        <p:blipFill>
          <a:blip r:embed="rId3" cstate="print"/>
          <a:srcRect l="12904" t="18082" r="2817" b="18713"/>
          <a:stretch>
            <a:fillRect/>
          </a:stretch>
        </p:blipFill>
        <p:spPr bwMode="auto">
          <a:xfrm>
            <a:off x="611188" y="5876925"/>
            <a:ext cx="3333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Краткое описание практики</a:t>
            </a:r>
            <a:endParaRPr lang="ru-RU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457200" y="1196975"/>
            <a:ext cx="821848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47500" lnSpcReduction="20000"/>
          </a:bodyPr>
          <a:lstStyle/>
          <a:p>
            <a:pPr indent="177800" algn="just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Городской фестиваль детского творчества «Веснушка» проводится с 1991 года с периодичностью 1 раз в 2 года с различной тематической направленностью.</a:t>
            </a:r>
          </a:p>
          <a:p>
            <a:pPr indent="177800" algn="just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 нем принимают участие  дети  от 4  до 8 лет, в том числе дети с ограниченными возможностями здоровья, дети-инвалиды и их родители. </a:t>
            </a:r>
          </a:p>
          <a:p>
            <a:pPr indent="177800" algn="just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Фестиваль проходит в три этапа.</a:t>
            </a:r>
          </a:p>
          <a:p>
            <a:pPr indent="177800" algn="just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этап - на уровне дошкольных образовательных учреждений, в котором принимают участие более 300 детей.</a:t>
            </a:r>
          </a:p>
          <a:p>
            <a:pPr indent="177800" algn="just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II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этап - городские методические объединения – свыше 200 детей.</a:t>
            </a:r>
          </a:p>
          <a:p>
            <a:pPr indent="177800" algn="just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III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этап – лучшие номера представляются на заключительном городском гала-концерте. </a:t>
            </a:r>
          </a:p>
          <a:p>
            <a:pPr indent="177800" algn="just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Организатором и координатором Фестиваля является оргкомитет, состоящий из представителей МКУ «Управление образования администрации городского округа «Город Лесной», МКУ «Информационно-методический центр», руководителей дошкольных образовательных учреждений и социальных партнеров. Городской фестиваль детского творчества  «Веснушка» проходит в тесном  сотрудничестве с СКДЦ «Современник», МБУ ДО «Детская музыкальная школа».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Arial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 descr="C:\Users\olga_\Desktop\Фото\Подготовка к Веснушке в Д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675" y="188913"/>
            <a:ext cx="2701925" cy="3600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8194" name="Picture 2" descr="C:\Users\olga_\Desktop\Фото\d9300751af66dd3dc2fad3970042f791.jpg"/>
          <p:cNvPicPr>
            <a:picLocks noChangeAspect="1" noChangeArrowheads="1"/>
          </p:cNvPicPr>
          <p:nvPr/>
        </p:nvPicPr>
        <p:blipFill rotWithShape="1">
          <a:blip r:embed="rId4" cstate="print"/>
          <a:srcRect t="28422" b="22173"/>
          <a:stretch/>
        </p:blipFill>
        <p:spPr bwMode="auto">
          <a:xfrm>
            <a:off x="3708400" y="3575050"/>
            <a:ext cx="4679950" cy="3084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8195" name="Picture 3" descr="C:\Users\olga_\Desktop\Фото\10896a775920265bc95b803103c267b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300" y="3941763"/>
            <a:ext cx="2725738" cy="2724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8196" name="Picture 4" descr="C:\Users\olga_\Desktop\Фото\36d3aae929427988f0e2ca8fb26aa68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2525" y="366713"/>
            <a:ext cx="4551363" cy="3032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olga_\Desktop\Фото\a3e523138bda516f9a9b13c8960f8576.jpg"/>
          <p:cNvPicPr>
            <a:picLocks noChangeAspect="1" noChangeArrowheads="1"/>
          </p:cNvPicPr>
          <p:nvPr/>
        </p:nvPicPr>
        <p:blipFill rotWithShape="1">
          <a:blip r:embed="rId3" cstate="print"/>
          <a:srcRect l="6757" r="19531"/>
          <a:stretch/>
        </p:blipFill>
        <p:spPr bwMode="auto">
          <a:xfrm>
            <a:off x="4584700" y="3429000"/>
            <a:ext cx="4235450" cy="3232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4700" y="106363"/>
            <a:ext cx="4235450" cy="3178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5" cstate="print"/>
          <a:srcRect t="7488" r="12264"/>
          <a:stretch/>
        </p:blipFill>
        <p:spPr bwMode="auto">
          <a:xfrm>
            <a:off x="322263" y="3429000"/>
            <a:ext cx="4033837" cy="3189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6" cstate="print"/>
          <a:srcRect l="35323" r="7488"/>
          <a:stretch/>
        </p:blipFill>
        <p:spPr bwMode="auto">
          <a:xfrm>
            <a:off x="322263" y="95250"/>
            <a:ext cx="4011612" cy="3189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Лидер проекта</a:t>
            </a:r>
            <a:endParaRPr lang="ru-RU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148" name="Picture 4" descr="Ð¦Ð¸Ð¼Ð»ÑÐºÐ¾Ð²Ð° ÐÐ»ÑÐ³Ð° ÐÐµÐ»Ð¸Ð°Ð½ÑÐ¸Ð½Ð¾Ð²Ð½Ð°"/>
          <p:cNvPicPr>
            <a:picLocks noChangeAspect="1" noChangeArrowheads="1"/>
          </p:cNvPicPr>
          <p:nvPr/>
        </p:nvPicPr>
        <p:blipFill rotWithShape="1">
          <a:blip r:embed="rId3" cstate="print"/>
          <a:srcRect l="42647"/>
          <a:stretch/>
        </p:blipFill>
        <p:spPr bwMode="auto">
          <a:xfrm>
            <a:off x="250825" y="1484313"/>
            <a:ext cx="3241675" cy="4238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3635375" y="1484312"/>
            <a:ext cx="532923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60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Цимлякова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Ольга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Гелиантиновна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заместитель начальника МКУ «Управление образования» администрации городского округа «Город Лесной». В системе образования города работает с 1986 года.</a:t>
            </a:r>
          </a:p>
          <a:p>
            <a:pPr indent="4460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 реализации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муниципальной практики Ольга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Гелиантиновна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является руководителем и координатором, поддерживает деловые контакты с городскими учреждениями и организациями.</a:t>
            </a:r>
          </a:p>
          <a:p>
            <a:pPr indent="4460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Профессиональная деятельность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Цимляковой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О.Г. отмечена нагрудным знаком «Почетный работник общего образования Российской Федерации».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987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Команда проекта</a:t>
            </a:r>
            <a:endParaRPr lang="ru-RU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171" name="Picture 3" descr="Ð£ÑÐºÐ¸Ð½Ð° Ð.Ð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00213"/>
            <a:ext cx="2000250" cy="2409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7173" name="Picture 5" descr="DSC_5904.jpg"/>
          <p:cNvPicPr>
            <a:picLocks noChangeAspect="1" noChangeArrowheads="1"/>
          </p:cNvPicPr>
          <p:nvPr/>
        </p:nvPicPr>
        <p:blipFill rotWithShape="1">
          <a:blip r:embed="rId4" cstate="print"/>
          <a:srcRect b="13466"/>
          <a:stretch/>
        </p:blipFill>
        <p:spPr bwMode="auto">
          <a:xfrm>
            <a:off x="6875463" y="1728788"/>
            <a:ext cx="2000250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8" name="Рисунок 7" descr="http://lesnoy-cheburashka.ru/wp-content/uploads/2015/04/%D0%96%D0%B8%D0%BB%D1%8C%D1%86%D0%BE%D0%B2%D0%B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0950" y="1700213"/>
            <a:ext cx="1906588" cy="2409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9512" y="4365625"/>
            <a:ext cx="2089150" cy="21542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ctr"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Шубина Александра Алексеевна, </a:t>
            </a:r>
            <a:r>
              <a:rPr lang="ru-RU" sz="1600" dirty="0">
                <a:effectLst/>
              </a:rPr>
              <a:t>старший методист МКУ «Информационно-методический центр»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0950" y="4365625"/>
            <a:ext cx="1906588" cy="21542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ctr"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Жильцова</a:t>
            </a:r>
            <a:r>
              <a:rPr lang="ru-RU" dirty="0"/>
              <a:t> Татьяна Евгеньевна, </a:t>
            </a:r>
            <a:r>
              <a:rPr lang="ru-RU" sz="1600" dirty="0">
                <a:effectLst/>
              </a:rPr>
              <a:t>музыкальный руководитель </a:t>
            </a:r>
            <a:r>
              <a:rPr lang="ru-RU" sz="1600" dirty="0" err="1">
                <a:effectLst/>
              </a:rPr>
              <a:t>МБДОУ"Детский</a:t>
            </a:r>
            <a:r>
              <a:rPr lang="ru-RU" sz="1600" dirty="0">
                <a:effectLst/>
              </a:rPr>
              <a:t> сад № 21 "Чебурашка"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3438" y="4365625"/>
            <a:ext cx="2000250" cy="16621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ctr"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Уткина Елена Валерьевна, </a:t>
            </a:r>
            <a:r>
              <a:rPr lang="ru-RU" dirty="0">
                <a:effectLst/>
              </a:rPr>
              <a:t>заведующий </a:t>
            </a:r>
            <a:r>
              <a:rPr lang="ru-RU" sz="1600" dirty="0" smtClean="0">
                <a:effectLst/>
              </a:rPr>
              <a:t>МБДОУ "</a:t>
            </a:r>
            <a:r>
              <a:rPr lang="ru-RU" sz="1600" dirty="0">
                <a:effectLst/>
              </a:rPr>
              <a:t>Детский сад № 24 "Светлячок"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5463" y="4365625"/>
            <a:ext cx="2089150" cy="1908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Чусовитина Анастасия Владимировна, </a:t>
            </a:r>
            <a:r>
              <a:rPr lang="ru-RU" sz="1600" i="1" dirty="0">
                <a:latin typeface="Georgia" panose="02040502050405020303" pitchFamily="18" charset="0"/>
              </a:rPr>
              <a:t>заведующий МАДОУ "Детский сад № 30 "Жемчужина"</a:t>
            </a:r>
          </a:p>
        </p:txBody>
      </p:sp>
      <p:pic>
        <p:nvPicPr>
          <p:cNvPr id="19468" name="Picture 12" descr="DSCN05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1700213"/>
            <a:ext cx="2303463" cy="2376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4450"/>
            <a:ext cx="8435975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Результаты внедрения практики</a:t>
            </a:r>
            <a:endParaRPr lang="ru-RU" sz="36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50825" y="1196975"/>
            <a:ext cx="84359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indent="355600" algn="just" eaLnBrk="0" hangingPunct="0">
              <a:spcBef>
                <a:spcPct val="20000"/>
              </a:spcBef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Муниципальная практика стала городской традицией, что позволило заинтересовать горожан данным событием.  </a:t>
            </a:r>
          </a:p>
          <a:p>
            <a:pPr indent="355600" algn="just" eaLnBrk="0" hangingPunct="0">
              <a:spcBef>
                <a:spcPct val="20000"/>
              </a:spcBef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Изменилась форма финансирования за счет привлечения средств социальных партнеров и внебюджетных средств.</a:t>
            </a:r>
          </a:p>
          <a:p>
            <a:pPr indent="355600" algn="just" eaLnBrk="0" hangingPunct="0">
              <a:spcBef>
                <a:spcPct val="20000"/>
              </a:spcBef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Повысилась удовлетворенность родителей деятельностью дошкольных образовательных учреждений до 90%. </a:t>
            </a:r>
          </a:p>
          <a:p>
            <a:pPr indent="355600" algn="just" eaLnBrk="0" hangingPunct="0">
              <a:spcBef>
                <a:spcPct val="20000"/>
              </a:spcBef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Все мероприятия в рамках муниципальной практики осуществляются с учетом потребностей и поддержки образовательных инициатив семей воспитанников. Родители активно участвуют во всех этапах городского фестиваля.</a:t>
            </a:r>
          </a:p>
          <a:p>
            <a:pPr indent="355600" algn="just" eaLnBrk="0" hangingPunct="0">
              <a:spcBef>
                <a:spcPct val="20000"/>
              </a:spcBef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Реализация муниципальной практики позволила создать атмосферу открытости дошкольных образовательных учреждений к сотрудничеству социальными партнерами.</a:t>
            </a:r>
          </a:p>
          <a:p>
            <a:pPr indent="355600" algn="just" eaLnBrk="0" hangingPunct="0">
              <a:spcBef>
                <a:spcPct val="20000"/>
              </a:spcBef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результате реализации муниципальной практики дети получают социальный опыт межличностного взаимодействия, возможности для дальнейшей самореализации и творческого развития. </a:t>
            </a:r>
          </a:p>
        </p:txBody>
      </p:sp>
      <p:pic>
        <p:nvPicPr>
          <p:cNvPr id="20484" name="Picture 2" descr="C:\Users\olga_\Desktop\yadrenysh.gif"/>
          <p:cNvPicPr>
            <a:picLocks noChangeAspect="1" noChangeArrowheads="1"/>
          </p:cNvPicPr>
          <p:nvPr/>
        </p:nvPicPr>
        <p:blipFill>
          <a:blip r:embed="rId3" cstate="print"/>
          <a:srcRect l="12904" t="18082" r="2817" b="18713"/>
          <a:stretch>
            <a:fillRect/>
          </a:stretch>
        </p:blipFill>
        <p:spPr bwMode="auto">
          <a:xfrm>
            <a:off x="290513" y="1196975"/>
            <a:ext cx="3333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C:\Users\olga_\Desktop\yadrenysh.gif"/>
          <p:cNvPicPr>
            <a:picLocks noChangeAspect="1" noChangeArrowheads="1"/>
          </p:cNvPicPr>
          <p:nvPr/>
        </p:nvPicPr>
        <p:blipFill>
          <a:blip r:embed="rId3" cstate="print"/>
          <a:srcRect l="12904" t="18082" r="2817" b="18713"/>
          <a:stretch>
            <a:fillRect/>
          </a:stretch>
        </p:blipFill>
        <p:spPr bwMode="auto">
          <a:xfrm>
            <a:off x="293688" y="1773238"/>
            <a:ext cx="3333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C:\Users\olga_\Desktop\yadrenysh.gif"/>
          <p:cNvPicPr>
            <a:picLocks noChangeAspect="1" noChangeArrowheads="1"/>
          </p:cNvPicPr>
          <p:nvPr/>
        </p:nvPicPr>
        <p:blipFill>
          <a:blip r:embed="rId3" cstate="print"/>
          <a:srcRect l="12904" t="18082" r="2817" b="18713"/>
          <a:stretch>
            <a:fillRect/>
          </a:stretch>
        </p:blipFill>
        <p:spPr bwMode="auto">
          <a:xfrm>
            <a:off x="293688" y="2420938"/>
            <a:ext cx="3333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" descr="C:\Users\olga_\Desktop\yadrenysh.gif"/>
          <p:cNvPicPr>
            <a:picLocks noChangeAspect="1" noChangeArrowheads="1"/>
          </p:cNvPicPr>
          <p:nvPr/>
        </p:nvPicPr>
        <p:blipFill>
          <a:blip r:embed="rId3" cstate="print"/>
          <a:srcRect l="12904" t="18082" r="2817" b="18713"/>
          <a:stretch>
            <a:fillRect/>
          </a:stretch>
        </p:blipFill>
        <p:spPr bwMode="auto">
          <a:xfrm>
            <a:off x="293688" y="2997200"/>
            <a:ext cx="3333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" descr="C:\Users\olga_\Desktop\yadrenysh.gif"/>
          <p:cNvPicPr>
            <a:picLocks noChangeAspect="1" noChangeArrowheads="1"/>
          </p:cNvPicPr>
          <p:nvPr/>
        </p:nvPicPr>
        <p:blipFill>
          <a:blip r:embed="rId3" cstate="print"/>
          <a:srcRect l="12904" t="18082" r="2817" b="18713"/>
          <a:stretch>
            <a:fillRect/>
          </a:stretch>
        </p:blipFill>
        <p:spPr bwMode="auto">
          <a:xfrm>
            <a:off x="293688" y="4149725"/>
            <a:ext cx="3333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" descr="C:\Users\olga_\Desktop\yadrenysh.gif"/>
          <p:cNvPicPr>
            <a:picLocks noChangeAspect="1" noChangeArrowheads="1"/>
          </p:cNvPicPr>
          <p:nvPr/>
        </p:nvPicPr>
        <p:blipFill>
          <a:blip r:embed="rId3" cstate="print"/>
          <a:srcRect l="12904" t="18082" r="2817" b="18713"/>
          <a:stretch>
            <a:fillRect/>
          </a:stretch>
        </p:blipFill>
        <p:spPr bwMode="auto">
          <a:xfrm>
            <a:off x="293688" y="5013325"/>
            <a:ext cx="3333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Продвижение практики</a:t>
            </a:r>
            <a:endParaRPr lang="ru-RU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121" name="Picture 1" descr="C:\Users\olga_\Desktop\Фото\ed983abdf77b47e3743096d60fde1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75" y="1409700"/>
            <a:ext cx="3098800" cy="4392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3463" t="8225" r="1792" b="3660"/>
          <a:stretch/>
        </p:blipFill>
        <p:spPr bwMode="auto">
          <a:xfrm>
            <a:off x="3692525" y="1052513"/>
            <a:ext cx="4840288" cy="2814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3334" t="7555" r="1834" b="5778"/>
          <a:stretch/>
        </p:blipFill>
        <p:spPr bwMode="auto">
          <a:xfrm>
            <a:off x="3700463" y="3981450"/>
            <a:ext cx="4832350" cy="2760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510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Городской фестиваль детского творчества «Веснушка»</vt:lpstr>
      <vt:lpstr>Цель и задачи</vt:lpstr>
      <vt:lpstr>Краткое описание практики</vt:lpstr>
      <vt:lpstr>Слайд 4</vt:lpstr>
      <vt:lpstr>Слайд 5</vt:lpstr>
      <vt:lpstr>Лидер проекта</vt:lpstr>
      <vt:lpstr>Команда проекта</vt:lpstr>
      <vt:lpstr>Результаты внедрения практики</vt:lpstr>
      <vt:lpstr>Продвижение практики</vt:lpstr>
      <vt:lpstr>Перспективы развития практики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фестиваль детского творчества «Веснушка»</dc:title>
  <dc:creator>Ольга Ольга</dc:creator>
  <cp:lastModifiedBy>User</cp:lastModifiedBy>
  <cp:revision>14</cp:revision>
  <dcterms:created xsi:type="dcterms:W3CDTF">2019-06-19T11:33:22Z</dcterms:created>
  <dcterms:modified xsi:type="dcterms:W3CDTF">2019-06-24T04:19:45Z</dcterms:modified>
</cp:coreProperties>
</file>