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82" r:id="rId2"/>
  </p:sldMasterIdLst>
  <p:notesMasterIdLst>
    <p:notesMasterId r:id="rId13"/>
  </p:notesMasterIdLst>
  <p:handoutMasterIdLst>
    <p:handoutMasterId r:id="rId14"/>
  </p:handoutMasterIdLst>
  <p:sldIdLst>
    <p:sldId id="259" r:id="rId3"/>
    <p:sldId id="258" r:id="rId4"/>
    <p:sldId id="336" r:id="rId5"/>
    <p:sldId id="261" r:id="rId6"/>
    <p:sldId id="264" r:id="rId7"/>
    <p:sldId id="330" r:id="rId8"/>
    <p:sldId id="333" r:id="rId9"/>
    <p:sldId id="332" r:id="rId10"/>
    <p:sldId id="324" r:id="rId11"/>
    <p:sldId id="320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3300"/>
    <a:srgbClr val="FFFF66"/>
    <a:srgbClr val="FFCC00"/>
    <a:srgbClr val="00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 autoAdjust="0"/>
    <p:restoredTop sz="94600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0C344204-4401-4E3C-9B8F-192BD8A42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044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0406543A-EDFA-44D5-B31A-790A9E4A1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677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06543A-EDFA-44D5-B31A-790A9E4A163D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9584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06543A-EDFA-44D5-B31A-790A9E4A163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06543A-EDFA-44D5-B31A-790A9E4A163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0"/>
            <a:ext cx="7848600" cy="1295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0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smtClean="0">
                <a:latin typeface="+mn-lt"/>
              </a:defRPr>
            </a:lvl1pPr>
          </a:lstStyle>
          <a:p>
            <a:pPr>
              <a:defRPr/>
            </a:pPr>
            <a:fld id="{81E4CD4A-4AA5-4CAD-A2A9-FB2BBDCE3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FA906-6D29-44FB-A980-EB3A00BD0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20193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59055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4FC13-8A55-46B4-B5C3-ABA412ACA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18.06.2019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18.06.2019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18.06.2019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18.06.2019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638BA-DE8C-4B11-8360-1F2F29570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18.06.2019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18.06.2019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3458C-4182-4699-93A4-16B7F3464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7E74E-CE45-492B-803D-02A818CA9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57480-72B1-4F2C-9BFE-E50B5CAD2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87D14-D152-4FCF-A23E-7044F8835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62E77-CE52-4F48-A501-17BD3E82A2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41AC8-5143-4A73-B903-3C646FA4F4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E24B3-401F-403B-86EB-D905C18DD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Текст второго уровня</a:t>
            </a:r>
          </a:p>
          <a:p>
            <a:pPr lvl="2"/>
            <a:r>
              <a:rPr lang="ru-RU" smtClean="0"/>
              <a:t>Текст третьего уровня</a:t>
            </a:r>
          </a:p>
          <a:p>
            <a:pPr lvl="3"/>
            <a:r>
              <a:rPr lang="ru-RU" smtClean="0"/>
              <a:t> Текст четвертого уровня</a:t>
            </a:r>
          </a:p>
          <a:p>
            <a:pPr lvl="4"/>
            <a:r>
              <a:rPr lang="ru-RU" smtClean="0"/>
              <a:t>Текст пятого уровня</a:t>
            </a:r>
          </a:p>
          <a:p>
            <a:pPr lvl="1"/>
            <a:endParaRPr lang="ru-RU" smtClean="0"/>
          </a:p>
          <a:p>
            <a:pPr lvl="2"/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 smtClean="0"/>
            </a:lvl1pPr>
          </a:lstStyle>
          <a:p>
            <a:pPr>
              <a:defRPr/>
            </a:pPr>
            <a:fld id="{217F719F-6B1B-4282-8CD2-796D91E991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18.06.2019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stock_000004257988small"/>
          <p:cNvPicPr>
            <a:picLocks noChangeAspect="1" noChangeArrowheads="1"/>
          </p:cNvPicPr>
          <p:nvPr/>
        </p:nvPicPr>
        <p:blipFill>
          <a:blip r:embed="rId3"/>
          <a:srcRect t="7761" b="27652"/>
          <a:stretch>
            <a:fillRect/>
          </a:stretch>
        </p:blipFill>
        <p:spPr bwMode="auto">
          <a:xfrm>
            <a:off x="357158" y="5072074"/>
            <a:ext cx="8429684" cy="140017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логотип без подложки.png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1857356" y="429522"/>
            <a:ext cx="5300810" cy="58569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285728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andara" pitchFamily="34" charset="0"/>
              </a:rPr>
              <a:t>Муниципальное бюджетное  учреждение культуры </a:t>
            </a:r>
          </a:p>
          <a:p>
            <a:pPr algn="ctr"/>
            <a:r>
              <a:rPr lang="ru-RU" sz="2000" b="1" dirty="0" smtClean="0">
                <a:latin typeface="Candara" pitchFamily="34" charset="0"/>
              </a:rPr>
              <a:t>«Центральная городская детская библиотека </a:t>
            </a:r>
          </a:p>
          <a:p>
            <a:pPr algn="ctr"/>
            <a:r>
              <a:rPr lang="ru-RU" sz="2000" b="1" dirty="0" smtClean="0">
                <a:latin typeface="Candara" pitchFamily="34" charset="0"/>
              </a:rPr>
              <a:t>имени Сергея Тимофеевича Аксакова»</a:t>
            </a:r>
          </a:p>
          <a:p>
            <a:pPr algn="ctr"/>
            <a:r>
              <a:rPr lang="ru-RU" sz="1600" dirty="0" smtClean="0"/>
              <a:t> </a:t>
            </a:r>
          </a:p>
          <a:p>
            <a:pPr algn="ctr"/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511333"/>
            <a:ext cx="8572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+mn-lt"/>
              </a:rPr>
              <a:t>Т</a:t>
            </a:r>
          </a:p>
          <a:p>
            <a:r>
              <a:rPr lang="ru-RU" sz="3600" b="1" dirty="0" smtClean="0">
                <a:latin typeface="+mn-lt"/>
              </a:rPr>
              <a:t>Р</a:t>
            </a:r>
          </a:p>
          <a:p>
            <a:r>
              <a:rPr lang="ru-RU" sz="3600" b="1" dirty="0" smtClean="0">
                <a:latin typeface="+mn-lt"/>
              </a:rPr>
              <a:t>Е</a:t>
            </a:r>
          </a:p>
          <a:p>
            <a:r>
              <a:rPr lang="ru-RU" sz="3600" b="1" dirty="0" smtClean="0">
                <a:latin typeface="+mn-lt"/>
              </a:rPr>
              <a:t>Х</a:t>
            </a:r>
          </a:p>
          <a:p>
            <a:r>
              <a:rPr lang="ru-RU" sz="3600" b="1" dirty="0" smtClean="0">
                <a:latin typeface="+mn-lt"/>
              </a:rPr>
              <a:t>Г</a:t>
            </a:r>
          </a:p>
          <a:p>
            <a:r>
              <a:rPr lang="ru-RU" sz="3600" b="1" dirty="0" smtClean="0">
                <a:latin typeface="+mn-lt"/>
              </a:rPr>
              <a:t>О</a:t>
            </a:r>
          </a:p>
          <a:p>
            <a:r>
              <a:rPr lang="ru-RU" sz="3600" b="1" dirty="0" smtClean="0">
                <a:latin typeface="+mn-lt"/>
              </a:rPr>
              <a:t>Р</a:t>
            </a:r>
          </a:p>
          <a:p>
            <a:r>
              <a:rPr lang="ru-RU" sz="3600" b="1" dirty="0" smtClean="0">
                <a:latin typeface="+mn-lt"/>
              </a:rPr>
              <a:t>Н</a:t>
            </a:r>
          </a:p>
          <a:p>
            <a:r>
              <a:rPr lang="ru-RU" sz="3600" b="1" dirty="0" smtClean="0">
                <a:latin typeface="+mn-lt"/>
              </a:rPr>
              <a:t>Ы</a:t>
            </a:r>
          </a:p>
          <a:p>
            <a:r>
              <a:rPr lang="ru-RU" sz="3600" b="1" dirty="0" smtClean="0">
                <a:latin typeface="+mn-lt"/>
              </a:rPr>
              <a:t>Й</a:t>
            </a:r>
            <a:endParaRPr lang="ru-RU" sz="3600" b="1" dirty="0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90168" y="5500702"/>
            <a:ext cx="189667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2019</a:t>
            </a:r>
            <a:endParaRPr lang="ru-RU" sz="60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2786058"/>
            <a:ext cx="7992888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Интеллектуальный </a:t>
            </a:r>
            <a:r>
              <a:rPr lang="ru-RU" sz="4400" b="1" spc="50" dirty="0" err="1" smtClean="0">
                <a:ln w="1143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читетельский</a:t>
            </a:r>
            <a:r>
              <a:rPr lang="ru-RU" sz="4400" b="1" spc="50" dirty="0" smtClean="0">
                <a:ln w="1143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марафон</a:t>
            </a:r>
          </a:p>
          <a:p>
            <a:pPr algn="ctr"/>
            <a:r>
              <a:rPr lang="ru-RU" sz="4400" b="1" spc="50" dirty="0" smtClean="0">
                <a:ln w="1143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«Читатель года»</a:t>
            </a:r>
            <a:endParaRPr lang="ru-RU" sz="5400" b="1" spc="50" dirty="0" smtClean="0">
              <a:ln w="1143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5400" b="1" spc="50" dirty="0" smtClean="0">
              <a:ln w="11430">
                <a:solidFill>
                  <a:schemeClr val="tx1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357290" y="-142900"/>
            <a:ext cx="9001156" cy="914400"/>
          </a:xfrm>
        </p:spPr>
        <p:txBody>
          <a:bodyPr/>
          <a:lstStyle/>
          <a:p>
            <a:r>
              <a:rPr lang="ru-RU" sz="2400" dirty="0" smtClean="0"/>
              <a:t>        Информация о команде практики</a:t>
            </a:r>
            <a:endParaRPr lang="ru-RU" sz="2400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142844" y="629775"/>
          <a:ext cx="8858313" cy="5542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361"/>
                <a:gridCol w="1253544"/>
                <a:gridCol w="861812"/>
                <a:gridCol w="1488583"/>
                <a:gridCol w="1175197"/>
                <a:gridCol w="3718816"/>
              </a:tblGrid>
              <a:tr h="482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          ФИО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Должность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Роль в практике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Опыт работы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Награды, почетные звания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68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Первухина Ирина Вениаминовна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директор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материальное </a:t>
                      </a: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техническое обеспечение практики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 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Ветеран атомной энергетики и промышленности (2006), Почетная    грамота   Министерства   культуры Челябинской области (2007)</a:t>
                      </a:r>
                    </a:p>
                  </a:txBody>
                  <a:tcPr marL="68580" marR="68580" marT="0" marB="0"/>
                </a:tc>
              </a:tr>
              <a:tr h="506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Дабарская Наталья Александровна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зав. отделом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координатор, разработчик и организатор форм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 лет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Почетная грамота Министерства культуры Челябинской области (2007), (2012)</a:t>
                      </a:r>
                    </a:p>
                  </a:txBody>
                  <a:tcPr marL="68580" marR="68580" marT="0" marB="0"/>
                </a:tc>
              </a:tr>
              <a:tr h="512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Адамская Наталья Владимировна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библиоте</a:t>
                      </a:r>
                      <a:r>
                        <a:rPr lang="en-US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карь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руководитель </a:t>
                      </a: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клуба «Эрудит», разработчик </a:t>
                      </a:r>
                      <a:r>
                        <a:rPr lang="ru-RU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года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  <a:tr h="3374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Маковецкая Нина Федоровна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зав. отделом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разработчик и организатор форм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 лет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Почетная грамота Министерства культуры Челябинской области (2007), (2014).</a:t>
                      </a:r>
                    </a:p>
                  </a:txBody>
                  <a:tcPr marL="68580" marR="68580" marT="0" marB="0"/>
                </a:tc>
              </a:tr>
              <a:tr h="506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Романова Елена Анатольевна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гл. </a:t>
                      </a:r>
                      <a:r>
                        <a:rPr lang="ru-RU" sz="10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библиоте-карь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разработчик и организатор форм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лет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Почетная грамота Министерства культуры Челябинской области (2013).</a:t>
                      </a:r>
                    </a:p>
                  </a:txBody>
                  <a:tcPr marL="68580" marR="68580" marT="0" marB="0"/>
                </a:tc>
              </a:tr>
              <a:tr h="590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Першина Людмила Петровна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зав. отделом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маркетолог</a:t>
                      </a: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разработчик и организатор форм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 лет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Почетная грамота Министерства культуры Челябинской области (2008).</a:t>
                      </a:r>
                    </a:p>
                  </a:txBody>
                  <a:tcPr marL="68580" marR="68580" marT="0" marB="0"/>
                </a:tc>
              </a:tr>
              <a:tr h="516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Кравцова Екатерина Александровна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библиоте-карь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разработчик и организатор форм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  <a:tr h="525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Зеленцова Вероника Анатольевна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библиоте-карь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разработчик и организатор форм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год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/>
                </a:tc>
              </a:tr>
              <a:tr h="394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Котлярова Татьяна Викторовна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библиоте-карь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разработчик и организатор форм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лет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Ветеран атомной энергетики и промышленности</a:t>
                      </a:r>
                    </a:p>
                  </a:txBody>
                  <a:tcPr marL="68580" marR="68580" marT="0" marB="0"/>
                </a:tc>
              </a:tr>
              <a:tr h="590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spc="-1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Исмагилова Ольга Владимировна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зав. отделом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комплектование книжного фонда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 года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Почетная грамота Министерства культуры Челябинской области (2009), (2011)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357166"/>
            <a:ext cx="8858312" cy="4495800"/>
          </a:xfrm>
        </p:spPr>
        <p:txBody>
          <a:bodyPr/>
          <a:lstStyle/>
          <a:p>
            <a:pPr indent="3429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Интеллектуальный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читательский марафон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инновационная разработка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1996 года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ЦГДБ им. С. Т. Аксакова г . Трехгорного. </a:t>
            </a:r>
          </a:p>
          <a:p>
            <a:pPr indent="3429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глобальная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ежегодная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литературно-познавательная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для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 6-15 лет,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сочетающая в себе разнообразные формы индивидуальной и массовой работы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устного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наглядного и комбинированного характера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3429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построена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принципу индивидуального соревнования. Задача каждого участника  - заработать в течение игрового периода (11 месяцев) как можно больше «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эрудиток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 выполняя  библиотечные задания и отвечая на вопросы. </a:t>
            </a:r>
          </a:p>
          <a:p>
            <a:pPr indent="3429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Игровые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участвующие в Марафоне,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присутствуют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 всех залах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обслуживания.   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Обновляются каждые три месяца.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Дополняются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акциями, конкурсами,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коллективными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творческими делами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т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д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429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 имеет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право: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играть только в те игры и только в тех залах, которые выберет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сам;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остановить свою игру в любой момент и возобновлять участие совершенно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беспрепятственно;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играть в удобное для себя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время;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заработать любое возможное количество «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эрудиток</a:t>
            </a:r>
            <a:r>
              <a:rPr lang="ru-RU" sz="16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»;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награжденным за успехи  и т.д.</a:t>
            </a:r>
          </a:p>
          <a:p>
            <a:pPr indent="3429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Учет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участников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игры ведется в каждом зале, предлагающем игровые формы. В конце года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каждой возрастной категории выявляются лидеры. </a:t>
            </a:r>
          </a:p>
          <a:p>
            <a:pPr indent="3429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библиотеке действует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единая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оценочная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Форма интеллектуального марафона превращает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библиотеку в пространство,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в котором всегда есть интересное дело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2132" y="4357694"/>
            <a:ext cx="3111637" cy="23337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-357214"/>
            <a:ext cx="9172319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206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25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206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25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206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25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206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25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206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25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206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25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206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25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206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25" algn="l"/>
              </a:tabLst>
            </a:pPr>
            <a:endParaRPr lang="ru-RU" sz="14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4206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25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206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25" algn="l"/>
              </a:tabLst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indent="420688" eaLnBrk="0" hangingPunct="0">
              <a:buFontTx/>
              <a:buNone/>
              <a:tabLst>
                <a:tab pos="22225" algn="l"/>
              </a:tabLs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у детей навыков творческой читательской деятельности. </a:t>
            </a:r>
          </a:p>
          <a:p>
            <a:pPr marL="0" marR="0" lvl="0" indent="4206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25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206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25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Задачи: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206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2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стимулирование интереса к чтению, вовлечение в процесс чтения </a:t>
            </a:r>
          </a:p>
          <a:p>
            <a:pPr marL="0" marR="0" lvl="0" indent="4206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2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мало читающих детей, в том числе – из неблагополучных семей;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206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2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привлекательного образа библиотеки;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206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2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создание условий для увлекательного самообразования детей;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206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2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формирование  навыков поиска, анализа и использования информации;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206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2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качеств, необходимых для успешной творческой читательской деятельности: </a:t>
            </a:r>
          </a:p>
          <a:p>
            <a:pPr marL="0" marR="0" lvl="0" indent="4206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2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воображения, образного и аналитического мышления, внимания, памяти и т.д.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206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2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навыков эффективного общения;</a:t>
            </a:r>
          </a:p>
          <a:p>
            <a:pPr marL="0" marR="0" lvl="0" indent="4206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2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содействие  формированию позитивной самооценки ребенка,</a:t>
            </a:r>
          </a:p>
          <a:p>
            <a:pPr marL="0" marR="0" lvl="0" indent="42068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2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гармоничному развитию интеллектуальной и эмоциональной сфер личности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Достигнутые результаты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785926"/>
            <a:ext cx="8077200" cy="4495800"/>
          </a:xfrm>
        </p:spPr>
        <p:txBody>
          <a:bodyPr/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Интеллектуальный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марафон обладает мощным мотивационным эффектом, благодаря чему, в ряду других инновационных форм,  способствует постоянному росту ключевых показателей работы учреждения: количества пользователей, посещений, книговыдачи. Данные  показатели по сравнению с 2005 годом выросли более чем в три раза; по сравнению с 1995 годом - более чем в 5 раз.   Рост спроса на библиотечные услуги свидетельствует об интересе детей и подростков к предлагаемым библиотекой формам творческого и интеллектуального досуга.  Таким образом, всё большее количество юных жителей города обращается к книге и чтению, проводит время не с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гаджетами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виджетами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а в развивающем пространстве библиотеки.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03132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142844" y="142852"/>
            <a:ext cx="4095746" cy="307181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5984" y="2428868"/>
            <a:ext cx="8077200" cy="914400"/>
          </a:xfrm>
        </p:spPr>
        <p:txBody>
          <a:bodyPr/>
          <a:lstStyle/>
          <a:p>
            <a:pPr algn="ctr"/>
            <a:r>
              <a:rPr lang="ru-RU" sz="3200" dirty="0" smtClean="0"/>
              <a:t>     Участники Марафона </a:t>
            </a:r>
            <a:br>
              <a:rPr lang="ru-RU" sz="3200" dirty="0" smtClean="0"/>
            </a:br>
            <a:r>
              <a:rPr lang="ru-RU" sz="3200" dirty="0" smtClean="0"/>
              <a:t>      в процессе игры</a:t>
            </a:r>
            <a:endParaRPr lang="ru-RU" sz="3200" dirty="0"/>
          </a:p>
        </p:txBody>
      </p:sp>
      <p:pic>
        <p:nvPicPr>
          <p:cNvPr id="4" name="Рисунок 3" descr="DSC03158.JPG"/>
          <p:cNvPicPr>
            <a:picLocks noChangeAspect="1"/>
          </p:cNvPicPr>
          <p:nvPr/>
        </p:nvPicPr>
        <p:blipFill>
          <a:blip r:embed="rId3" cstate="print">
            <a:lum bright="10000" contrast="10000"/>
          </a:blip>
          <a:stretch>
            <a:fillRect/>
          </a:stretch>
        </p:blipFill>
        <p:spPr>
          <a:xfrm>
            <a:off x="4429124" y="3429000"/>
            <a:ext cx="4277863" cy="31590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3429000"/>
            <a:ext cx="3924973" cy="2943729"/>
          </a:xfrm>
          <a:prstGeom prst="rect">
            <a:avLst/>
          </a:prstGeom>
        </p:spPr>
      </p:pic>
      <p:pic>
        <p:nvPicPr>
          <p:cNvPr id="32769" name="Picture 1" descr="\\Server\docs\методический\фото эрудиты\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142852"/>
            <a:ext cx="1714500" cy="2286000"/>
          </a:xfrm>
          <a:prstGeom prst="rect">
            <a:avLst/>
          </a:prstGeom>
          <a:noFill/>
        </p:spPr>
      </p:pic>
      <p:pic>
        <p:nvPicPr>
          <p:cNvPr id="32771" name="Picture 3" descr="\\Server\docs\методический\фото эрудиты\IMG_7713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 l="19987"/>
          <a:stretch>
            <a:fillRect/>
          </a:stretch>
        </p:blipFill>
        <p:spPr bwMode="auto">
          <a:xfrm>
            <a:off x="4572000" y="214290"/>
            <a:ext cx="2216144" cy="20773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412"/>
          <a:stretch/>
        </p:blipFill>
        <p:spPr>
          <a:xfrm>
            <a:off x="4000496" y="142852"/>
            <a:ext cx="4913953" cy="30003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857232"/>
            <a:ext cx="3528392" cy="26462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 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Примеры 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игровых наглядных форм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380" y="314324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Настенная игра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342900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Книжная выставка-игра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5601" name="Picture 1" descr="\\Server\docs\методический\фото эрудиты\RgbOXEW8NM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714752"/>
            <a:ext cx="2373673" cy="3028941"/>
          </a:xfrm>
          <a:prstGeom prst="rect">
            <a:avLst/>
          </a:prstGeom>
          <a:noFill/>
        </p:spPr>
      </p:pic>
      <p:pic>
        <p:nvPicPr>
          <p:cNvPr id="25603" name="Picture 3" descr="\\Server\docs\методический\фото эрудиты\DSC01381.JPG"/>
          <p:cNvPicPr>
            <a:picLocks noChangeAspect="1" noChangeArrowheads="1"/>
          </p:cNvPicPr>
          <p:nvPr/>
        </p:nvPicPr>
        <p:blipFill>
          <a:blip r:embed="rId6" cstate="print"/>
          <a:srcRect t="17778" b="11111"/>
          <a:stretch>
            <a:fillRect/>
          </a:stretch>
        </p:blipFill>
        <p:spPr bwMode="auto">
          <a:xfrm>
            <a:off x="3464711" y="3500438"/>
            <a:ext cx="5465007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152"/>
          <a:stretch>
            <a:fillRect/>
          </a:stretch>
        </p:blipFill>
        <p:spPr>
          <a:xfrm>
            <a:off x="2071670" y="142852"/>
            <a:ext cx="2983920" cy="1809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00364" y="2714620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Примеры результатов Коллективных творческих дел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62" t="12572" r="24013" b="4139"/>
          <a:stretch/>
        </p:blipFill>
        <p:spPr>
          <a:xfrm>
            <a:off x="142844" y="142852"/>
            <a:ext cx="1702084" cy="19288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000240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Поэтический концерт 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500298" y="2000240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Литературный костер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2500306"/>
            <a:ext cx="3169520" cy="17859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2844" y="4357694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Чемпионат по чтению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3504" y="142852"/>
            <a:ext cx="3857652" cy="25717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43570" y="2643182"/>
            <a:ext cx="3071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Фабрика звезд</a:t>
            </a:r>
            <a:endParaRPr lang="ru-RU" sz="1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3504" y="3000372"/>
            <a:ext cx="3857653" cy="25717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500694" y="5500702"/>
            <a:ext cx="33575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  Большие космические каникулы</a:t>
            </a:r>
            <a:endParaRPr lang="ru-RU" sz="14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7422" y="4357694"/>
            <a:ext cx="2905145" cy="217886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071670" y="6534834"/>
            <a:ext cx="4357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/>
              <a:t>Квест</a:t>
            </a:r>
            <a:r>
              <a:rPr lang="ru-RU" sz="1200" dirty="0" smtClean="0"/>
              <a:t> «Тайна магического кристалла»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71" r="11366"/>
          <a:stretch>
            <a:fillRect/>
          </a:stretch>
        </p:blipFill>
        <p:spPr>
          <a:xfrm>
            <a:off x="0" y="4714884"/>
            <a:ext cx="2214578" cy="1498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2714620"/>
            <a:ext cx="3714775" cy="27860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86" t="29818" r="4966" b="13465"/>
          <a:stretch/>
        </p:blipFill>
        <p:spPr>
          <a:xfrm>
            <a:off x="142844" y="142852"/>
            <a:ext cx="3886876" cy="21431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0694" y="214290"/>
            <a:ext cx="30718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Мотивационная система практики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2285992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2 раза в год открывает двери магазинчик «</a:t>
            </a:r>
            <a:r>
              <a:rPr lang="ru-RU" sz="1000" dirty="0" err="1" smtClean="0"/>
              <a:t>СуперСам</a:t>
            </a:r>
            <a:r>
              <a:rPr lang="ru-RU" sz="1000" dirty="0" smtClean="0"/>
              <a:t>!» - </a:t>
            </a:r>
          </a:p>
          <a:p>
            <a:pPr algn="ctr"/>
            <a:r>
              <a:rPr lang="ru-RU" sz="1000" dirty="0" smtClean="0"/>
              <a:t>«Заработал ЭРУДИТКИ? Потрать у нас!»</a:t>
            </a:r>
            <a:endParaRPr lang="ru-RU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5572140"/>
            <a:ext cx="34290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Аукцион полезных вещей «Это мой новый хозяин!»</a:t>
            </a:r>
          </a:p>
        </p:txBody>
      </p:sp>
      <p:pic>
        <p:nvPicPr>
          <p:cNvPr id="22529" name="Picture 1" descr="\\Server\docs\методический\фото эрудиты\4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857364"/>
            <a:ext cx="4857784" cy="364333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071934" y="5500702"/>
            <a:ext cx="478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Победители интеллектуального марафона 2018</a:t>
            </a:r>
          </a:p>
          <a:p>
            <a:pPr algn="ctr"/>
            <a:r>
              <a:rPr lang="ru-RU" sz="1000" dirty="0" smtClean="0"/>
              <a:t>Финальная игра «В путь, эрудиты!»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85728"/>
            <a:ext cx="8715436" cy="1003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Перспективы развития практики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расширение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возрастных границ участников Интеллектуального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марафона;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расширение круга игровых предложений для участников практики;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введение в Марафон  ежегодного цикла  игровых форм, подготовленных самими детьми;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дистанционного Интеллектуального марафона между библиотеками городов присутствия ГК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Росатом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Слёта лучших читателей детских библиотек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городов присутствия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ГК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Росатом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Презентация учебного курса">
  <a:themeElements>
    <a:clrScheme name="ms_ppttraining_tp06256168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s_ppttraining_tp06256168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_ppttraining_tp0625616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training_tp0625616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учебного курса</Template>
  <TotalTime>2070</TotalTime>
  <Words>815</Words>
  <Application>Microsoft Office PowerPoint</Application>
  <PresentationFormat>Экран (4:3)</PresentationFormat>
  <Paragraphs>164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Презентация учебного курса</vt:lpstr>
      <vt:lpstr>Аспект</vt:lpstr>
      <vt:lpstr>Слайд 1</vt:lpstr>
      <vt:lpstr>Слайд 2</vt:lpstr>
      <vt:lpstr>Слайд 3</vt:lpstr>
      <vt:lpstr>Достигнутые результаты</vt:lpstr>
      <vt:lpstr>     Участники Марафона        в процессе игры</vt:lpstr>
      <vt:lpstr>Слайд 6</vt:lpstr>
      <vt:lpstr>Слайд 7</vt:lpstr>
      <vt:lpstr>Слайд 8</vt:lpstr>
      <vt:lpstr>Слайд 9</vt:lpstr>
      <vt:lpstr>        Информация о команде практики</vt:lpstr>
    </vt:vector>
  </TitlesOfParts>
  <Manager/>
  <Company>library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учебного курса</dc:title>
  <dc:subject/>
  <dc:creator>design</dc:creator>
  <cp:keywords/>
  <dc:description/>
  <cp:lastModifiedBy>Admin</cp:lastModifiedBy>
  <cp:revision>260</cp:revision>
  <dcterms:created xsi:type="dcterms:W3CDTF">2012-07-18T03:37:09Z</dcterms:created>
  <dcterms:modified xsi:type="dcterms:W3CDTF">2019-06-18T10:48:55Z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TC062561681049</vt:lpwstr>
  </property>
</Properties>
</file>