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3" r:id="rId3"/>
    <p:sldId id="287" r:id="rId4"/>
    <p:sldId id="278" r:id="rId5"/>
    <p:sldId id="274" r:id="rId6"/>
    <p:sldId id="275" r:id="rId7"/>
    <p:sldId id="290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3F04-73A8-4AD0-A97F-1096F850890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1372D-1800-4A81-A15B-5C8CD01908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85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A8D91-84DC-45C6-91E2-A7C0D4FEF85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A757F-1C0D-4823-B74E-49EDA396D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12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A757F-1C0D-4823-B74E-49EDA396DF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A757F-1C0D-4823-B74E-49EDA396DFA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98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2D41-FFB3-498B-96D5-DE6C9E71FFCE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BECA-3837-4798-A524-7D72562C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group/58271531532322" TargetMode="External"/><Relationship Id="rId2" Type="http://schemas.openxmlformats.org/officeDocument/2006/relationships/hyperlink" Target="https://vk.com/resource_centre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64502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tx2"/>
              </a:solidFill>
              <a:latin typeface="Corbe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orbel" pitchFamily="34" charset="0"/>
              </a:rPr>
              <a:t>«Муниципальный ресурсный центр поддержки общественных инициатив»</a:t>
            </a:r>
          </a:p>
          <a:p>
            <a:pPr algn="ctr"/>
            <a:endParaRPr lang="ru-RU" sz="3600" dirty="0" smtClean="0">
              <a:solidFill>
                <a:schemeClr val="tx2"/>
              </a:solidFill>
              <a:latin typeface="Corbel" pitchFamily="34" charset="0"/>
            </a:endParaRP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Corbel" pitchFamily="34" charset="0"/>
              </a:rPr>
              <a:t>МУНИЦИПАЛЬНАЯ ПРАКТИКА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201" y="260648"/>
            <a:ext cx="5477606" cy="389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333451"/>
            <a:ext cx="542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ЦЕЛЬ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496" y="1880264"/>
            <a:ext cx="8225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содействия в развитии гражданских институтов на территории города Зеленогорска посредством  создания доступной и качественной инфраструктуры и сервисов поддержки общественных инициатив, вовлеченных в процесс общественного участия в социальной сфере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867136"/>
            <a:ext cx="3636404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4286256"/>
            <a:ext cx="3500462" cy="2319056"/>
          </a:xfrm>
          <a:prstGeom prst="rect">
            <a:avLst/>
          </a:prstGeom>
          <a:effectLst>
            <a:glow rad="228600">
              <a:schemeClr val="accent1">
                <a:satMod val="175000"/>
                <a:alpha val="2300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350"/>
            <a:ext cx="2939572" cy="20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1" t="134" r="7677" b="822"/>
          <a:stretch/>
        </p:blipFill>
        <p:spPr>
          <a:xfrm>
            <a:off x="6286512" y="4286256"/>
            <a:ext cx="2331343" cy="2126965"/>
          </a:xfrm>
          <a:prstGeom prst="rect">
            <a:avLst/>
          </a:prstGeom>
          <a:effectLst>
            <a:glow rad="228600">
              <a:schemeClr val="accent1">
                <a:satMod val="175000"/>
                <a:alpha val="23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688534" y="3266971"/>
            <a:ext cx="809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altLang="ru-RU" b="1" u="sng" dirty="0">
                <a:latin typeface="Corbel" panose="020B0503020204020204" pitchFamily="34" charset="0"/>
                <a:cs typeface="Times New Roman" panose="02020603050405020304" pitchFamily="18" charset="0"/>
              </a:rPr>
              <a:t>Базовый принцип работы: </a:t>
            </a:r>
          </a:p>
          <a:p>
            <a:pPr>
              <a:buNone/>
            </a:pPr>
            <a:r>
              <a:rPr lang="ru-RU" alt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Ресурсный центр </a:t>
            </a:r>
            <a:r>
              <a:rPr lang="ru-RU" alt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- это механизм интеграции и оптимизации ресурсов, а СОНКО – это </a:t>
            </a:r>
            <a:r>
              <a:rPr lang="ru-RU" alt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партнеры.</a:t>
            </a:r>
            <a:endParaRPr lang="ru-RU" altLang="ru-RU" dirty="0">
              <a:solidFill>
                <a:srgbClr val="BB053D"/>
              </a:solidFill>
              <a:ea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55888"/>
            <a:ext cx="1789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Режим работы: 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Круглогодично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Ежедневно</a:t>
            </a:r>
          </a:p>
          <a:p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c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 9.00 до 2</a:t>
            </a:r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2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.00</a:t>
            </a:r>
            <a:endParaRPr lang="ru-RU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Picture 2" descr="https://pp.userapi.com/c637918/v637918530/477a0/eKaE68GWarU.jpg"/>
          <p:cNvPicPr>
            <a:picLocks noChangeAspect="1" noChangeArrowheads="1"/>
          </p:cNvPicPr>
          <p:nvPr/>
        </p:nvPicPr>
        <p:blipFill>
          <a:blip r:embed="rId7"/>
          <a:srcRect r="12005" b="7407"/>
          <a:stretch>
            <a:fillRect/>
          </a:stretch>
        </p:blipFill>
        <p:spPr bwMode="auto">
          <a:xfrm>
            <a:off x="1714480" y="4286256"/>
            <a:ext cx="3500462" cy="2454613"/>
          </a:xfrm>
          <a:prstGeom prst="rect">
            <a:avLst/>
          </a:prstGeom>
          <a:noFill/>
        </p:spPr>
      </p:pic>
      <p:pic>
        <p:nvPicPr>
          <p:cNvPr id="9218" name="Picture 2" descr="https://pp.userapi.com/c637918/v637918530/47855/PXdl-wH1MY8.jpg"/>
          <p:cNvPicPr>
            <a:picLocks noChangeAspect="1" noChangeArrowheads="1"/>
          </p:cNvPicPr>
          <p:nvPr/>
        </p:nvPicPr>
        <p:blipFill>
          <a:blip r:embed="rId8" cstate="print"/>
          <a:srcRect t="5263"/>
          <a:stretch>
            <a:fillRect/>
          </a:stretch>
        </p:blipFill>
        <p:spPr bwMode="auto">
          <a:xfrm>
            <a:off x="6000760" y="4071942"/>
            <a:ext cx="2786082" cy="263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285808"/>
            <a:ext cx="542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ЗАДАЧИ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520" y="1916832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Создание равных условий для устойчивого развития гражданских инициатив на территории города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Создание условий для формирования 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информационного пространства, способствующего развитию гражданских инициатив на территории города 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Создание условий для усиления роли СОНКО в социальной сфере города, развитие сферы услуг, оказываемых СОНКО</a:t>
            </a:r>
            <a:endParaRPr lang="ru-RU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Создание условий для развития профессионального и инновационного потенциала жителей города в сфере развития СОНКО и повышение профессионального уровня 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руководителей и сотрудников 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СОНКО</a:t>
            </a:r>
            <a:endParaRPr lang="ru-RU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Увеличение 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эффективности взаимодействия между институтами гражданского общества и органами муниципальной 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власти</a:t>
            </a:r>
            <a:endParaRPr lang="ru-RU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867136"/>
            <a:ext cx="3636404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175798"/>
            <a:ext cx="1962056" cy="1299862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202" y="5171966"/>
            <a:ext cx="1962056" cy="1307526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171966"/>
            <a:ext cx="1962056" cy="1307526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096" y="5177767"/>
            <a:ext cx="1962056" cy="1307526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164288" y="55888"/>
            <a:ext cx="1789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Режим работы: 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Круглогодично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Ежедневно</a:t>
            </a:r>
          </a:p>
          <a:p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c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 9.00 до 2</a:t>
            </a:r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2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.00</a:t>
            </a:r>
            <a:endParaRPr lang="ru-RU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8194" name="Picture 2" descr="https://pp.userapi.com/c637918/v637918530/477fa/caJtZJ7hB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14348" y="5143512"/>
            <a:ext cx="1998507" cy="1333460"/>
          </a:xfrm>
          <a:prstGeom prst="rect">
            <a:avLst/>
          </a:prstGeom>
          <a:noFill/>
        </p:spPr>
      </p:pic>
      <p:pic>
        <p:nvPicPr>
          <p:cNvPr id="8196" name="Picture 4" descr="https://pp.userapi.com/c637918/v637918530/47839/-UowtDidJk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5143512"/>
            <a:ext cx="2000264" cy="1334108"/>
          </a:xfrm>
          <a:prstGeom prst="rect">
            <a:avLst/>
          </a:prstGeom>
          <a:noFill/>
        </p:spPr>
      </p:pic>
      <p:pic>
        <p:nvPicPr>
          <p:cNvPr id="8200" name="Picture 8" descr="https://pp.userapi.com/c637918/v637918530/477cd/ClVDfXM3q4A.jpg"/>
          <p:cNvPicPr>
            <a:picLocks noChangeAspect="1" noChangeArrowheads="1"/>
          </p:cNvPicPr>
          <p:nvPr/>
        </p:nvPicPr>
        <p:blipFill>
          <a:blip r:embed="rId10" cstate="print"/>
          <a:srcRect t="11575" b="15116"/>
          <a:stretch>
            <a:fillRect/>
          </a:stretch>
        </p:blipFill>
        <p:spPr bwMode="auto">
          <a:xfrm>
            <a:off x="2786050" y="5143512"/>
            <a:ext cx="2024653" cy="1357322"/>
          </a:xfrm>
          <a:prstGeom prst="rect">
            <a:avLst/>
          </a:prstGeom>
          <a:noFill/>
        </p:spPr>
      </p:pic>
      <p:pic>
        <p:nvPicPr>
          <p:cNvPr id="8202" name="Picture 10" descr="https://pp.userapi.com/c637918/v637918530/47785/4v4JBzSDq3c.jpg"/>
          <p:cNvPicPr>
            <a:picLocks noChangeAspect="1" noChangeArrowheads="1"/>
          </p:cNvPicPr>
          <p:nvPr/>
        </p:nvPicPr>
        <p:blipFill>
          <a:blip r:embed="rId11" cstate="print"/>
          <a:srcRect b="7521"/>
          <a:stretch>
            <a:fillRect/>
          </a:stretch>
        </p:blipFill>
        <p:spPr bwMode="auto">
          <a:xfrm>
            <a:off x="6858016" y="5143512"/>
            <a:ext cx="2000264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34076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КОМАНДА ПРОЕКТА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880" y="4653136"/>
            <a:ext cx="2520000" cy="1679344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631" y="4657074"/>
            <a:ext cx="2520000" cy="16695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34" y="41256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043608" y="2420888"/>
            <a:ext cx="201622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 </a:t>
            </a:r>
            <a:r>
              <a:rPr lang="ru-RU" dirty="0" smtClean="0"/>
              <a:t>специалиста Ресурсного центра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91880" y="2132857"/>
            <a:ext cx="2344441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32 </a:t>
            </a:r>
            <a:r>
              <a:rPr lang="ru-RU" dirty="0" smtClean="0"/>
              <a:t>руководителя СО НКО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268368" y="1988840"/>
            <a:ext cx="2336079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Более 109 </a:t>
            </a:r>
            <a:r>
              <a:rPr lang="ru-RU" dirty="0" smtClean="0"/>
              <a:t>активистов </a:t>
            </a:r>
            <a:endParaRPr lang="ru-RU" dirty="0" smtClean="0"/>
          </a:p>
          <a:p>
            <a:pPr algn="ctr"/>
            <a:r>
              <a:rPr lang="ru-RU" dirty="0" smtClean="0"/>
              <a:t>СО НКО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876" y="4677659"/>
            <a:ext cx="2520000" cy="1667531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164288" y="55888"/>
            <a:ext cx="1789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Режим работы: 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Круглогодично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Ежедневно</a:t>
            </a:r>
          </a:p>
          <a:p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c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 9.00 до 2</a:t>
            </a:r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2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.00</a:t>
            </a:r>
            <a:endParaRPr lang="ru-RU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 descr="https://pp.userapi.com/c637918/v637918530/477df/7jasJRbloV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3635" y="4642198"/>
            <a:ext cx="2574645" cy="1715760"/>
          </a:xfrm>
          <a:prstGeom prst="rect">
            <a:avLst/>
          </a:prstGeom>
          <a:noFill/>
        </p:spPr>
      </p:pic>
      <p:pic>
        <p:nvPicPr>
          <p:cNvPr id="8194" name="Picture 2" descr="https://pp.userapi.com/c637918/v637918530/47761/BR11vx9mQk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643446"/>
            <a:ext cx="2571768" cy="169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081" y="132160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УЧАСТНИКИ ПРОЕКТА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6270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Администрация ЗАТО г. Зеленогорска 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МБУ «Библиотека им. Маяковского» 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(2 человека )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Социальные партнеры</a:t>
            </a:r>
            <a:endParaRPr lang="ru-RU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Социально-ориентированные некоммерческие организации города 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Жители города 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Зеленогорска</a:t>
            </a:r>
            <a:endParaRPr lang="ru-RU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717032"/>
            <a:ext cx="3960000" cy="2640926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56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3" r="5730"/>
          <a:stretch/>
        </p:blipFill>
        <p:spPr>
          <a:xfrm>
            <a:off x="4852586" y="3717032"/>
            <a:ext cx="4009247" cy="2880282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64288" y="55888"/>
            <a:ext cx="1789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Режим работы: 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Круглогодично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Ежедневно</a:t>
            </a:r>
          </a:p>
          <a:p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c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 9.00 до 2</a:t>
            </a:r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2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.00</a:t>
            </a:r>
            <a:endParaRPr lang="ru-RU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 r="5785"/>
          <a:stretch>
            <a:fillRect/>
          </a:stretch>
        </p:blipFill>
        <p:spPr bwMode="auto">
          <a:xfrm>
            <a:off x="4786314" y="3714752"/>
            <a:ext cx="4071967" cy="28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pp.userapi.com/c637918/v637918530/477c4/INn2xCIeSJQ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3714752"/>
            <a:ext cx="4060402" cy="286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6434" y="1321604"/>
            <a:ext cx="568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РЕСУРСНЫЙ ЦЕНТР СЕГОДНЯ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56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64288" y="55888"/>
            <a:ext cx="1789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Режим работы: 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Круглогодично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Ежедневно</a:t>
            </a:r>
          </a:p>
          <a:p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c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 9.00 до 2</a:t>
            </a:r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2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.00</a:t>
            </a:r>
            <a:endParaRPr lang="ru-RU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934778"/>
            <a:ext cx="151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‹300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более 300 консультаций для СО НКО 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7747" y="4875550"/>
            <a:ext cx="178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‹100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более </a:t>
            </a:r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100 </a:t>
            </a:r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публикаций в СМИ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9846" y="3429000"/>
            <a:ext cx="2506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  <a:cs typeface="Times New Roman" panose="02020603050405020304" pitchFamily="18" charset="0"/>
              </a:rPr>
              <a:t>38</a:t>
            </a:r>
            <a:endParaRPr lang="ru-RU" sz="16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Corbel" panose="020B0503020204020204" pitchFamily="34" charset="0"/>
              </a:rPr>
              <a:t>г</a:t>
            </a:r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рантовых заявок получили экспертную оценку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3669" y="2132856"/>
            <a:ext cx="219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23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проекта получили грантовую поддержку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1" y="3429000"/>
            <a:ext cx="180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‹20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круглых столов и семинаров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8888" y="2132856"/>
            <a:ext cx="2027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4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встречи проведено </a:t>
            </a:r>
            <a:b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с Главой города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514" y="2132856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1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новая СОНКО 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7678" y="342900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32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активных СОНКО 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1365" y="2128568"/>
            <a:ext cx="168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1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Corbel" panose="020B0503020204020204" pitchFamily="34" charset="0"/>
              </a:rPr>
              <a:t>р</a:t>
            </a:r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еестр СОНКО создан в городе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7071" y="494116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‹100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поддержанных инициатив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3498155"/>
            <a:ext cx="171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42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соглашения о сотрудничестве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5707" y="4934778"/>
            <a:ext cx="1638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2500</a:t>
            </a:r>
          </a:p>
          <a:p>
            <a:pPr algn="ctr"/>
            <a:r>
              <a:rPr lang="ru-RU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кв.м</a:t>
            </a:r>
            <a:r>
              <a:rPr lang="ru-RU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. площадей под офисы СОНКО</a:t>
            </a:r>
            <a:endParaRPr lang="ru-RU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6829" y="1279057"/>
            <a:ext cx="568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ПРОЕКТЫ РЕСУРСНОГО ЦЕНТРА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9351" y="4572008"/>
            <a:ext cx="2829633" cy="1885685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790" y="4567693"/>
            <a:ext cx="2520000" cy="1890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56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9" r="3213"/>
          <a:stretch/>
        </p:blipFill>
        <p:spPr>
          <a:xfrm>
            <a:off x="857224" y="4572008"/>
            <a:ext cx="2439164" cy="1890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4288" y="55888"/>
            <a:ext cx="1789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Режим работы: 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Круглогодично</a:t>
            </a:r>
          </a:p>
          <a:p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Ежедневно</a:t>
            </a:r>
          </a:p>
          <a:p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c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 9.00 до 2</a:t>
            </a:r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2</a:t>
            </a:r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.00</a:t>
            </a:r>
            <a:endParaRPr lang="ru-RU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9590" y="1978758"/>
            <a:ext cx="2527200" cy="234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rbel" panose="020B0503020204020204" pitchFamily="34" charset="0"/>
              </a:rPr>
              <a:t>Гражданский форум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latin typeface="Corbel" panose="020B0503020204020204" pitchFamily="34" charset="0"/>
              </a:rPr>
              <a:t>более 1000 участников</a:t>
            </a: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43088" y="1988840"/>
            <a:ext cx="2527200" cy="234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rbel" panose="020B0503020204020204" pitchFamily="34" charset="0"/>
              </a:rPr>
              <a:t>Администрирование конкурса субсидий для проектов СОНКО</a:t>
            </a:r>
            <a:endParaRPr lang="en-US" b="1" dirty="0" smtClean="0">
              <a:latin typeface="Corbel" panose="020B0503020204020204" pitchFamily="34" charset="0"/>
            </a:endParaRPr>
          </a:p>
          <a:p>
            <a:pPr algn="ctr"/>
            <a:r>
              <a:rPr lang="ru-RU" sz="1600" dirty="0" smtClean="0">
                <a:latin typeface="Corbel" panose="020B0503020204020204" pitchFamily="34" charset="0"/>
              </a:rPr>
              <a:t>более 2,2 млн.руб.</a:t>
            </a: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66732" y="2018301"/>
            <a:ext cx="2528728" cy="2346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rbel" panose="020B0503020204020204" pitchFamily="34" charset="0"/>
              </a:rPr>
              <a:t>Интерактивная площадка СОНКО в день города</a:t>
            </a:r>
          </a:p>
          <a:p>
            <a:pPr algn="ctr"/>
            <a:r>
              <a:rPr lang="ru-RU" sz="1600" dirty="0" smtClean="0">
                <a:latin typeface="Corbel" panose="020B0503020204020204" pitchFamily="34" charset="0"/>
              </a:rPr>
              <a:t>более 5000 участников</a:t>
            </a:r>
            <a:endParaRPr lang="ru-RU" sz="1600" dirty="0">
              <a:latin typeface="Corbel" panose="020B0503020204020204" pitchFamily="34" charset="0"/>
            </a:endParaRPr>
          </a:p>
        </p:txBody>
      </p:sp>
      <p:pic>
        <p:nvPicPr>
          <p:cNvPr id="4098" name="Picture 2" descr="https://pp.userapi.com/c637918/v637918530/477a0/eKaE68GWarU.jpg"/>
          <p:cNvPicPr>
            <a:picLocks noChangeAspect="1" noChangeArrowheads="1"/>
          </p:cNvPicPr>
          <p:nvPr/>
        </p:nvPicPr>
        <p:blipFill>
          <a:blip r:embed="rId8" cstate="print"/>
          <a:srcRect r="12005"/>
          <a:stretch>
            <a:fillRect/>
          </a:stretch>
        </p:blipFill>
        <p:spPr bwMode="auto">
          <a:xfrm>
            <a:off x="785786" y="4572008"/>
            <a:ext cx="2500330" cy="1893559"/>
          </a:xfrm>
          <a:prstGeom prst="rect">
            <a:avLst/>
          </a:prstGeom>
          <a:noFill/>
        </p:spPr>
      </p:pic>
      <p:pic>
        <p:nvPicPr>
          <p:cNvPr id="4100" name="Picture 4" descr="https://pp.userapi.com/c841028/v841028615/b101/8J6TOOLUrW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572008"/>
            <a:ext cx="2857520" cy="1906502"/>
          </a:xfrm>
          <a:prstGeom prst="rect">
            <a:avLst/>
          </a:prstGeom>
          <a:noFill/>
        </p:spPr>
      </p:pic>
      <p:pic>
        <p:nvPicPr>
          <p:cNvPr id="4102" name="Picture 6" descr="https://pp.userapi.com/c637918/v637918530/47773/4jqyWWZpM3U.jpg"/>
          <p:cNvPicPr>
            <a:picLocks noChangeAspect="1" noChangeArrowheads="1"/>
          </p:cNvPicPr>
          <p:nvPr/>
        </p:nvPicPr>
        <p:blipFill>
          <a:blip r:embed="rId10" cstate="print"/>
          <a:srcRect t="3736" r="11916"/>
          <a:stretch>
            <a:fillRect/>
          </a:stretch>
        </p:blipFill>
        <p:spPr bwMode="auto">
          <a:xfrm>
            <a:off x="785786" y="4572008"/>
            <a:ext cx="2600156" cy="1911956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0396" y="4572009"/>
            <a:ext cx="28932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702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18649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КОНТАКТЫ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547" y="2232296"/>
            <a:ext cx="82809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rbel" panose="020B0503020204020204" pitchFamily="34" charset="0"/>
              </a:rPr>
              <a:t>663690, ЗАТО г. Зеленогорск, ул. Бортникова д.3 </a:t>
            </a:r>
          </a:p>
          <a:p>
            <a:pPr algn="ctr"/>
            <a:r>
              <a:rPr lang="ru-RU" b="1" dirty="0" smtClean="0">
                <a:latin typeface="Corbel" panose="020B0503020204020204" pitchFamily="34" charset="0"/>
              </a:rPr>
              <a:t>МБУ «Библиотека им. Маяковского» </a:t>
            </a:r>
          </a:p>
          <a:p>
            <a:pPr algn="ctr"/>
            <a:endParaRPr lang="ru-RU" b="1" dirty="0">
              <a:latin typeface="Corbel" panose="020B0503020204020204" pitchFamily="34" charset="0"/>
            </a:endParaRPr>
          </a:p>
          <a:p>
            <a:pPr algn="ctr"/>
            <a:r>
              <a:rPr lang="ru-RU" b="1" dirty="0" smtClean="0">
                <a:latin typeface="Corbel" panose="020B0503020204020204" pitchFamily="34" charset="0"/>
              </a:rPr>
              <a:t>Муниципальный ресурсный центр поддержки общественных инициатив</a:t>
            </a:r>
            <a:br>
              <a:rPr lang="ru-RU" b="1" dirty="0" smtClean="0">
                <a:latin typeface="Corbel" panose="020B0503020204020204" pitchFamily="34" charset="0"/>
              </a:rPr>
            </a:br>
            <a:r>
              <a:rPr lang="ru-RU" b="1" dirty="0" smtClean="0">
                <a:latin typeface="Corbel" panose="020B0503020204020204" pitchFamily="34" charset="0"/>
              </a:rPr>
              <a:t>тел. 8 (391) 693-60-16, </a:t>
            </a:r>
            <a:r>
              <a:rPr lang="en-US" b="1" dirty="0" smtClean="0">
                <a:latin typeface="Corbel" panose="020B0503020204020204" pitchFamily="34" charset="0"/>
              </a:rPr>
              <a:t>e-mail</a:t>
            </a:r>
            <a:r>
              <a:rPr lang="ru-RU" b="1" dirty="0" smtClean="0">
                <a:latin typeface="Corbel" panose="020B0503020204020204" pitchFamily="34" charset="0"/>
              </a:rPr>
              <a:t>:</a:t>
            </a:r>
            <a:r>
              <a:rPr lang="en-US" b="1" dirty="0" smtClean="0">
                <a:latin typeface="Corbel" panose="020B0503020204020204" pitchFamily="34" charset="0"/>
              </a:rPr>
              <a:t>resyrs-center@mail.ru</a:t>
            </a:r>
            <a:endParaRPr lang="ru-RU" b="1" dirty="0" smtClean="0">
              <a:latin typeface="Corbel" panose="020B0503020204020204" pitchFamily="34" charset="0"/>
            </a:endParaRPr>
          </a:p>
          <a:p>
            <a:pPr algn="ctr"/>
            <a:endParaRPr lang="ru-RU" b="1" dirty="0">
              <a:latin typeface="Corbel" panose="020B0503020204020204" pitchFamily="34" charset="0"/>
            </a:endParaRPr>
          </a:p>
          <a:p>
            <a:pPr algn="ctr"/>
            <a:r>
              <a:rPr lang="ru-RU" b="1" dirty="0" smtClean="0">
                <a:latin typeface="Corbel" panose="020B0503020204020204" pitchFamily="34" charset="0"/>
              </a:rPr>
              <a:t>Мы в социальных сетях: </a:t>
            </a:r>
          </a:p>
          <a:p>
            <a:pPr algn="ctr"/>
            <a:r>
              <a:rPr lang="ru-RU" b="1" dirty="0" smtClean="0">
                <a:latin typeface="Corbel" panose="020B0503020204020204" pitchFamily="34" charset="0"/>
              </a:rPr>
              <a:t>Ресурсный центр. Центр общественных инициатив</a:t>
            </a:r>
          </a:p>
          <a:p>
            <a:pPr algn="ctr"/>
            <a:r>
              <a:rPr lang="en-US" b="1" dirty="0" smtClean="0">
                <a:latin typeface="Corbel" panose="020B0503020204020204" pitchFamily="34" charset="0"/>
                <a:hlinkClick r:id="rId2"/>
              </a:rPr>
              <a:t>https</a:t>
            </a:r>
            <a:r>
              <a:rPr lang="en-US" b="1" dirty="0">
                <a:latin typeface="Corbel" panose="020B0503020204020204" pitchFamily="34" charset="0"/>
                <a:hlinkClick r:id="rId2"/>
              </a:rPr>
              <a:t>://</a:t>
            </a:r>
            <a:r>
              <a:rPr lang="en-US" b="1" dirty="0" smtClean="0">
                <a:latin typeface="Corbel" panose="020B0503020204020204" pitchFamily="34" charset="0"/>
                <a:hlinkClick r:id="rId2"/>
              </a:rPr>
              <a:t>vk.com/resource_centre</a:t>
            </a:r>
            <a:endParaRPr lang="ru-RU" b="1" dirty="0" smtClean="0">
              <a:latin typeface="Corbel" panose="020B0503020204020204" pitchFamily="34" charset="0"/>
            </a:endParaRPr>
          </a:p>
          <a:p>
            <a:pPr algn="ctr"/>
            <a:r>
              <a:rPr lang="ru-RU" b="1" dirty="0" smtClean="0">
                <a:latin typeface="Corbel" panose="020B0503020204020204" pitchFamily="34" charset="0"/>
              </a:rPr>
              <a:t>Ресурсный центр, Зеленогорск</a:t>
            </a:r>
          </a:p>
          <a:p>
            <a:pPr algn="ctr"/>
            <a:r>
              <a:rPr lang="en-US" b="1" dirty="0">
                <a:latin typeface="Corbel" panose="020B0503020204020204" pitchFamily="34" charset="0"/>
                <a:hlinkClick r:id="rId3"/>
              </a:rPr>
              <a:t>https://</a:t>
            </a:r>
            <a:r>
              <a:rPr lang="en-US" b="1" dirty="0" smtClean="0">
                <a:latin typeface="Corbel" panose="020B0503020204020204" pitchFamily="34" charset="0"/>
                <a:hlinkClick r:id="rId3"/>
              </a:rPr>
              <a:t>ok.ru/group/58271531532322</a:t>
            </a:r>
            <a:r>
              <a:rPr lang="ru-RU" b="1" dirty="0" smtClean="0">
                <a:latin typeface="Corbel" panose="020B0503020204020204" pitchFamily="34" charset="0"/>
              </a:rPr>
              <a:t> </a:t>
            </a:r>
          </a:p>
          <a:p>
            <a:pPr algn="ctr"/>
            <a:endParaRPr lang="ru-RU" b="1" dirty="0">
              <a:latin typeface="Corbel" panose="020B0503020204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СПАСИБО ЗА ВНИМАНИЕ!</a:t>
            </a:r>
          </a:p>
          <a:p>
            <a:pPr algn="ctr"/>
            <a:endParaRPr lang="ru-RU" b="1" dirty="0">
              <a:latin typeface="Corbel" panose="020B05030202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27" y="41256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04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362</Words>
  <Application>Microsoft Office PowerPoint</Application>
  <PresentationFormat>Экран (4:3)</PresentationFormat>
  <Paragraphs>95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«Праздник нашего двора»-Давайте дружить соседями!</dc:title>
  <dc:creator>Татьяна</dc:creator>
  <cp:lastModifiedBy>User</cp:lastModifiedBy>
  <cp:revision>71</cp:revision>
  <dcterms:created xsi:type="dcterms:W3CDTF">2017-08-18T01:21:21Z</dcterms:created>
  <dcterms:modified xsi:type="dcterms:W3CDTF">2018-07-10T07:39:19Z</dcterms:modified>
</cp:coreProperties>
</file>