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56" r:id="rId3"/>
    <p:sldId id="268" r:id="rId4"/>
    <p:sldId id="271" r:id="rId5"/>
    <p:sldId id="258" r:id="rId6"/>
    <p:sldId id="260" r:id="rId7"/>
    <p:sldId id="266" r:id="rId8"/>
    <p:sldId id="264" r:id="rId9"/>
    <p:sldId id="265" r:id="rId10"/>
    <p:sldId id="267" r:id="rId11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416" y="88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8881-7034-44E4-B081-1859E716BDF3}" type="datetimeFigureOut">
              <a:rPr lang="ru-RU" smtClean="0"/>
              <a:t>10.07.2019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EAE1-FF5A-4150-A5C8-6DF3D3CC7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853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8881-7034-44E4-B081-1859E716BDF3}" type="datetimeFigureOut">
              <a:rPr lang="ru-RU" smtClean="0"/>
              <a:t>10.07.2019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EAE1-FF5A-4150-A5C8-6DF3D3CC7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321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8881-7034-44E4-B081-1859E716BDF3}" type="datetimeFigureOut">
              <a:rPr lang="ru-RU" smtClean="0"/>
              <a:t>10.07.2019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EAE1-FF5A-4150-A5C8-6DF3D3CC7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49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8881-7034-44E4-B081-1859E716BDF3}" type="datetimeFigureOut">
              <a:rPr lang="ru-RU" smtClean="0"/>
              <a:t>10.07.2019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EAE1-FF5A-4150-A5C8-6DF3D3CC7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857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8881-7034-44E4-B081-1859E716BDF3}" type="datetimeFigureOut">
              <a:rPr lang="ru-RU" smtClean="0"/>
              <a:t>10.07.2019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EAE1-FF5A-4150-A5C8-6DF3D3CC7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948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8881-7034-44E4-B081-1859E716BDF3}" type="datetimeFigureOut">
              <a:rPr lang="ru-RU" smtClean="0"/>
              <a:t>10.07.2019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EAE1-FF5A-4150-A5C8-6DF3D3CC7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18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8881-7034-44E4-B081-1859E716BDF3}" type="datetimeFigureOut">
              <a:rPr lang="ru-RU" smtClean="0"/>
              <a:t>10.07.2019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EAE1-FF5A-4150-A5C8-6DF3D3CC7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030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8881-7034-44E4-B081-1859E716BDF3}" type="datetimeFigureOut">
              <a:rPr lang="ru-RU" smtClean="0"/>
              <a:t>10.07.2019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EAE1-FF5A-4150-A5C8-6DF3D3CC7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924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8881-7034-44E4-B081-1859E716BDF3}" type="datetimeFigureOut">
              <a:rPr lang="ru-RU" smtClean="0"/>
              <a:t>10.07.2019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EAE1-FF5A-4150-A5C8-6DF3D3CC7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11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8881-7034-44E4-B081-1859E716BDF3}" type="datetimeFigureOut">
              <a:rPr lang="ru-RU" smtClean="0"/>
              <a:t>10.07.2019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EAE1-FF5A-4150-A5C8-6DF3D3CC7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426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8881-7034-44E4-B081-1859E716BDF3}" type="datetimeFigureOut">
              <a:rPr lang="ru-RU" smtClean="0"/>
              <a:t>10.07.2019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EAE1-FF5A-4150-A5C8-6DF3D3CC7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375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18881-7034-44E4-B081-1859E716BDF3}" type="datetimeFigureOut">
              <a:rPr lang="ru-RU" smtClean="0"/>
              <a:t>10.07.2019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7EAE1-FF5A-4150-A5C8-6DF3D3CC7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44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081" y="1588"/>
            <a:ext cx="9890919" cy="6856412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rgbClr val="00B0F0"/>
              </a:gs>
              <a:gs pos="100000">
                <a:srgbClr val="FFFFFF"/>
              </a:gs>
            </a:gsLst>
            <a:lin ang="16200000" scaled="1"/>
          </a:gradFill>
          <a:ln w="38100" algn="in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Рисунок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18" y="87302"/>
            <a:ext cx="2025196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72" y="141449"/>
            <a:ext cx="1262062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1" name="Picture 7" descr="full"/>
          <p:cNvPicPr>
            <a:picLocks noChangeAspect="1" noChangeArrowheads="1"/>
          </p:cNvPicPr>
          <p:nvPr/>
        </p:nvPicPr>
        <p:blipFill>
          <a:blip r:embed="rId4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2" b="37009"/>
          <a:stretch>
            <a:fillRect/>
          </a:stretch>
        </p:blipFill>
        <p:spPr bwMode="auto">
          <a:xfrm>
            <a:off x="15081" y="4949371"/>
            <a:ext cx="9917188" cy="1908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44997" y="1659285"/>
            <a:ext cx="9216005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К</a:t>
            </a:r>
            <a:r>
              <a:rPr lang="ru-RU" alt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онкурс </a:t>
            </a:r>
            <a:r>
              <a:rPr lang="ru-RU" altLang="ru-RU" sz="2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лучших муниципальных </a:t>
            </a:r>
            <a:r>
              <a:rPr lang="ru-RU" alt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практик и </a:t>
            </a:r>
            <a:r>
              <a:rPr lang="ru-RU" altLang="ru-RU" sz="2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инициатив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социально-экономического </a:t>
            </a:r>
            <a:r>
              <a:rPr lang="ru-RU" alt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развития в </a:t>
            </a:r>
            <a:r>
              <a:rPr lang="ru-RU" altLang="ru-RU" sz="2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муниципальных образованиях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на территориях присутствия </a:t>
            </a:r>
            <a:r>
              <a:rPr lang="ru-RU" alt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Госкорпорации</a:t>
            </a:r>
            <a:r>
              <a:rPr lang="ru-RU" altLang="ru-RU" sz="2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«</a:t>
            </a:r>
            <a:r>
              <a:rPr lang="ru-RU" alt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Росатом</a:t>
            </a:r>
            <a:r>
              <a:rPr lang="ru-RU" altLang="ru-RU" sz="2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» в 2019 году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2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91821" y="2979913"/>
            <a:ext cx="7722358" cy="49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КОНКУРС СОЦИАЛЬНОЙ  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РЕКЛАМЫ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5672" y="3473608"/>
            <a:ext cx="92160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altLang="ru-RU" sz="7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Я </a:t>
            </a:r>
            <a:r>
              <a:rPr lang="ru-RU" altLang="ru-RU" sz="7200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хочу в </a:t>
            </a:r>
            <a:r>
              <a:rPr lang="ru-RU" altLang="ru-RU" sz="7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Трехгорный</a:t>
            </a:r>
            <a:r>
              <a:rPr lang="en-US" altLang="ru-RU" sz="7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045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175" y="6350"/>
            <a:ext cx="9902824" cy="1724025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rgbClr val="00B0F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5" descr="Рисунок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18" y="87302"/>
            <a:ext cx="2025196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72" y="141449"/>
            <a:ext cx="1262062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 rot="5400000">
            <a:off x="1523999" y="-1523999"/>
            <a:ext cx="6857999" cy="9906000"/>
          </a:xfrm>
          <a:prstGeom prst="rect">
            <a:avLst/>
          </a:prstGeom>
          <a:noFill/>
          <a:ln w="38100" algn="in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5706" y="513421"/>
            <a:ext cx="9385981" cy="709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>
                <a:solidFill>
                  <a:srgbClr val="00206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Заключение</a:t>
            </a:r>
          </a:p>
          <a:p>
            <a:endParaRPr lang="ru-RU" altLang="ru-RU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38673" y="1888196"/>
            <a:ext cx="5908128" cy="450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Социальная реклама является важнейшим видом социальных коммуникаций. С помощью социальной рекламы можно влиять на отношение людей к различным социальным проблемам, а также на их поведение. Конкурс социальной рекламы  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 хочу в Трехгорный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привлек внимание к проблеме миграции молодежи</a:t>
            </a:r>
            <a:r>
              <a:rPr kumimoji="0" lang="ru-RU" alt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из города и объединил общественные силы, жителей всех возрастных групп вокруг идеи привлечения молодых людей в город..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Результатом Конкурса стал приток иногородних студентов в учебные заведения города, трудоустройство молодых специалистов в учреждения и на предприятия Трехгорного. Первый шаг по решению проблемы сделан!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461" y="2058320"/>
            <a:ext cx="2883877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29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175" y="6350"/>
            <a:ext cx="9902824" cy="1724025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rgbClr val="00B0F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9" name="Picture 5" descr="Рисунок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18" y="87302"/>
            <a:ext cx="2025196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72" y="141449"/>
            <a:ext cx="1262062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1" name="Picture 7" descr="ful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23"/>
          <a:stretch/>
        </p:blipFill>
        <p:spPr bwMode="auto">
          <a:xfrm>
            <a:off x="0" y="4244140"/>
            <a:ext cx="9902824" cy="26138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3562350"/>
            <a:ext cx="9902824" cy="1724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1899" y="1990725"/>
            <a:ext cx="90022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Город Трехгорный расположен в западной части Челябинской области в зоне предгорий Урала в двухстах километрах от областного центра - г. Челябинска.  Является закрытым административно-территориальным образованием (ЗАТО). По численности населения Трехгорный относится к малым городам России. 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Проблема миграции населения Трехгорного и, особенно, отток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молодежи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из города, является актуальной. Ведь без молодежи, нет будущего.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54809" y="574836"/>
            <a:ext cx="9537105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Т</a:t>
            </a:r>
            <a:r>
              <a:rPr lang="ru-RU" alt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ерритория </a:t>
            </a:r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реализации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327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175" y="6350"/>
            <a:ext cx="9902824" cy="1724025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rgbClr val="00B0F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5" descr="Рисунок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18" y="87302"/>
            <a:ext cx="2025196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72" y="141449"/>
            <a:ext cx="1262062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 rot="5400000">
            <a:off x="1523999" y="-1523999"/>
            <a:ext cx="6857999" cy="9906000"/>
          </a:xfrm>
          <a:prstGeom prst="rect">
            <a:avLst/>
          </a:prstGeom>
          <a:noFill/>
          <a:ln w="38100" algn="in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54809" y="522287"/>
            <a:ext cx="9537105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Описание практики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5672" y="1816089"/>
            <a:ext cx="9172028" cy="485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Проблема миграции населения имеет очень актуальное значение для экономического развития города. Проблему можно решить не только за счет мотивации возвращения на свою малую Родину местных жителей, но и за счет привлечения и закрепления на новом месте жительства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специалистов из других городов.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Для решения этих проблем был организован конкурс социальной рекламы «Я хочу в Трехгорный», который стимулирует интерес к проблеме миграции молодежи, предоставляет возможность раскрытия творческого потенциала и авторского взгляда на отображение уникальности, красоты и внутреннего ритма жизни города и объединяет жителей всех возрастных групп вокруг идеи привлечения молодежи в город.</a:t>
            </a:r>
          </a:p>
          <a:p>
            <a:pPr algn="just">
              <a:lnSpc>
                <a:spcPct val="150000"/>
              </a:lnSpc>
              <a:tabLst>
                <a:tab pos="44450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Обозначить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всё лучшее, что есть в нашем городе: такую цель преследовали организаторы конкурса социальной рекламы «Я хочу в Трёхгорный».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Каждый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участник, создав свою работу показывал город совершенно с новой стороны, что стало основополагающим для реализации цели конкурса и достижения социального эффекта.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22882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175" y="6350"/>
            <a:ext cx="9902824" cy="1724025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rgbClr val="00B0F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5" descr="Рисунок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18" y="87302"/>
            <a:ext cx="2025196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72" y="141449"/>
            <a:ext cx="1262062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 rot="5400000">
            <a:off x="1523999" y="-1523999"/>
            <a:ext cx="6857999" cy="9906000"/>
          </a:xfrm>
          <a:prstGeom prst="rect">
            <a:avLst/>
          </a:prstGeom>
          <a:noFill/>
          <a:ln w="38100" algn="in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54809" y="522287"/>
            <a:ext cx="9537105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Цели </a:t>
            </a:r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и задачи практики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0543" y="2216311"/>
            <a:ext cx="84849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ЦЕЛЬ: привлечение средствами информационно-наглядной агитации молодежи и специалистов в город Трехгорный.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ЗАДАЧИ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1.	предоставление участникам Конкурса возможности раскрытия творческого потенциала и авторского взгляда на отображение уникальности, красоты и внутреннего ритма жизни Трехгорного;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2.	формирование осознания своей причастности к судьбе города;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3.	стимулирование интереса к проблеме миграции молодежи;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объединение общественных сил, жителей всех возрастных групп вокруг идеи привлечения молодежи в город.</a:t>
            </a:r>
          </a:p>
        </p:txBody>
      </p:sp>
    </p:spTree>
    <p:extLst>
      <p:ext uri="{BB962C8B-B14F-4D97-AF65-F5344CB8AC3E}">
        <p14:creationId xmlns:p14="http://schemas.microsoft.com/office/powerpoint/2010/main" val="1696846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175" y="6350"/>
            <a:ext cx="9902824" cy="1724025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rgbClr val="00B0F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5" descr="Рисунок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18" y="87302"/>
            <a:ext cx="2025196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72" y="141449"/>
            <a:ext cx="1262062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 rot="5400000">
            <a:off x="1523999" y="-1523999"/>
            <a:ext cx="6857999" cy="9906000"/>
          </a:xfrm>
          <a:prstGeom prst="rect">
            <a:avLst/>
          </a:prstGeom>
          <a:noFill/>
          <a:ln w="38100" algn="in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6" descr="Шапкин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72" y="2044528"/>
            <a:ext cx="2895232" cy="434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3" name="Picture 5" descr="Конкурс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510" y="1736724"/>
            <a:ext cx="2136441" cy="320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4" name="Picture 6" descr="Слайд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550" y="3173220"/>
            <a:ext cx="2360268" cy="353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-2" y="522287"/>
            <a:ext cx="9537105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Работы участников конкурса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6" descr="DSC06998 6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1" t="18272" r="31012" b="24963"/>
          <a:stretch>
            <a:fillRect/>
          </a:stretch>
        </p:blipFill>
        <p:spPr bwMode="auto">
          <a:xfrm>
            <a:off x="7284472" y="1777986"/>
            <a:ext cx="2465873" cy="3302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782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175" y="6350"/>
            <a:ext cx="9902824" cy="1724025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rgbClr val="00B0F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5" descr="Рисунок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18" y="87302"/>
            <a:ext cx="2025196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72" y="141449"/>
            <a:ext cx="1262062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 rot="5400000">
            <a:off x="1523999" y="-1523999"/>
            <a:ext cx="6857999" cy="9906000"/>
          </a:xfrm>
          <a:prstGeom prst="rect">
            <a:avLst/>
          </a:prstGeom>
          <a:noFill/>
          <a:ln w="38100" algn="in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8" t="12514" r="11795" b="10239"/>
          <a:stretch>
            <a:fillRect/>
          </a:stretch>
        </p:blipFill>
        <p:spPr bwMode="auto">
          <a:xfrm>
            <a:off x="179462" y="1736724"/>
            <a:ext cx="5105132" cy="2874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4" t="7523" r="12524" b="10047"/>
          <a:stretch/>
        </p:blipFill>
        <p:spPr>
          <a:xfrm>
            <a:off x="5460881" y="1628457"/>
            <a:ext cx="4153766" cy="2923700"/>
          </a:xfrm>
          <a:prstGeom prst="rect">
            <a:avLst/>
          </a:prstGeom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-2" y="522287"/>
            <a:ext cx="9537105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Работы участников конкурса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72" y="4207669"/>
            <a:ext cx="4076562" cy="2445936"/>
          </a:xfrm>
          <a:prstGeom prst="rect">
            <a:avLst/>
          </a:prstGeom>
        </p:spPr>
      </p:pic>
      <p:pic>
        <p:nvPicPr>
          <p:cNvPr id="18" name="Picture 5" descr="DSC0700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" r="841"/>
          <a:stretch>
            <a:fillRect/>
          </a:stretch>
        </p:blipFill>
        <p:spPr bwMode="auto">
          <a:xfrm>
            <a:off x="4807908" y="4267348"/>
            <a:ext cx="4407320" cy="241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854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175" y="6350"/>
            <a:ext cx="9902824" cy="1724025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rgbClr val="00B0F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5" descr="Рисунок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18" y="87302"/>
            <a:ext cx="2025196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72" y="141449"/>
            <a:ext cx="1262062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 rot="5400000">
            <a:off x="1523999" y="-1523999"/>
            <a:ext cx="6857999" cy="9906000"/>
          </a:xfrm>
          <a:prstGeom prst="rect">
            <a:avLst/>
          </a:prstGeom>
          <a:noFill/>
          <a:ln w="38100" algn="in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60007" y="512849"/>
            <a:ext cx="9385981" cy="709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>
                <a:solidFill>
                  <a:srgbClr val="00206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Д</a:t>
            </a:r>
            <a:r>
              <a:rPr lang="ru-RU" altLang="ru-RU" dirty="0" smtClean="0"/>
              <a:t>остигнутые </a:t>
            </a:r>
            <a:r>
              <a:rPr lang="ru-RU" altLang="ru-RU" dirty="0"/>
              <a:t>результаты</a:t>
            </a:r>
            <a:endParaRPr lang="ru-RU" alt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1" t="20277" r="32800" b="45826"/>
          <a:stretch/>
        </p:blipFill>
        <p:spPr>
          <a:xfrm>
            <a:off x="6568337" y="2138927"/>
            <a:ext cx="3215031" cy="4372692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474633"/>
              </p:ext>
            </p:extLst>
          </p:nvPr>
        </p:nvGraphicFramePr>
        <p:xfrm>
          <a:off x="260007" y="2303924"/>
          <a:ext cx="6185699" cy="2664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7138">
                  <a:extLst>
                    <a:ext uri="{9D8B030D-6E8A-4147-A177-3AD203B41FA5}">
                      <a16:colId xmlns:a16="http://schemas.microsoft.com/office/drawing/2014/main" val="1098952658"/>
                    </a:ext>
                  </a:extLst>
                </a:gridCol>
                <a:gridCol w="1000955">
                  <a:extLst>
                    <a:ext uri="{9D8B030D-6E8A-4147-A177-3AD203B41FA5}">
                      <a16:colId xmlns:a16="http://schemas.microsoft.com/office/drawing/2014/main" val="318356162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568400949"/>
                    </a:ext>
                  </a:extLst>
                </a:gridCol>
                <a:gridCol w="1645106">
                  <a:extLst>
                    <a:ext uri="{9D8B030D-6E8A-4147-A177-3AD203B41FA5}">
                      <a16:colId xmlns:a16="http://schemas.microsoft.com/office/drawing/2014/main" val="1390766952"/>
                    </a:ext>
                  </a:extLst>
                </a:gridCol>
              </a:tblGrid>
              <a:tr h="380573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Результативность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4630870"/>
                  </a:ext>
                </a:extLst>
              </a:tr>
              <a:tr h="380573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32355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32715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+360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8713090"/>
                  </a:ext>
                </a:extLst>
              </a:tr>
              <a:tr h="380573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трудоспособного возраста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20349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5299335"/>
                  </a:ext>
                </a:extLst>
              </a:tr>
              <a:tr h="761141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моложе трудоспособного возраста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5365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+217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6329715"/>
                  </a:ext>
                </a:extLst>
              </a:tr>
              <a:tr h="761141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старше трудоспособного возраста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608804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60007" y="5236428"/>
            <a:ext cx="5819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5334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Численность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населения Трехгорного городского округа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в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2018 году выросла на 360 человек. Количество жителей трудоспособного возраста увеличилось на 224 человека.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66848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175" y="6350"/>
            <a:ext cx="9902824" cy="1724025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rgbClr val="00B0F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5" descr="Рисунок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18" y="87302"/>
            <a:ext cx="2025196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72" y="141449"/>
            <a:ext cx="1262062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 rot="5400000">
            <a:off x="1523999" y="-1523999"/>
            <a:ext cx="6857999" cy="9906000"/>
          </a:xfrm>
          <a:prstGeom prst="rect">
            <a:avLst/>
          </a:prstGeom>
          <a:noFill/>
          <a:ln w="38100" algn="in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7" name="Picture 5" descr="DSC075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5" y="2594386"/>
            <a:ext cx="2440668" cy="355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198" name="Picture 6" descr="DSC075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8" t="5513" r="28117" b="8821"/>
          <a:stretch>
            <a:fillRect/>
          </a:stretch>
        </p:blipFill>
        <p:spPr bwMode="auto">
          <a:xfrm>
            <a:off x="2132617" y="4543323"/>
            <a:ext cx="1237585" cy="212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60007" y="512849"/>
            <a:ext cx="9385981" cy="709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>
                <a:solidFill>
                  <a:srgbClr val="00206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Д</a:t>
            </a:r>
            <a:r>
              <a:rPr lang="ru-RU" altLang="ru-RU" dirty="0" smtClean="0"/>
              <a:t>остигнутые </a:t>
            </a:r>
            <a:r>
              <a:rPr lang="ru-RU" altLang="ru-RU" dirty="0"/>
              <a:t>результаты</a:t>
            </a:r>
            <a:endParaRPr lang="ru-RU" altLang="ru-RU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60009" y="1721173"/>
            <a:ext cx="9476237" cy="3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Победители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 финалисты были отмечены Дипломами главы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города и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памятными сувенирами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en-US" alt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" t="29586" r="6738" b="7203"/>
          <a:stretch/>
        </p:blipFill>
        <p:spPr>
          <a:xfrm>
            <a:off x="3534162" y="2155922"/>
            <a:ext cx="6202084" cy="29608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1" r="15625"/>
          <a:stretch/>
        </p:blipFill>
        <p:spPr>
          <a:xfrm>
            <a:off x="6904366" y="4238531"/>
            <a:ext cx="2477288" cy="239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87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175" y="6350"/>
            <a:ext cx="9902824" cy="1724025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rgbClr val="00B0F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5" descr="Рисунок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18" y="87302"/>
            <a:ext cx="2025196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72" y="141449"/>
            <a:ext cx="1262062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 rot="5400000">
            <a:off x="1523999" y="-1523999"/>
            <a:ext cx="6857999" cy="9906000"/>
          </a:xfrm>
          <a:prstGeom prst="rect">
            <a:avLst/>
          </a:prstGeom>
          <a:noFill/>
          <a:ln w="38100" algn="in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2873" y="2084794"/>
            <a:ext cx="609290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Ольга Валерьевна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Тукмачева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работает в библиотеке более 20 лет. В качестве директора - с 1 декабря 2011 года.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Ольга Валерьевна - профессионал высокого класса. Под ее руководством библиотека успешно развивается как центр интеллектуального досуга и общения горожан. Благодаря её высокому профессионализму, требовательности и ответственности успешно реализуются многие творческие программы библиотеки, четко и грамотно ведется совместная работа с учреждениями города, творческими союзами, СМИ. </a:t>
            </a:r>
          </a:p>
          <a:p>
            <a:pPr algn="just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Ольга Валерьевна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Тукмачева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- лауреат премии им. В.П. Сапронова Челябинской государственной академии культуры и искусства в номинации «Информационная и книжная культуры». Награждена Дипломом лауреата премии Законодательного Собрания Челябинской области в социальной сфере. Эту награду она получила за значительный вклад в развитие культуры и искусства.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653" y="2194430"/>
            <a:ext cx="3158389" cy="4222785"/>
          </a:xfrm>
          <a:prstGeom prst="rect">
            <a:avLst/>
          </a:prstGeom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99936" y="522287"/>
            <a:ext cx="9537105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Лидер практики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7631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</TotalTime>
  <Words>393</Words>
  <Application>Microsoft Office PowerPoint</Application>
  <PresentationFormat>Лист A4 (210x297 мм)</PresentationFormat>
  <Paragraphs>53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</dc:creator>
  <cp:lastModifiedBy>Алена</cp:lastModifiedBy>
  <cp:revision>16</cp:revision>
  <dcterms:created xsi:type="dcterms:W3CDTF">2018-06-20T04:36:03Z</dcterms:created>
  <dcterms:modified xsi:type="dcterms:W3CDTF">2019-07-10T11:36:09Z</dcterms:modified>
</cp:coreProperties>
</file>