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313" r:id="rId3"/>
    <p:sldId id="340" r:id="rId4"/>
    <p:sldId id="336" r:id="rId5"/>
    <p:sldId id="341" r:id="rId6"/>
    <p:sldId id="337" r:id="rId7"/>
    <p:sldId id="343" r:id="rId8"/>
    <p:sldId id="344" r:id="rId9"/>
    <p:sldId id="338" r:id="rId10"/>
    <p:sldId id="28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FF3300"/>
    <a:srgbClr val="FF6600"/>
    <a:srgbClr val="CC0099"/>
    <a:srgbClr val="00589A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8" autoAdjust="0"/>
  </p:normalViewPr>
  <p:slideViewPr>
    <p:cSldViewPr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AD233-A5DA-49C2-8FCC-0D9CEB9B9D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11ACCCB2-139D-41E2-B979-AF23CA8475A5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</a:t>
          </a:r>
          <a:r>
            <a:rPr lang="ru-RU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PR-кампания события в СМИ, на официальном сайте учреждения и социальных сетях;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altLang="ko-KR" sz="1400" b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Сбор</a:t>
          </a:r>
          <a:r>
            <a:rPr lang="ru-RU" altLang="ko-KR" sz="1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заявок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участие;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маршрута марафона, интеллектуальных заданий;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Визуальное оформление этапов.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55F25-3B29-450F-BA17-D69A6101F2F6}" type="parTrans" cxnId="{D8E4F066-FEB2-4DB9-A52F-4B974A7CB840}">
      <dgm:prSet/>
      <dgm:spPr/>
      <dgm:t>
        <a:bodyPr/>
        <a:lstStyle/>
        <a:p>
          <a:endParaRPr lang="ru-RU"/>
        </a:p>
      </dgm:t>
    </dgm:pt>
    <dgm:pt modelId="{47F88283-AFDA-4528-B709-A8E6A3E27FA8}" type="sibTrans" cxnId="{D8E4F066-FEB2-4DB9-A52F-4B974A7CB840}">
      <dgm:prSet/>
      <dgm:spPr/>
      <dgm:t>
        <a:bodyPr/>
        <a:lstStyle/>
        <a:p>
          <a:endParaRPr lang="ru-RU"/>
        </a:p>
      </dgm:t>
    </dgm:pt>
    <dgm:pt modelId="{674A00C3-8A82-45BF-96D8-228C0146BD1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</a:t>
          </a:r>
        </a:p>
        <a:p>
          <a:pPr algn="l">
            <a:spcAft>
              <a:spcPct val="35000"/>
            </a:spcAft>
          </a:pPr>
          <a:endParaRPr lang="ru-RU" altLang="ko-KR" sz="1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ct val="35000"/>
            </a:spcAft>
          </a:pPr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</a:t>
          </a:r>
          <a:r>
            <a:rPr lang="ru-RU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</a:t>
          </a:r>
        </a:p>
        <a:p>
          <a:pPr algn="l"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квест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-марафона на открытой локации Парка культуры и отдыха;</a:t>
          </a:r>
        </a:p>
        <a:p>
          <a:pPr algn="l"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 награждение победителей. </a:t>
          </a:r>
        </a:p>
        <a:p>
          <a:pPr algn="l"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ko-KR" sz="1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ct val="35000"/>
            </a:spcAft>
          </a:pPr>
          <a:endParaRPr lang="ru-RU" altLang="ko-KR" sz="1200" b="1" dirty="0" smtClean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96E18-D4B5-4C48-872D-0A71653F8639}" type="parTrans" cxnId="{05E7613B-4B67-4A5D-9B95-43498E9BBB8C}">
      <dgm:prSet/>
      <dgm:spPr/>
      <dgm:t>
        <a:bodyPr/>
        <a:lstStyle/>
        <a:p>
          <a:endParaRPr lang="ru-RU"/>
        </a:p>
      </dgm:t>
    </dgm:pt>
    <dgm:pt modelId="{AB344E46-C4FF-45D0-BF94-9268C1F54DEE}" type="sibTrans" cxnId="{05E7613B-4B67-4A5D-9B95-43498E9BBB8C}">
      <dgm:prSet/>
      <dgm:spPr/>
      <dgm:t>
        <a:bodyPr/>
        <a:lstStyle/>
        <a:p>
          <a:endParaRPr lang="ru-RU"/>
        </a:p>
      </dgm:t>
    </dgm:pt>
    <dgm:pt modelId="{1DE39D0C-7C37-4642-944B-D4A351D2D50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</a:t>
          </a:r>
          <a:r>
            <a:rPr lang="ru-RU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этап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итогов, подготовка и размещение пост-релиза на Интернет - ресурсах библиотеки и в СМИ.</a:t>
          </a:r>
          <a:endParaRPr lang="ru-RU" sz="1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11A76-6EC6-4F7B-AC5E-F748198F694B}" type="parTrans" cxnId="{9EFE6C6F-053C-4D03-AA77-9294C958ED10}">
      <dgm:prSet/>
      <dgm:spPr/>
      <dgm:t>
        <a:bodyPr/>
        <a:lstStyle/>
        <a:p>
          <a:endParaRPr lang="ru-RU"/>
        </a:p>
      </dgm:t>
    </dgm:pt>
    <dgm:pt modelId="{940B1D8F-0DD5-46B0-82E7-67F3C7926669}" type="sibTrans" cxnId="{9EFE6C6F-053C-4D03-AA77-9294C958ED10}">
      <dgm:prSet/>
      <dgm:spPr/>
      <dgm:t>
        <a:bodyPr/>
        <a:lstStyle/>
        <a:p>
          <a:endParaRPr lang="ru-RU"/>
        </a:p>
      </dgm:t>
    </dgm:pt>
    <dgm:pt modelId="{21C8E560-1304-46DF-91D1-5AB20C574560}" type="pres">
      <dgm:prSet presAssocID="{1AFAD233-A5DA-49C2-8FCC-0D9CEB9B9D4E}" presName="Name0" presStyleCnt="0">
        <dgm:presLayoutVars>
          <dgm:chMax val="7"/>
          <dgm:chPref val="7"/>
          <dgm:dir/>
        </dgm:presLayoutVars>
      </dgm:prSet>
      <dgm:spPr/>
    </dgm:pt>
    <dgm:pt modelId="{3D35D15E-E640-4B73-8DEE-7E0D4917E88D}" type="pres">
      <dgm:prSet presAssocID="{1AFAD233-A5DA-49C2-8FCC-0D9CEB9B9D4E}" presName="Name1" presStyleCnt="0"/>
      <dgm:spPr/>
    </dgm:pt>
    <dgm:pt modelId="{5E232074-B8B0-4463-A795-45EEE9D76814}" type="pres">
      <dgm:prSet presAssocID="{1AFAD233-A5DA-49C2-8FCC-0D9CEB9B9D4E}" presName="cycle" presStyleCnt="0"/>
      <dgm:spPr/>
    </dgm:pt>
    <dgm:pt modelId="{91A945CA-F92B-4A50-907E-3E8DE10BE1A4}" type="pres">
      <dgm:prSet presAssocID="{1AFAD233-A5DA-49C2-8FCC-0D9CEB9B9D4E}" presName="srcNode" presStyleLbl="node1" presStyleIdx="0" presStyleCnt="3"/>
      <dgm:spPr/>
    </dgm:pt>
    <dgm:pt modelId="{EF3A5D12-7D74-445F-9D0C-53DF62C84A44}" type="pres">
      <dgm:prSet presAssocID="{1AFAD233-A5DA-49C2-8FCC-0D9CEB9B9D4E}" presName="conn" presStyleLbl="parChTrans1D2" presStyleIdx="0" presStyleCnt="1"/>
      <dgm:spPr/>
      <dgm:t>
        <a:bodyPr/>
        <a:lstStyle/>
        <a:p>
          <a:endParaRPr lang="ru-RU"/>
        </a:p>
      </dgm:t>
    </dgm:pt>
    <dgm:pt modelId="{0A121376-7807-4797-AAC1-5BF7F413915A}" type="pres">
      <dgm:prSet presAssocID="{1AFAD233-A5DA-49C2-8FCC-0D9CEB9B9D4E}" presName="extraNode" presStyleLbl="node1" presStyleIdx="0" presStyleCnt="3"/>
      <dgm:spPr/>
    </dgm:pt>
    <dgm:pt modelId="{09031BC2-6240-4617-9545-75B9981F4D8C}" type="pres">
      <dgm:prSet presAssocID="{1AFAD233-A5DA-49C2-8FCC-0D9CEB9B9D4E}" presName="dstNode" presStyleLbl="node1" presStyleIdx="0" presStyleCnt="3"/>
      <dgm:spPr/>
    </dgm:pt>
    <dgm:pt modelId="{B6E385A5-CC8D-4676-8248-AE1C4E2218D9}" type="pres">
      <dgm:prSet presAssocID="{11ACCCB2-139D-41E2-B979-AF23CA8475A5}" presName="text_1" presStyleLbl="node1" presStyleIdx="0" presStyleCnt="3" custScaleX="98056" custScaleY="146420" custLinFactNeighborX="1776" custLinFactNeighborY="-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83F3-8762-4EA8-B3A0-E8BF5C8C89F6}" type="pres">
      <dgm:prSet presAssocID="{11ACCCB2-139D-41E2-B979-AF23CA8475A5}" presName="accent_1" presStyleCnt="0"/>
      <dgm:spPr/>
    </dgm:pt>
    <dgm:pt modelId="{EFDB3C2D-C922-497F-B990-2CCC15D9C6D1}" type="pres">
      <dgm:prSet presAssocID="{11ACCCB2-139D-41E2-B979-AF23CA8475A5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95982CA0-02AE-4983-AF20-EC04ED17DEE1}" type="pres">
      <dgm:prSet presAssocID="{674A00C3-8A82-45BF-96D8-228C0146BD10}" presName="text_2" presStyleLbl="node1" presStyleIdx="1" presStyleCnt="3" custScaleX="101780" custScaleY="139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CC3A5-BEE4-4D79-9CD9-E4A0285C5F3D}" type="pres">
      <dgm:prSet presAssocID="{674A00C3-8A82-45BF-96D8-228C0146BD10}" presName="accent_2" presStyleCnt="0"/>
      <dgm:spPr/>
    </dgm:pt>
    <dgm:pt modelId="{E69673F0-F7E4-4B2D-84CB-0C0648B84403}" type="pres">
      <dgm:prSet presAssocID="{674A00C3-8A82-45BF-96D8-228C0146BD10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C66B3B89-62A9-44EE-8260-EC0CB6FD06F1}" type="pres">
      <dgm:prSet presAssocID="{1DE39D0C-7C37-4642-944B-D4A351D2D508}" presName="text_3" presStyleLbl="node1" presStyleIdx="2" presStyleCnt="3" custScaleX="102551" custScaleY="134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A1EB2-A5EE-4669-97D1-D8987AC9722D}" type="pres">
      <dgm:prSet presAssocID="{1DE39D0C-7C37-4642-944B-D4A351D2D508}" presName="accent_3" presStyleCnt="0"/>
      <dgm:spPr/>
    </dgm:pt>
    <dgm:pt modelId="{C4402AE3-66D5-4F5F-89D6-A48AE06E0FFD}" type="pres">
      <dgm:prSet presAssocID="{1DE39D0C-7C37-4642-944B-D4A351D2D508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05664855-C512-41C1-BC0B-68628AB10F3D}" type="presOf" srcId="{1AFAD233-A5DA-49C2-8FCC-0D9CEB9B9D4E}" destId="{21C8E560-1304-46DF-91D1-5AB20C574560}" srcOrd="0" destOrd="0" presId="urn:microsoft.com/office/officeart/2008/layout/VerticalCurvedList"/>
    <dgm:cxn modelId="{D8E4F066-FEB2-4DB9-A52F-4B974A7CB840}" srcId="{1AFAD233-A5DA-49C2-8FCC-0D9CEB9B9D4E}" destId="{11ACCCB2-139D-41E2-B979-AF23CA8475A5}" srcOrd="0" destOrd="0" parTransId="{97B55F25-3B29-450F-BA17-D69A6101F2F6}" sibTransId="{47F88283-AFDA-4528-B709-A8E6A3E27FA8}"/>
    <dgm:cxn modelId="{21734503-DAF8-4C9A-8BAF-D6479200CB24}" type="presOf" srcId="{11ACCCB2-139D-41E2-B979-AF23CA8475A5}" destId="{B6E385A5-CC8D-4676-8248-AE1C4E2218D9}" srcOrd="0" destOrd="0" presId="urn:microsoft.com/office/officeart/2008/layout/VerticalCurvedList"/>
    <dgm:cxn modelId="{05E7613B-4B67-4A5D-9B95-43498E9BBB8C}" srcId="{1AFAD233-A5DA-49C2-8FCC-0D9CEB9B9D4E}" destId="{674A00C3-8A82-45BF-96D8-228C0146BD10}" srcOrd="1" destOrd="0" parTransId="{14A96E18-D4B5-4C48-872D-0A71653F8639}" sibTransId="{AB344E46-C4FF-45D0-BF94-9268C1F54DEE}"/>
    <dgm:cxn modelId="{8353B1EA-C07A-4BC3-943C-500D5874FC92}" type="presOf" srcId="{47F88283-AFDA-4528-B709-A8E6A3E27FA8}" destId="{EF3A5D12-7D74-445F-9D0C-53DF62C84A44}" srcOrd="0" destOrd="0" presId="urn:microsoft.com/office/officeart/2008/layout/VerticalCurvedList"/>
    <dgm:cxn modelId="{1D85BAE3-9B4C-42AD-B655-CADC324F9601}" type="presOf" srcId="{1DE39D0C-7C37-4642-944B-D4A351D2D508}" destId="{C66B3B89-62A9-44EE-8260-EC0CB6FD06F1}" srcOrd="0" destOrd="0" presId="urn:microsoft.com/office/officeart/2008/layout/VerticalCurvedList"/>
    <dgm:cxn modelId="{A4FFADC3-2767-45CC-BF5D-C986B6B7BBDB}" type="presOf" srcId="{674A00C3-8A82-45BF-96D8-228C0146BD10}" destId="{95982CA0-02AE-4983-AF20-EC04ED17DEE1}" srcOrd="0" destOrd="0" presId="urn:microsoft.com/office/officeart/2008/layout/VerticalCurvedList"/>
    <dgm:cxn modelId="{9EFE6C6F-053C-4D03-AA77-9294C958ED10}" srcId="{1AFAD233-A5DA-49C2-8FCC-0D9CEB9B9D4E}" destId="{1DE39D0C-7C37-4642-944B-D4A351D2D508}" srcOrd="2" destOrd="0" parTransId="{87B11A76-6EC6-4F7B-AC5E-F748198F694B}" sibTransId="{940B1D8F-0DD5-46B0-82E7-67F3C7926669}"/>
    <dgm:cxn modelId="{538BA627-9F74-41AD-A925-22671CCC5A47}" type="presParOf" srcId="{21C8E560-1304-46DF-91D1-5AB20C574560}" destId="{3D35D15E-E640-4B73-8DEE-7E0D4917E88D}" srcOrd="0" destOrd="0" presId="urn:microsoft.com/office/officeart/2008/layout/VerticalCurvedList"/>
    <dgm:cxn modelId="{3D1CFB22-9EF3-4E4F-BE39-AC9EEF73B44E}" type="presParOf" srcId="{3D35D15E-E640-4B73-8DEE-7E0D4917E88D}" destId="{5E232074-B8B0-4463-A795-45EEE9D76814}" srcOrd="0" destOrd="0" presId="urn:microsoft.com/office/officeart/2008/layout/VerticalCurvedList"/>
    <dgm:cxn modelId="{1C1DF44C-33CA-4559-98FC-1C686E6CA191}" type="presParOf" srcId="{5E232074-B8B0-4463-A795-45EEE9D76814}" destId="{91A945CA-F92B-4A50-907E-3E8DE10BE1A4}" srcOrd="0" destOrd="0" presId="urn:microsoft.com/office/officeart/2008/layout/VerticalCurvedList"/>
    <dgm:cxn modelId="{1BEF8A8C-FB61-43FA-8450-DC2F2514B771}" type="presParOf" srcId="{5E232074-B8B0-4463-A795-45EEE9D76814}" destId="{EF3A5D12-7D74-445F-9D0C-53DF62C84A44}" srcOrd="1" destOrd="0" presId="urn:microsoft.com/office/officeart/2008/layout/VerticalCurvedList"/>
    <dgm:cxn modelId="{3F65059F-EEA9-44B9-AB20-2D511CB52117}" type="presParOf" srcId="{5E232074-B8B0-4463-A795-45EEE9D76814}" destId="{0A121376-7807-4797-AAC1-5BF7F413915A}" srcOrd="2" destOrd="0" presId="urn:microsoft.com/office/officeart/2008/layout/VerticalCurvedList"/>
    <dgm:cxn modelId="{9996FE98-FA7F-4755-8633-2A7B63B7AF00}" type="presParOf" srcId="{5E232074-B8B0-4463-A795-45EEE9D76814}" destId="{09031BC2-6240-4617-9545-75B9981F4D8C}" srcOrd="3" destOrd="0" presId="urn:microsoft.com/office/officeart/2008/layout/VerticalCurvedList"/>
    <dgm:cxn modelId="{963BEBBF-F50A-4E69-B898-9AC17A7A451F}" type="presParOf" srcId="{3D35D15E-E640-4B73-8DEE-7E0D4917E88D}" destId="{B6E385A5-CC8D-4676-8248-AE1C4E2218D9}" srcOrd="1" destOrd="0" presId="urn:microsoft.com/office/officeart/2008/layout/VerticalCurvedList"/>
    <dgm:cxn modelId="{EB9F2506-0BDF-48AC-A5A2-FE7878DD7452}" type="presParOf" srcId="{3D35D15E-E640-4B73-8DEE-7E0D4917E88D}" destId="{A3DA83F3-8762-4EA8-B3A0-E8BF5C8C89F6}" srcOrd="2" destOrd="0" presId="urn:microsoft.com/office/officeart/2008/layout/VerticalCurvedList"/>
    <dgm:cxn modelId="{C751308D-19BC-432B-8275-BC411F68B596}" type="presParOf" srcId="{A3DA83F3-8762-4EA8-B3A0-E8BF5C8C89F6}" destId="{EFDB3C2D-C922-497F-B990-2CCC15D9C6D1}" srcOrd="0" destOrd="0" presId="urn:microsoft.com/office/officeart/2008/layout/VerticalCurvedList"/>
    <dgm:cxn modelId="{C9378133-CFA7-4F8C-935E-9064FF2F5FBF}" type="presParOf" srcId="{3D35D15E-E640-4B73-8DEE-7E0D4917E88D}" destId="{95982CA0-02AE-4983-AF20-EC04ED17DEE1}" srcOrd="3" destOrd="0" presId="urn:microsoft.com/office/officeart/2008/layout/VerticalCurvedList"/>
    <dgm:cxn modelId="{5E0CBC0C-5817-4A17-BFF7-E383DA310C58}" type="presParOf" srcId="{3D35D15E-E640-4B73-8DEE-7E0D4917E88D}" destId="{EA0CC3A5-BEE4-4D79-9CD9-E4A0285C5F3D}" srcOrd="4" destOrd="0" presId="urn:microsoft.com/office/officeart/2008/layout/VerticalCurvedList"/>
    <dgm:cxn modelId="{48734E55-5F4C-43D6-B30A-3FEFEB94D341}" type="presParOf" srcId="{EA0CC3A5-BEE4-4D79-9CD9-E4A0285C5F3D}" destId="{E69673F0-F7E4-4B2D-84CB-0C0648B84403}" srcOrd="0" destOrd="0" presId="urn:microsoft.com/office/officeart/2008/layout/VerticalCurvedList"/>
    <dgm:cxn modelId="{D8C162C1-B492-4A74-B1A9-8A6F42A07EF4}" type="presParOf" srcId="{3D35D15E-E640-4B73-8DEE-7E0D4917E88D}" destId="{C66B3B89-62A9-44EE-8260-EC0CB6FD06F1}" srcOrd="5" destOrd="0" presId="urn:microsoft.com/office/officeart/2008/layout/VerticalCurvedList"/>
    <dgm:cxn modelId="{4229500A-77C8-49BA-A7CB-15E5897202E2}" type="presParOf" srcId="{3D35D15E-E640-4B73-8DEE-7E0D4917E88D}" destId="{B69A1EB2-A5EE-4669-97D1-D8987AC9722D}" srcOrd="6" destOrd="0" presId="urn:microsoft.com/office/officeart/2008/layout/VerticalCurvedList"/>
    <dgm:cxn modelId="{9D2FB045-EEBE-454F-909A-159BACAD9EC9}" type="presParOf" srcId="{B69A1EB2-A5EE-4669-97D1-D8987AC9722D}" destId="{C4402AE3-66D5-4F5F-89D6-A48AE06E0F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A5D12-7D74-445F-9D0C-53DF62C84A44}">
      <dsp:nvSpPr>
        <dsp:cNvPr id="0" name=""/>
        <dsp:cNvSpPr/>
      </dsp:nvSpPr>
      <dsp:spPr>
        <a:xfrm>
          <a:off x="-5208395" y="-790593"/>
          <a:ext cx="6146262" cy="6146262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385A5-CC8D-4676-8248-AE1C4E2218D9}">
      <dsp:nvSpPr>
        <dsp:cNvPr id="0" name=""/>
        <dsp:cNvSpPr/>
      </dsp:nvSpPr>
      <dsp:spPr>
        <a:xfrm>
          <a:off x="789990" y="237584"/>
          <a:ext cx="7265422" cy="133683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7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</a:t>
          </a:r>
          <a:r>
            <a:rPr lang="ru-RU" altLang="ko-K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PR-кампания события в СМИ, на официальном сайте учреждения и социальных сетях;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ko-KR" sz="1400" b="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Сбор</a:t>
          </a:r>
          <a:r>
            <a:rPr lang="ru-RU" altLang="ko-KR" sz="1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заявок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участие;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маршрута марафона, интеллектуальных заданий;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Визуальное оформление этапов.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990" y="237584"/>
        <a:ext cx="7265422" cy="1336836"/>
      </dsp:txXfrm>
    </dsp:sp>
    <dsp:sp modelId="{EFDB3C2D-C922-497F-B990-2CCC15D9C6D1}">
      <dsp:nvSpPr>
        <dsp:cNvPr id="0" name=""/>
        <dsp:cNvSpPr/>
      </dsp:nvSpPr>
      <dsp:spPr>
        <a:xfrm>
          <a:off x="15744" y="342380"/>
          <a:ext cx="1141269" cy="1141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82CA0-02AE-4983-AF20-EC04ED17DEE1}">
      <dsp:nvSpPr>
        <dsp:cNvPr id="0" name=""/>
        <dsp:cNvSpPr/>
      </dsp:nvSpPr>
      <dsp:spPr>
        <a:xfrm>
          <a:off x="855269" y="1646422"/>
          <a:ext cx="7203562" cy="127223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7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ko-KR" sz="12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</a:t>
          </a:r>
          <a:r>
            <a:rPr lang="ru-RU" altLang="ko-K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квест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-марафона на открытой локации Парка культуры и отдыха;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 награждение победителей.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ko-KR" sz="1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ko-KR" sz="1200" b="1" kern="1200" dirty="0" smtClean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5269" y="1646422"/>
        <a:ext cx="7203562" cy="1272231"/>
      </dsp:txXfrm>
    </dsp:sp>
    <dsp:sp modelId="{E69673F0-F7E4-4B2D-84CB-0C0648B84403}">
      <dsp:nvSpPr>
        <dsp:cNvPr id="0" name=""/>
        <dsp:cNvSpPr/>
      </dsp:nvSpPr>
      <dsp:spPr>
        <a:xfrm>
          <a:off x="347625" y="1711903"/>
          <a:ext cx="1141269" cy="1141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B3B89-62A9-44EE-8260-EC0CB6FD06F1}">
      <dsp:nvSpPr>
        <dsp:cNvPr id="0" name=""/>
        <dsp:cNvSpPr/>
      </dsp:nvSpPr>
      <dsp:spPr>
        <a:xfrm>
          <a:off x="491871" y="3038391"/>
          <a:ext cx="7598477" cy="122733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7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</a:t>
          </a:r>
          <a:r>
            <a:rPr lang="ru-RU" altLang="ko-K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этап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итогов, подготовка и размещение пост-релиза на Интернет - ресурсах библиотеки и в СМИ.</a:t>
          </a:r>
          <a:endParaRPr lang="ru-RU" sz="1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871" y="3038391"/>
        <a:ext cx="7598477" cy="1227338"/>
      </dsp:txXfrm>
    </dsp:sp>
    <dsp:sp modelId="{C4402AE3-66D5-4F5F-89D6-A48AE06E0FFD}">
      <dsp:nvSpPr>
        <dsp:cNvPr id="0" name=""/>
        <dsp:cNvSpPr/>
      </dsp:nvSpPr>
      <dsp:spPr>
        <a:xfrm>
          <a:off x="15744" y="3081426"/>
          <a:ext cx="1141269" cy="1141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E105-C0F5-4248-8650-07F13397C876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ADF2A-740C-4F59-8921-440A8144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DF2A-740C-4F59-8921-440A814434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8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DF2A-740C-4F59-8921-440A814434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7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YMGU0L0NEs&amp;t=218s" TargetMode="External"/><Relationship Id="rId3" Type="http://schemas.openxmlformats.org/officeDocument/2006/relationships/hyperlink" Target="https://vestnik-lesnoy.ru/dvuhkoljosnyj-intellektualnyj-pozitiv/" TargetMode="External"/><Relationship Id="rId7" Type="http://schemas.openxmlformats.org/officeDocument/2006/relationships/hyperlink" Target="https://www.youtube.com/watch?v=li5qaHrLLd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vestnik-lesnoy.ru/samokatom-po-strane-rosatom/" TargetMode="External"/><Relationship Id="rId4" Type="http://schemas.openxmlformats.org/officeDocument/2006/relationships/hyperlink" Target="http://vestnik-lesnoy.ru/djuzhina-na-koljosah/" TargetMode="External"/><Relationship Id="rId9" Type="http://schemas.openxmlformats.org/officeDocument/2006/relationships/hyperlink" Target="https://www.youtube.com/watch?v=iAvwzREx51Q&amp;ab_channel=SpektrMA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ezhdanova60@mail.ru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hyperlink" Target="mailto:dbibl-lesnoy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55649" y="1350255"/>
            <a:ext cx="7848872" cy="93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Познавательный </a:t>
            </a:r>
            <a:r>
              <a:rPr lang="ru-RU" sz="3600" b="1" dirty="0" err="1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квест</a:t>
            </a:r>
            <a:r>
              <a:rPr lang="ru-RU" sz="36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-марафон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6410" y="4515966"/>
            <a:ext cx="92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Лесной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2023 г.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038638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лучших муниципальных практик и инициатив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социально-экономического развития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муниципальных образованиях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территориях присутствия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Госкорпорации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  <a:p>
            <a:pPr algn="ctr">
              <a:spcBef>
                <a:spcPct val="0"/>
              </a:spcBef>
              <a:defRPr/>
            </a:pPr>
            <a:endParaRPr lang="ru-RU" altLang="ru-RU" b="1" dirty="0">
              <a:solidFill>
                <a:srgbClr val="1120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4261" y="2107827"/>
            <a:ext cx="76560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СамокАтом</a:t>
            </a:r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по стране </a:t>
            </a:r>
            <a:r>
              <a:rPr lang="ru-RU" sz="4000" b="1" dirty="0" err="1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Расатом</a:t>
            </a:r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en-US" sz="40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2" descr="https://sun3-4.userapi.com/c831208/v831208590/14c993/X6ldUWy0A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93389"/>
            <a:ext cx="1136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20996" y="2145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 err="1">
                <a:solidFill>
                  <a:srgbClr val="1120AF"/>
                </a:solidFill>
              </a:rPr>
              <a:t>Госкорпорация</a:t>
            </a:r>
            <a:endParaRPr lang="ru-RU" altLang="ru-RU" sz="1400" b="1" dirty="0">
              <a:solidFill>
                <a:srgbClr val="1120AF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1120AF"/>
                </a:solidFill>
              </a:rPr>
              <a:t> «РОСАТОМ»</a:t>
            </a:r>
          </a:p>
        </p:txBody>
      </p:sp>
      <p:pic>
        <p:nvPicPr>
          <p:cNvPr id="14" name="Picture 12" descr="C:\Users\user\Desktop\Без 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99" y="73161"/>
            <a:ext cx="712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79829" y="2144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Городской округ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«Город Лесной» </a:t>
            </a:r>
          </a:p>
        </p:txBody>
      </p:sp>
      <p:pic>
        <p:nvPicPr>
          <p:cNvPr id="16" name="Picture 13" descr="C:\Users\user\Desktop\Без имени 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10533" r="11177" b="15356"/>
          <a:stretch>
            <a:fillRect/>
          </a:stretch>
        </p:blipFill>
        <p:spPr bwMode="auto">
          <a:xfrm>
            <a:off x="5339375" y="63168"/>
            <a:ext cx="1733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92280" y="933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МБУ «Центральная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городская детская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библиотека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0909B7"/>
                </a:solidFill>
                <a:cs typeface="Times New Roman" panose="02020603050405020304" pitchFamily="18" charset="0"/>
              </a:rPr>
              <a:t>им. А.П. Гайдара» </a:t>
            </a:r>
          </a:p>
        </p:txBody>
      </p:sp>
    </p:spTree>
    <p:extLst>
      <p:ext uri="{BB962C8B-B14F-4D97-AF65-F5344CB8AC3E}">
        <p14:creationId xmlns:p14="http://schemas.microsoft.com/office/powerpoint/2010/main" val="10617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27" y="1"/>
            <a:ext cx="9144000" cy="5143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«Центральная городская </a:t>
            </a: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библиотека им. А.П. Гайдара»</a:t>
            </a:r>
            <a:endParaRPr lang="ru-RU" sz="2000" b="1" dirty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8/34342/4-68-11, 4-10-19</a:t>
            </a:r>
          </a:p>
          <a:p>
            <a:pPr algn="ctr"/>
            <a:endParaRPr lang="ru-RU" sz="800" b="1" dirty="0" smtClean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dbibl-lesnoy@yandex.ru</a:t>
            </a:r>
            <a:endParaRPr lang="ru-RU" sz="2000" b="1" dirty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3340" y="1131590"/>
            <a:ext cx="495731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ПРИСОЕДИНЯЙТЕСЬ!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102848"/>
            <a:ext cx="3491880" cy="39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3088" y="1389807"/>
            <a:ext cx="3514816" cy="428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практики: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256" y="3142877"/>
            <a:ext cx="35283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</a:p>
          <a:p>
            <a:pPr algn="just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97925"/>
            <a:ext cx="88248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Liberation Serif" panose="02020603050405020304" pitchFamily="18" charset="0"/>
              </a:rPr>
              <a:t>популяризация знаний об атомной энергии, формирование позитивного отношения </a:t>
            </a:r>
            <a:r>
              <a:rPr lang="ru-RU" sz="1400" dirty="0" smtClean="0">
                <a:latin typeface="Liberation Serif" panose="02020603050405020304" pitchFamily="18" charset="0"/>
              </a:rPr>
              <a:t>к </a:t>
            </a:r>
            <a:r>
              <a:rPr lang="ru-RU" sz="1400" dirty="0">
                <a:latin typeface="Liberation Serif" panose="02020603050405020304" pitchFamily="18" charset="0"/>
              </a:rPr>
              <a:t>атомной </a:t>
            </a:r>
            <a:r>
              <a:rPr lang="ru-RU" sz="1400" dirty="0" smtClean="0">
                <a:latin typeface="Liberation Serif" panose="02020603050405020304" pitchFamily="18" charset="0"/>
              </a:rPr>
              <a:t>промышленности</a:t>
            </a:r>
          </a:p>
          <a:p>
            <a:r>
              <a:rPr lang="ru-RU" sz="1400" dirty="0" smtClean="0">
                <a:latin typeface="Liberation Serif" panose="02020603050405020304" pitchFamily="18" charset="0"/>
              </a:rPr>
              <a:t>среди </a:t>
            </a:r>
            <a:r>
              <a:rPr lang="ru-RU" sz="1400" dirty="0">
                <a:latin typeface="Liberation Serif" panose="02020603050405020304" pitchFamily="18" charset="0"/>
              </a:rPr>
              <a:t>обучающихся 4-х классов средних </a:t>
            </a:r>
            <a:r>
              <a:rPr lang="ru-RU" sz="1400" dirty="0" smtClean="0">
                <a:latin typeface="Liberation Serif" panose="02020603050405020304" pitchFamily="18" charset="0"/>
              </a:rPr>
              <a:t>общеобразовательных </a:t>
            </a:r>
            <a:r>
              <a:rPr lang="ru-RU" sz="1400" dirty="0">
                <a:latin typeface="Liberation Serif" panose="02020603050405020304" pitchFamily="18" charset="0"/>
              </a:rPr>
              <a:t>школ г. Лесного посредством </a:t>
            </a:r>
            <a:r>
              <a:rPr lang="ru-RU" sz="1400" dirty="0" smtClean="0">
                <a:latin typeface="Liberation Serif" panose="02020603050405020304" pitchFamily="18" charset="0"/>
              </a:rPr>
              <a:t>проведения</a:t>
            </a:r>
          </a:p>
          <a:p>
            <a:r>
              <a:rPr lang="ru-RU" sz="1400" dirty="0">
                <a:latin typeface="Liberation Serif" panose="02020603050405020304" pitchFamily="18" charset="0"/>
              </a:rPr>
              <a:t>познавательного </a:t>
            </a:r>
            <a:r>
              <a:rPr lang="ru-RU" sz="1400" dirty="0" err="1" smtClean="0">
                <a:latin typeface="Liberation Serif" panose="02020603050405020304" pitchFamily="18" charset="0"/>
              </a:rPr>
              <a:t>квест</a:t>
            </a:r>
            <a:r>
              <a:rPr lang="ru-RU" sz="1400" dirty="0" smtClean="0">
                <a:latin typeface="Liberation Serif" panose="02020603050405020304" pitchFamily="18" charset="0"/>
              </a:rPr>
              <a:t>-марафона на открытой локации учреждения-партнера – Парка культуры и отдыха.</a:t>
            </a:r>
          </a:p>
          <a:p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32432"/>
            <a:ext cx="85988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erif" panose="02020603050405020304" pitchFamily="18" charset="0"/>
              </a:rPr>
              <a:t>консолидация усилий библиотеки, образовательных учреждений, предприятий и </a:t>
            </a:r>
            <a:r>
              <a:rPr lang="ru-RU" sz="1400" dirty="0" smtClean="0">
                <a:latin typeface="Liberation Serif" panose="02020603050405020304" pitchFamily="18" charset="0"/>
              </a:rPr>
              <a:t>организаций </a:t>
            </a:r>
            <a:r>
              <a:rPr lang="ru-RU" sz="1400" dirty="0">
                <a:latin typeface="Liberation Serif" panose="02020603050405020304" pitchFamily="18" charset="0"/>
              </a:rPr>
              <a:t>города, </a:t>
            </a:r>
            <a:endParaRPr lang="ru-RU" sz="1400" dirty="0" smtClean="0">
              <a:latin typeface="Liberation Serif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Liberation Serif" panose="02020603050405020304" pitchFamily="18" charset="0"/>
              </a:rPr>
              <a:t>благотворителей</a:t>
            </a:r>
            <a:r>
              <a:rPr lang="ru-RU" sz="1400" dirty="0">
                <a:latin typeface="Liberation Serif" panose="02020603050405020304" pitchFamily="18" charset="0"/>
              </a:rPr>
              <a:t>, средств массовой информации в продвижении </a:t>
            </a:r>
            <a:r>
              <a:rPr lang="ru-RU" sz="1400" dirty="0" smtClean="0">
                <a:latin typeface="Liberation Serif" panose="02020603050405020304" pitchFamily="18" charset="0"/>
              </a:rPr>
              <a:t>научно-популярных </a:t>
            </a:r>
            <a:r>
              <a:rPr lang="ru-RU" sz="1400" dirty="0">
                <a:latin typeface="Liberation Serif" panose="02020603050405020304" pitchFamily="18" charset="0"/>
              </a:rPr>
              <a:t>знаний среди детей;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erif" panose="02020603050405020304" pitchFamily="18" charset="0"/>
              </a:rPr>
              <a:t>знакомство с городами присутствия Государственной корпорации «</a:t>
            </a:r>
            <a:r>
              <a:rPr lang="ru-RU" sz="1400" dirty="0" err="1">
                <a:latin typeface="Liberation Serif" panose="02020603050405020304" pitchFamily="18" charset="0"/>
              </a:rPr>
              <a:t>Росатом</a:t>
            </a:r>
            <a:r>
              <a:rPr lang="ru-RU" sz="1400" dirty="0">
                <a:latin typeface="Liberation Serif" panose="02020603050405020304" pitchFamily="18" charset="0"/>
              </a:rPr>
              <a:t>»;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erif" panose="02020603050405020304" pitchFamily="18" charset="0"/>
              </a:rPr>
              <a:t>повышение престижа профессий атомщиков;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erif" panose="02020603050405020304" pitchFamily="18" charset="0"/>
              </a:rPr>
              <a:t>формирование у школьников социально активной жизненной позиции.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7878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года по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настоящее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время, сентябрь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6"/>
          <p:cNvSpPr/>
          <p:nvPr/>
        </p:nvSpPr>
        <p:spPr>
          <a:xfrm>
            <a:off x="646794" y="1936094"/>
            <a:ext cx="2353077" cy="23862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4" name="椭圆 10"/>
          <p:cNvSpPr/>
          <p:nvPr/>
        </p:nvSpPr>
        <p:spPr>
          <a:xfrm>
            <a:off x="599990" y="1146901"/>
            <a:ext cx="2399881" cy="24495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5" name="KSO_Shape"/>
          <p:cNvSpPr>
            <a:spLocks/>
          </p:cNvSpPr>
          <p:nvPr/>
        </p:nvSpPr>
        <p:spPr bwMode="auto">
          <a:xfrm>
            <a:off x="1014542" y="1832945"/>
            <a:ext cx="1717545" cy="1199420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140446" y="812752"/>
            <a:ext cx="600911" cy="601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软雅黑" pitchFamily="34" charset="-122"/>
              </a:rPr>
              <a:t>1</a:t>
            </a:r>
            <a:endParaRPr lang="zh-CN" altLang="en-US" sz="2400" dirty="0">
              <a:ea typeface="微软雅黑" pitchFamily="34" charset="-122"/>
            </a:endParaRPr>
          </a:p>
        </p:txBody>
      </p:sp>
      <p:sp>
        <p:nvSpPr>
          <p:cNvPr id="8" name="椭圆 13"/>
          <p:cNvSpPr/>
          <p:nvPr/>
        </p:nvSpPr>
        <p:spPr>
          <a:xfrm>
            <a:off x="3140446" y="1543781"/>
            <a:ext cx="600911" cy="6010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软雅黑" pitchFamily="34" charset="-122"/>
              </a:rPr>
              <a:t>2</a:t>
            </a:r>
            <a:endParaRPr lang="zh-CN" altLang="en-US" sz="2400" dirty="0">
              <a:ea typeface="微软雅黑" pitchFamily="34" charset="-122"/>
            </a:endParaRPr>
          </a:p>
        </p:txBody>
      </p:sp>
      <p:sp>
        <p:nvSpPr>
          <p:cNvPr id="9" name="椭圆 16"/>
          <p:cNvSpPr/>
          <p:nvPr/>
        </p:nvSpPr>
        <p:spPr>
          <a:xfrm>
            <a:off x="3169597" y="2284321"/>
            <a:ext cx="600911" cy="601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软雅黑" pitchFamily="34" charset="-122"/>
              </a:rPr>
              <a:t>3</a:t>
            </a:r>
            <a:endParaRPr lang="zh-CN" altLang="en-US" sz="2400" dirty="0">
              <a:ea typeface="微软雅黑" pitchFamily="34" charset="-122"/>
            </a:endParaRPr>
          </a:p>
        </p:txBody>
      </p:sp>
      <p:sp>
        <p:nvSpPr>
          <p:cNvPr id="10" name="椭圆 19"/>
          <p:cNvSpPr/>
          <p:nvPr/>
        </p:nvSpPr>
        <p:spPr>
          <a:xfrm>
            <a:off x="3199064" y="3018979"/>
            <a:ext cx="600911" cy="6010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软雅黑" pitchFamily="34" charset="-122"/>
              </a:rPr>
              <a:t>4</a:t>
            </a:r>
            <a:endParaRPr lang="zh-CN" altLang="en-US" sz="2400" dirty="0">
              <a:ea typeface="微软雅黑" pitchFamily="34" charset="-122"/>
            </a:endParaRPr>
          </a:p>
        </p:txBody>
      </p:sp>
      <p:sp>
        <p:nvSpPr>
          <p:cNvPr id="11" name="椭圆 22"/>
          <p:cNvSpPr/>
          <p:nvPr/>
        </p:nvSpPr>
        <p:spPr>
          <a:xfrm>
            <a:off x="3212025" y="3721259"/>
            <a:ext cx="600911" cy="601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软雅黑" pitchFamily="34" charset="-122"/>
              </a:rPr>
              <a:t>5</a:t>
            </a:r>
            <a:endParaRPr lang="zh-CN" altLang="en-US" sz="2400" dirty="0">
              <a:ea typeface="微软雅黑" pitchFamily="34" charset="-122"/>
            </a:endParaRPr>
          </a:p>
        </p:txBody>
      </p:sp>
      <p:sp>
        <p:nvSpPr>
          <p:cNvPr id="12" name="椭圆 25"/>
          <p:cNvSpPr/>
          <p:nvPr/>
        </p:nvSpPr>
        <p:spPr>
          <a:xfrm>
            <a:off x="3212025" y="4446308"/>
            <a:ext cx="600911" cy="6010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软雅黑" pitchFamily="34" charset="-122"/>
              </a:rPr>
              <a:t>6</a:t>
            </a:r>
            <a:endParaRPr lang="zh-CN" altLang="en-US" sz="2400" dirty="0">
              <a:ea typeface="微软雅黑" pitchFamily="34" charset="-122"/>
            </a:endParaRPr>
          </a:p>
        </p:txBody>
      </p:sp>
      <p:cxnSp>
        <p:nvCxnSpPr>
          <p:cNvPr id="13" name="直接连接符 8"/>
          <p:cNvCxnSpPr/>
          <p:nvPr/>
        </p:nvCxnSpPr>
        <p:spPr>
          <a:xfrm>
            <a:off x="3846589" y="1101456"/>
            <a:ext cx="104945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8"/>
          <p:cNvCxnSpPr/>
          <p:nvPr/>
        </p:nvCxnSpPr>
        <p:spPr>
          <a:xfrm>
            <a:off x="3846589" y="1844321"/>
            <a:ext cx="104945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8"/>
          <p:cNvCxnSpPr/>
          <p:nvPr/>
        </p:nvCxnSpPr>
        <p:spPr>
          <a:xfrm>
            <a:off x="3846589" y="2575350"/>
            <a:ext cx="104945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8"/>
          <p:cNvCxnSpPr/>
          <p:nvPr/>
        </p:nvCxnSpPr>
        <p:spPr>
          <a:xfrm>
            <a:off x="3877529" y="3359762"/>
            <a:ext cx="104945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8"/>
          <p:cNvCxnSpPr/>
          <p:nvPr/>
        </p:nvCxnSpPr>
        <p:spPr>
          <a:xfrm>
            <a:off x="3877529" y="4021799"/>
            <a:ext cx="104945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8"/>
          <p:cNvCxnSpPr/>
          <p:nvPr/>
        </p:nvCxnSpPr>
        <p:spPr>
          <a:xfrm>
            <a:off x="3877529" y="4724079"/>
            <a:ext cx="104945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0"/>
            <a:ext cx="9144000" cy="5294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внедрения практики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4921841" y="1529618"/>
            <a:ext cx="4489930" cy="8302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«Управление образования администрации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«Город Лесной», образовательные учреждения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6809" y="2354185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Молодежная общественная организация ФГУП «Комбинат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Электрохимприбор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62552" y="3197232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НИЯУ МИФИ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37082" y="37601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Библиотечный подростковый штаб «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ДОБРОволец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волонтерские отряды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96047" y="44629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СМИ: местная студия ТВ и РВ «Спектр-МАИ»,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«Вестник»,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4892690" y="794687"/>
            <a:ext cx="4489930" cy="8302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«Город Лесной</a:t>
            </a:r>
            <a:r>
              <a:rPr lang="ru-RU" sz="1400" dirty="0" smtClean="0"/>
              <a:t>»</a:t>
            </a:r>
            <a:r>
              <a:rPr lang="ru-RU" sz="1400" dirty="0"/>
              <a:t> </a:t>
            </a:r>
            <a:endParaRPr lang="ru-RU" sz="1400" dirty="0" smtClean="0"/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«Отдел культуры администрации городского округа «Город Лесной», учреждения культуры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0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1884481"/>
              </p:ext>
            </p:extLst>
          </p:nvPr>
        </p:nvGraphicFramePr>
        <p:xfrm>
          <a:off x="786386" y="454946"/>
          <a:ext cx="8106093" cy="456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08463" y="51470"/>
            <a:ext cx="4261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</a:t>
            </a:r>
            <a:r>
              <a:rPr lang="ru-RU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endParaRPr lang="ru-RU" altLang="ko-KR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4599" y="12035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6751" y="25374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845" y="39306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9464"/>
            <a:ext cx="3356609" cy="222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71" y="2745081"/>
            <a:ext cx="1592104" cy="23984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15" y="3381475"/>
            <a:ext cx="2806871" cy="186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44" y="31699"/>
            <a:ext cx="3134880" cy="208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" y="44551"/>
            <a:ext cx="2826167" cy="193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11" y="107118"/>
            <a:ext cx="3626711" cy="240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5" y="1613518"/>
            <a:ext cx="2569501" cy="1713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56" y="1770761"/>
            <a:ext cx="2371749" cy="157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18" y="1523820"/>
            <a:ext cx="2849727" cy="1892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673398" y="140520"/>
            <a:ext cx="3655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следам Марафона</a:t>
            </a:r>
            <a:endParaRPr lang="ru-RU" altLang="ko-K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практики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23493" y="1203598"/>
            <a:ext cx="3543175" cy="3507112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036509" y="1001482"/>
            <a:ext cx="678517" cy="680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7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595177" y="1778298"/>
            <a:ext cx="680356" cy="6766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766668" y="2715249"/>
            <a:ext cx="678517" cy="6766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524374" y="3583054"/>
            <a:ext cx="680356" cy="6766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7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888751" y="4334303"/>
            <a:ext cx="678517" cy="680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TextBox 19"/>
          <p:cNvSpPr>
            <a:spLocks noChangeArrowheads="1"/>
          </p:cNvSpPr>
          <p:nvPr/>
        </p:nvSpPr>
        <p:spPr bwMode="auto">
          <a:xfrm>
            <a:off x="3766668" y="1128003"/>
            <a:ext cx="4186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- </a:t>
            </a:r>
            <a:r>
              <a:rPr lang="ru-RU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1213</a:t>
            </a: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7" y="1421022"/>
            <a:ext cx="3072263" cy="3072263"/>
          </a:xfrm>
          <a:prstGeom prst="rect">
            <a:avLst/>
          </a:prstGeom>
        </p:spPr>
      </p:pic>
      <p:sp>
        <p:nvSpPr>
          <p:cNvPr id="20" name="TextBox 19"/>
          <p:cNvSpPr>
            <a:spLocks noChangeArrowheads="1"/>
          </p:cNvSpPr>
          <p:nvPr/>
        </p:nvSpPr>
        <p:spPr bwMode="auto">
          <a:xfrm>
            <a:off x="4317779" y="1879205"/>
            <a:ext cx="4186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привлеченных общеобразовательных школ 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9"/>
          <p:cNvSpPr>
            <a:spLocks noChangeArrowheads="1"/>
          </p:cNvSpPr>
          <p:nvPr/>
        </p:nvSpPr>
        <p:spPr bwMode="auto">
          <a:xfrm>
            <a:off x="4170946" y="3835353"/>
            <a:ext cx="4186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привлеченных волонтеров - </a:t>
            </a:r>
            <a:r>
              <a:rPr lang="ru-RU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>
            <a:spLocks noChangeArrowheads="1"/>
          </p:cNvSpPr>
          <p:nvPr/>
        </p:nvSpPr>
        <p:spPr bwMode="auto">
          <a:xfrm>
            <a:off x="3595177" y="4586555"/>
            <a:ext cx="5225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граждан, участвующих в реализации практики - 9</a:t>
            </a: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9"/>
          <p:cNvSpPr>
            <a:spLocks noChangeArrowheads="1"/>
          </p:cNvSpPr>
          <p:nvPr/>
        </p:nvSpPr>
        <p:spPr bwMode="auto">
          <a:xfrm>
            <a:off x="4445185" y="2913724"/>
            <a:ext cx="4186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- </a:t>
            </a: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 </a:t>
            </a:r>
            <a:endParaRPr lang="ru-RU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 практики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A4D66C8-E7A0-2B43-A8C6-991E4B7E8684}"/>
              </a:ext>
            </a:extLst>
          </p:cNvPr>
          <p:cNvGrpSpPr/>
          <p:nvPr/>
        </p:nvGrpSpPr>
        <p:grpSpPr>
          <a:xfrm>
            <a:off x="107504" y="771550"/>
            <a:ext cx="8928992" cy="3785260"/>
            <a:chOff x="828090" y="1500501"/>
            <a:chExt cx="7487821" cy="3901608"/>
          </a:xfrm>
        </p:grpSpPr>
        <p:sp>
          <p:nvSpPr>
            <p:cNvPr id="38" name="Shape 333">
              <a:extLst>
                <a:ext uri="{FF2B5EF4-FFF2-40B4-BE49-F238E27FC236}">
                  <a16:creationId xmlns:a16="http://schemas.microsoft.com/office/drawing/2014/main" id="{0F6E3D31-097E-6843-A4B8-F3C4C814F9F8}"/>
                </a:ext>
              </a:extLst>
            </p:cNvPr>
            <p:cNvSpPr/>
            <p:nvPr/>
          </p:nvSpPr>
          <p:spPr>
            <a:xfrm>
              <a:off x="828090" y="1500501"/>
              <a:ext cx="1647101" cy="10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342">
              <a:extLst>
                <a:ext uri="{FF2B5EF4-FFF2-40B4-BE49-F238E27FC236}">
                  <a16:creationId xmlns:a16="http://schemas.microsoft.com/office/drawing/2014/main" id="{53F5E259-BBE6-924D-A855-E578E7645A52}"/>
                </a:ext>
              </a:extLst>
            </p:cNvPr>
            <p:cNvGrpSpPr/>
            <p:nvPr/>
          </p:nvGrpSpPr>
          <p:grpSpPr>
            <a:xfrm>
              <a:off x="2262630" y="1500501"/>
              <a:ext cx="1647101" cy="1077094"/>
              <a:chOff x="0" y="0"/>
              <a:chExt cx="4392859" cy="2872248"/>
            </a:xfrm>
          </p:grpSpPr>
          <p:sp>
            <p:nvSpPr>
              <p:cNvPr id="36" name="Shape 338">
                <a:extLst>
                  <a:ext uri="{FF2B5EF4-FFF2-40B4-BE49-F238E27FC236}">
                    <a16:creationId xmlns:a16="http://schemas.microsoft.com/office/drawing/2014/main" id="{84177865-23E4-1546-9D6E-7415BF9819B5}"/>
                  </a:ext>
                </a:extLst>
              </p:cNvPr>
              <p:cNvSpPr/>
              <p:nvPr/>
            </p:nvSpPr>
            <p:spPr>
              <a:xfrm>
                <a:off x="0" y="0"/>
                <a:ext cx="4392859" cy="2872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030" y="10904"/>
                    </a:lnTo>
                    <a:lnTo>
                      <a:pt x="0" y="21600"/>
                    </a:lnTo>
                    <a:lnTo>
                      <a:pt x="16497" y="21600"/>
                    </a:lnTo>
                    <a:lnTo>
                      <a:pt x="21600" y="10886"/>
                    </a:lnTo>
                    <a:lnTo>
                      <a:pt x="1648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1200"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Shape 340">
                <a:extLst>
                  <a:ext uri="{FF2B5EF4-FFF2-40B4-BE49-F238E27FC236}">
                    <a16:creationId xmlns:a16="http://schemas.microsoft.com/office/drawing/2014/main" id="{FA8427AD-78E8-6343-8066-CDB2B331E23F}"/>
                  </a:ext>
                </a:extLst>
              </p:cNvPr>
              <p:cNvSpPr/>
              <p:nvPr/>
            </p:nvSpPr>
            <p:spPr>
              <a:xfrm>
                <a:off x="1194479" y="1289712"/>
                <a:ext cx="2852436" cy="431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endParaRPr lang="id-ID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7" name="Group 347">
              <a:extLst>
                <a:ext uri="{FF2B5EF4-FFF2-40B4-BE49-F238E27FC236}">
                  <a16:creationId xmlns:a16="http://schemas.microsoft.com/office/drawing/2014/main" id="{D91B543C-F664-0847-BA9E-AA40ADA853C9}"/>
                </a:ext>
              </a:extLst>
            </p:cNvPr>
            <p:cNvGrpSpPr/>
            <p:nvPr/>
          </p:nvGrpSpPr>
          <p:grpSpPr>
            <a:xfrm>
              <a:off x="3732613" y="1500501"/>
              <a:ext cx="1647101" cy="1077094"/>
              <a:chOff x="0" y="0"/>
              <a:chExt cx="4392859" cy="2872248"/>
            </a:xfrm>
          </p:grpSpPr>
          <p:sp>
            <p:nvSpPr>
              <p:cNvPr id="34" name="Shape 343">
                <a:extLst>
                  <a:ext uri="{FF2B5EF4-FFF2-40B4-BE49-F238E27FC236}">
                    <a16:creationId xmlns:a16="http://schemas.microsoft.com/office/drawing/2014/main" id="{5309A07B-3FAC-CF46-AC55-E3C96B904EF1}"/>
                  </a:ext>
                </a:extLst>
              </p:cNvPr>
              <p:cNvSpPr/>
              <p:nvPr/>
            </p:nvSpPr>
            <p:spPr>
              <a:xfrm>
                <a:off x="0" y="0"/>
                <a:ext cx="4392859" cy="2872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030" y="10904"/>
                    </a:lnTo>
                    <a:lnTo>
                      <a:pt x="0" y="21600"/>
                    </a:lnTo>
                    <a:lnTo>
                      <a:pt x="16497" y="21600"/>
                    </a:lnTo>
                    <a:lnTo>
                      <a:pt x="21600" y="10886"/>
                    </a:lnTo>
                    <a:lnTo>
                      <a:pt x="1648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1200"/>
                </a:pP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Shape 345">
                <a:extLst>
                  <a:ext uri="{FF2B5EF4-FFF2-40B4-BE49-F238E27FC236}">
                    <a16:creationId xmlns:a16="http://schemas.microsoft.com/office/drawing/2014/main" id="{0EED5BB8-9D1E-BF4E-A9D8-1EA246A535FC}"/>
                  </a:ext>
                </a:extLst>
              </p:cNvPr>
              <p:cNvSpPr/>
              <p:nvPr/>
            </p:nvSpPr>
            <p:spPr>
              <a:xfrm>
                <a:off x="1086541" y="1289712"/>
                <a:ext cx="2972476" cy="431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endParaRPr lang="id-ID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8" name="Group 352">
              <a:extLst>
                <a:ext uri="{FF2B5EF4-FFF2-40B4-BE49-F238E27FC236}">
                  <a16:creationId xmlns:a16="http://schemas.microsoft.com/office/drawing/2014/main" id="{063196FE-70D8-E841-91F9-44CF0BDD1D92}"/>
                </a:ext>
              </a:extLst>
            </p:cNvPr>
            <p:cNvGrpSpPr/>
            <p:nvPr/>
          </p:nvGrpSpPr>
          <p:grpSpPr>
            <a:xfrm>
              <a:off x="5190485" y="1500501"/>
              <a:ext cx="1647100" cy="1077094"/>
              <a:chOff x="0" y="0"/>
              <a:chExt cx="4392859" cy="2872248"/>
            </a:xfrm>
          </p:grpSpPr>
          <p:sp>
            <p:nvSpPr>
              <p:cNvPr id="32" name="Shape 348">
                <a:extLst>
                  <a:ext uri="{FF2B5EF4-FFF2-40B4-BE49-F238E27FC236}">
                    <a16:creationId xmlns:a16="http://schemas.microsoft.com/office/drawing/2014/main" id="{A5E6A87F-8D4A-EC41-8629-1457C5794FE6}"/>
                  </a:ext>
                </a:extLst>
              </p:cNvPr>
              <p:cNvSpPr/>
              <p:nvPr/>
            </p:nvSpPr>
            <p:spPr>
              <a:xfrm>
                <a:off x="0" y="0"/>
                <a:ext cx="4392859" cy="2872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030" y="10904"/>
                    </a:lnTo>
                    <a:lnTo>
                      <a:pt x="0" y="21600"/>
                    </a:lnTo>
                    <a:lnTo>
                      <a:pt x="16497" y="21600"/>
                    </a:lnTo>
                    <a:lnTo>
                      <a:pt x="21600" y="10886"/>
                    </a:lnTo>
                    <a:lnTo>
                      <a:pt x="1648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1200"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Shape 350">
                <a:extLst>
                  <a:ext uri="{FF2B5EF4-FFF2-40B4-BE49-F238E27FC236}">
                    <a16:creationId xmlns:a16="http://schemas.microsoft.com/office/drawing/2014/main" id="{0EE5F6EB-54D8-0240-9C7C-C4837D85B8B1}"/>
                  </a:ext>
                </a:extLst>
              </p:cNvPr>
              <p:cNvSpPr/>
              <p:nvPr/>
            </p:nvSpPr>
            <p:spPr>
              <a:xfrm>
                <a:off x="1186403" y="1289712"/>
                <a:ext cx="2924718" cy="431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endParaRPr lang="id-ID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sp>
          <p:nvSpPr>
            <p:cNvPr id="30" name="Shape 353">
              <a:extLst>
                <a:ext uri="{FF2B5EF4-FFF2-40B4-BE49-F238E27FC236}">
                  <a16:creationId xmlns:a16="http://schemas.microsoft.com/office/drawing/2014/main" id="{2738CE89-CFFB-7545-B315-78A43537CB3C}"/>
                </a:ext>
              </a:extLst>
            </p:cNvPr>
            <p:cNvSpPr/>
            <p:nvPr/>
          </p:nvSpPr>
          <p:spPr>
            <a:xfrm>
              <a:off x="6668811" y="1500501"/>
              <a:ext cx="1647100" cy="10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360">
              <a:extLst>
                <a:ext uri="{FF2B5EF4-FFF2-40B4-BE49-F238E27FC236}">
                  <a16:creationId xmlns:a16="http://schemas.microsoft.com/office/drawing/2014/main" id="{F8958076-9251-2B44-9FE2-B15387DE9439}"/>
                </a:ext>
              </a:extLst>
            </p:cNvPr>
            <p:cNvGrpSpPr/>
            <p:nvPr/>
          </p:nvGrpSpPr>
          <p:grpSpPr>
            <a:xfrm>
              <a:off x="1492175" y="2423658"/>
              <a:ext cx="318930" cy="318973"/>
              <a:chOff x="0" y="0"/>
              <a:chExt cx="850594" cy="850594"/>
            </a:xfrm>
          </p:grpSpPr>
          <p:sp>
            <p:nvSpPr>
              <p:cNvPr id="28" name="Shape 358">
                <a:extLst>
                  <a:ext uri="{FF2B5EF4-FFF2-40B4-BE49-F238E27FC236}">
                    <a16:creationId xmlns:a16="http://schemas.microsoft.com/office/drawing/2014/main" id="{862AC6FA-C6A8-7749-9ED2-CE37D85FB369}"/>
                  </a:ext>
                </a:extLst>
              </p:cNvPr>
              <p:cNvSpPr/>
              <p:nvPr/>
            </p:nvSpPr>
            <p:spPr>
              <a:xfrm>
                <a:off x="0" y="0"/>
                <a:ext cx="850594" cy="85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800" cap="flat">
                <a:solidFill>
                  <a:srgbClr val="FBF9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1200"/>
                </a:pPr>
                <a:endParaRPr sz="193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Shape 359">
                <a:extLst>
                  <a:ext uri="{FF2B5EF4-FFF2-40B4-BE49-F238E27FC236}">
                    <a16:creationId xmlns:a16="http://schemas.microsoft.com/office/drawing/2014/main" id="{E723455B-E37B-5F49-B175-870A8E2C54F9}"/>
                  </a:ext>
                </a:extLst>
              </p:cNvPr>
              <p:cNvSpPr/>
              <p:nvPr/>
            </p:nvSpPr>
            <p:spPr>
              <a:xfrm>
                <a:off x="300082" y="114147"/>
                <a:ext cx="250430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3200" b="1">
                    <a:solidFill>
                      <a:srgbClr val="FAF9FC"/>
                    </a:solidFill>
                    <a:latin typeface="Oxygen"/>
                    <a:ea typeface="Oxygen"/>
                    <a:cs typeface="Oxygen"/>
                    <a:sym typeface="Oxygen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1" name="Group 363">
              <a:extLst>
                <a:ext uri="{FF2B5EF4-FFF2-40B4-BE49-F238E27FC236}">
                  <a16:creationId xmlns:a16="http://schemas.microsoft.com/office/drawing/2014/main" id="{F001E1BD-0D70-6647-B951-8884AC4453C8}"/>
                </a:ext>
              </a:extLst>
            </p:cNvPr>
            <p:cNvGrpSpPr/>
            <p:nvPr/>
          </p:nvGrpSpPr>
          <p:grpSpPr>
            <a:xfrm>
              <a:off x="2929743" y="2423658"/>
              <a:ext cx="318930" cy="318973"/>
              <a:chOff x="0" y="0"/>
              <a:chExt cx="850594" cy="850594"/>
            </a:xfrm>
          </p:grpSpPr>
          <p:sp>
            <p:nvSpPr>
              <p:cNvPr id="26" name="Shape 361">
                <a:extLst>
                  <a:ext uri="{FF2B5EF4-FFF2-40B4-BE49-F238E27FC236}">
                    <a16:creationId xmlns:a16="http://schemas.microsoft.com/office/drawing/2014/main" id="{DD12CD41-C3AF-D340-AFCF-8F8F61E3AD1E}"/>
                  </a:ext>
                </a:extLst>
              </p:cNvPr>
              <p:cNvSpPr/>
              <p:nvPr/>
            </p:nvSpPr>
            <p:spPr>
              <a:xfrm>
                <a:off x="0" y="0"/>
                <a:ext cx="850594" cy="85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FBF9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1200"/>
                </a:pPr>
                <a:endParaRPr sz="19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Shape 362">
                <a:extLst>
                  <a:ext uri="{FF2B5EF4-FFF2-40B4-BE49-F238E27FC236}">
                    <a16:creationId xmlns:a16="http://schemas.microsoft.com/office/drawing/2014/main" id="{4D1DA54F-51EB-8C45-A0BE-84456DAF015B}"/>
                  </a:ext>
                </a:extLst>
              </p:cNvPr>
              <p:cNvSpPr/>
              <p:nvPr/>
            </p:nvSpPr>
            <p:spPr>
              <a:xfrm>
                <a:off x="311484" y="167795"/>
                <a:ext cx="238462" cy="5150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3200" b="1">
                    <a:solidFill>
                      <a:srgbClr val="FAF9FC"/>
                    </a:solidFill>
                    <a:latin typeface="Oxygen"/>
                    <a:ea typeface="Oxygen"/>
                    <a:cs typeface="Oxygen"/>
                    <a:sym typeface="Oxygen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2" name="Group 366">
              <a:extLst>
                <a:ext uri="{FF2B5EF4-FFF2-40B4-BE49-F238E27FC236}">
                  <a16:creationId xmlns:a16="http://schemas.microsoft.com/office/drawing/2014/main" id="{E47E8F92-654E-4A48-8F72-80ED451FAEAF}"/>
                </a:ext>
              </a:extLst>
            </p:cNvPr>
            <p:cNvGrpSpPr/>
            <p:nvPr/>
          </p:nvGrpSpPr>
          <p:grpSpPr>
            <a:xfrm>
              <a:off x="4396698" y="2423658"/>
              <a:ext cx="318930" cy="318973"/>
              <a:chOff x="0" y="0"/>
              <a:chExt cx="850594" cy="850594"/>
            </a:xfrm>
          </p:grpSpPr>
          <p:sp>
            <p:nvSpPr>
              <p:cNvPr id="24" name="Shape 364">
                <a:extLst>
                  <a:ext uri="{FF2B5EF4-FFF2-40B4-BE49-F238E27FC236}">
                    <a16:creationId xmlns:a16="http://schemas.microsoft.com/office/drawing/2014/main" id="{671BD777-10F6-3F48-9DC8-AE8C9DFC6920}"/>
                  </a:ext>
                </a:extLst>
              </p:cNvPr>
              <p:cNvSpPr/>
              <p:nvPr/>
            </p:nvSpPr>
            <p:spPr>
              <a:xfrm>
                <a:off x="0" y="0"/>
                <a:ext cx="850594" cy="85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FBF9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1200"/>
                </a:pPr>
                <a:endParaRPr sz="193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Shape 365">
                <a:extLst>
                  <a:ext uri="{FF2B5EF4-FFF2-40B4-BE49-F238E27FC236}">
                    <a16:creationId xmlns:a16="http://schemas.microsoft.com/office/drawing/2014/main" id="{69F7725C-0978-CA43-B690-AE3BCCF0B15C}"/>
                  </a:ext>
                </a:extLst>
              </p:cNvPr>
              <p:cNvSpPr/>
              <p:nvPr/>
            </p:nvSpPr>
            <p:spPr>
              <a:xfrm>
                <a:off x="311484" y="167795"/>
                <a:ext cx="238462" cy="5150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3200" b="1">
                    <a:solidFill>
                      <a:srgbClr val="FAF9FC"/>
                    </a:solidFill>
                    <a:latin typeface="Oxygen"/>
                    <a:ea typeface="Oxygen"/>
                    <a:cs typeface="Oxygen"/>
                    <a:sym typeface="Oxygen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3" name="Group 369">
              <a:extLst>
                <a:ext uri="{FF2B5EF4-FFF2-40B4-BE49-F238E27FC236}">
                  <a16:creationId xmlns:a16="http://schemas.microsoft.com/office/drawing/2014/main" id="{F7E71CA4-D17A-B548-AA5C-EBFF8BC706F5}"/>
                </a:ext>
              </a:extLst>
            </p:cNvPr>
            <p:cNvGrpSpPr/>
            <p:nvPr/>
          </p:nvGrpSpPr>
          <p:grpSpPr>
            <a:xfrm>
              <a:off x="5854570" y="2423658"/>
              <a:ext cx="318930" cy="318973"/>
              <a:chOff x="0" y="0"/>
              <a:chExt cx="850594" cy="850594"/>
            </a:xfrm>
          </p:grpSpPr>
          <p:sp>
            <p:nvSpPr>
              <p:cNvPr id="22" name="Shape 367">
                <a:extLst>
                  <a:ext uri="{FF2B5EF4-FFF2-40B4-BE49-F238E27FC236}">
                    <a16:creationId xmlns:a16="http://schemas.microsoft.com/office/drawing/2014/main" id="{BE4A1DF9-6F2E-144E-9290-49BB9AB9EAE3}"/>
                  </a:ext>
                </a:extLst>
              </p:cNvPr>
              <p:cNvSpPr/>
              <p:nvPr/>
            </p:nvSpPr>
            <p:spPr>
              <a:xfrm>
                <a:off x="0" y="0"/>
                <a:ext cx="850594" cy="85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0800" cap="flat">
                <a:solidFill>
                  <a:srgbClr val="FBF9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1200"/>
                </a:pPr>
                <a:endParaRPr sz="19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Shape 368">
                <a:extLst>
                  <a:ext uri="{FF2B5EF4-FFF2-40B4-BE49-F238E27FC236}">
                    <a16:creationId xmlns:a16="http://schemas.microsoft.com/office/drawing/2014/main" id="{119FFBE0-6E71-5A43-9C0A-3F1D31F29533}"/>
                  </a:ext>
                </a:extLst>
              </p:cNvPr>
              <p:cNvSpPr/>
              <p:nvPr/>
            </p:nvSpPr>
            <p:spPr>
              <a:xfrm>
                <a:off x="243825" y="114147"/>
                <a:ext cx="362944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3200" b="1">
                    <a:solidFill>
                      <a:srgbClr val="FAF9FC"/>
                    </a:solidFill>
                    <a:latin typeface="Oxygen"/>
                    <a:ea typeface="Oxygen"/>
                    <a:cs typeface="Oxygen"/>
                    <a:sym typeface="Oxygen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4" name="Group 372">
              <a:extLst>
                <a:ext uri="{FF2B5EF4-FFF2-40B4-BE49-F238E27FC236}">
                  <a16:creationId xmlns:a16="http://schemas.microsoft.com/office/drawing/2014/main" id="{8DEF2C58-65A9-CE4F-AD85-DB3BCB06D649}"/>
                </a:ext>
              </a:extLst>
            </p:cNvPr>
            <p:cNvGrpSpPr/>
            <p:nvPr/>
          </p:nvGrpSpPr>
          <p:grpSpPr>
            <a:xfrm>
              <a:off x="7332897" y="2423658"/>
              <a:ext cx="318930" cy="318973"/>
              <a:chOff x="0" y="0"/>
              <a:chExt cx="850594" cy="850594"/>
            </a:xfrm>
          </p:grpSpPr>
          <p:sp>
            <p:nvSpPr>
              <p:cNvPr id="20" name="Shape 370">
                <a:extLst>
                  <a:ext uri="{FF2B5EF4-FFF2-40B4-BE49-F238E27FC236}">
                    <a16:creationId xmlns:a16="http://schemas.microsoft.com/office/drawing/2014/main" id="{FF2B9085-4E60-2448-A0C7-62F868267E90}"/>
                  </a:ext>
                </a:extLst>
              </p:cNvPr>
              <p:cNvSpPr/>
              <p:nvPr/>
            </p:nvSpPr>
            <p:spPr>
              <a:xfrm>
                <a:off x="0" y="0"/>
                <a:ext cx="850594" cy="85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800" cap="flat">
                <a:solidFill>
                  <a:srgbClr val="FBF9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1200"/>
                </a:pPr>
                <a:endParaRPr sz="193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Shape 371">
                <a:extLst>
                  <a:ext uri="{FF2B5EF4-FFF2-40B4-BE49-F238E27FC236}">
                    <a16:creationId xmlns:a16="http://schemas.microsoft.com/office/drawing/2014/main" id="{09A89757-96F6-5D4B-959C-C1CF07B4DAFB}"/>
                  </a:ext>
                </a:extLst>
              </p:cNvPr>
              <p:cNvSpPr/>
              <p:nvPr/>
            </p:nvSpPr>
            <p:spPr>
              <a:xfrm>
                <a:off x="311484" y="167795"/>
                <a:ext cx="238462" cy="5150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3200" b="1">
                    <a:solidFill>
                      <a:srgbClr val="FAF9FC"/>
                    </a:solidFill>
                    <a:latin typeface="Oxygen"/>
                    <a:ea typeface="Oxygen"/>
                    <a:cs typeface="Oxygen"/>
                    <a:sym typeface="Oxygen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15" name="Shape 373">
              <a:extLst>
                <a:ext uri="{FF2B5EF4-FFF2-40B4-BE49-F238E27FC236}">
                  <a16:creationId xmlns:a16="http://schemas.microsoft.com/office/drawing/2014/main" id="{F86A76E5-864D-0242-85D8-4DC40346000B}"/>
                </a:ext>
              </a:extLst>
            </p:cNvPr>
            <p:cNvSpPr/>
            <p:nvPr/>
          </p:nvSpPr>
          <p:spPr>
            <a:xfrm>
              <a:off x="903395" y="3003799"/>
              <a:ext cx="1304942" cy="2398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ru-RU" altLang="ru-RU" sz="1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Распространение опыта работы среди городов присутствия </a:t>
              </a:r>
              <a:r>
                <a:rPr lang="ru-RU" altLang="ru-RU" sz="1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Госкорпорации</a:t>
              </a:r>
              <a:r>
                <a:rPr lang="ru-RU" altLang="ru-RU" sz="1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ru-RU" altLang="ru-RU" sz="1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Росатом</a:t>
              </a:r>
              <a:r>
                <a:rPr lang="ru-RU" altLang="ru-RU" sz="1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и библиотек Свердловской области </a:t>
              </a:r>
            </a:p>
          </p:txBody>
        </p:sp>
        <p:sp>
          <p:nvSpPr>
            <p:cNvPr id="16" name="Shape 376">
              <a:extLst>
                <a:ext uri="{FF2B5EF4-FFF2-40B4-BE49-F238E27FC236}">
                  <a16:creationId xmlns:a16="http://schemas.microsoft.com/office/drawing/2014/main" id="{CFDAA203-C085-1244-9EBE-C1C583C109ED}"/>
                </a:ext>
              </a:extLst>
            </p:cNvPr>
            <p:cNvSpPr/>
            <p:nvPr/>
          </p:nvSpPr>
          <p:spPr>
            <a:xfrm>
              <a:off x="2262630" y="3003799"/>
              <a:ext cx="1517387" cy="1065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ru-RU" altLang="ru-RU" sz="1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Укрепление и расширение межведомственного </a:t>
              </a:r>
              <a:r>
                <a:rPr lang="ru-RU" altLang="ru-RU" sz="14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сотрудничества</a:t>
              </a:r>
              <a:endParaRPr lang="ru-RU" alt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Shape 379">
              <a:extLst>
                <a:ext uri="{FF2B5EF4-FFF2-40B4-BE49-F238E27FC236}">
                  <a16:creationId xmlns:a16="http://schemas.microsoft.com/office/drawing/2014/main" id="{E76C2DBD-40ED-EC40-8B09-510B6E7F7CDA}"/>
                </a:ext>
              </a:extLst>
            </p:cNvPr>
            <p:cNvSpPr/>
            <p:nvPr/>
          </p:nvSpPr>
          <p:spPr>
            <a:xfrm>
              <a:off x="3883759" y="3000515"/>
              <a:ext cx="1344808" cy="2107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ru-RU" altLang="ru-RU" sz="1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Активное взаимодействие с Молодёжной общественной организацией градообразующего предприятия ФГУП «ЭХП»</a:t>
              </a:r>
              <a:endParaRPr lang="ru-RU" alt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170440" y="2226833"/>
            <a:ext cx="1892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возрастной категории</a:t>
            </a:r>
          </a:p>
          <a:p>
            <a:r>
              <a:rPr lang="ru-RU" alt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частников практики путем проведения игры-марафона «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СамокАТОМ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науку» для воспитанников ДОУ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hape 379">
            <a:extLst>
              <a:ext uri="{FF2B5EF4-FFF2-40B4-BE49-F238E27FC236}">
                <a16:creationId xmlns:a16="http://schemas.microsoft.com/office/drawing/2014/main" id="{E76C2DBD-40ED-EC40-8B09-510B6E7F7CDA}"/>
              </a:ext>
            </a:extLst>
          </p:cNvPr>
          <p:cNvSpPr/>
          <p:nvPr/>
        </p:nvSpPr>
        <p:spPr>
          <a:xfrm>
            <a:off x="5533491" y="2226833"/>
            <a:ext cx="1603641" cy="1551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alt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реализацию практики школьных </a:t>
            </a:r>
          </a:p>
          <a:p>
            <a:pPr>
              <a:lnSpc>
                <a:spcPct val="120000"/>
              </a:lnSpc>
            </a:pPr>
            <a:r>
              <a:rPr lang="ru-RU" alt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олонтерских</a:t>
            </a:r>
          </a:p>
          <a:p>
            <a:pPr>
              <a:lnSpc>
                <a:spcPct val="120000"/>
              </a:lnSpc>
            </a:pPr>
            <a:r>
              <a:rPr lang="ru-RU" alt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altLang="ru-RU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практике в СМИ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32" t="8946" r="3137" b="6072"/>
          <a:stretch/>
        </p:blipFill>
        <p:spPr>
          <a:xfrm>
            <a:off x="107504" y="771550"/>
            <a:ext cx="3871378" cy="20152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585099" y="3050032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Двухколесный интеллектуальный позитив//Вестник.-2022.-№ 28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u="sng" dirty="0" smtClean="0">
                <a:solidFill>
                  <a:srgbClr val="BA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200" u="sng" dirty="0">
                <a:solidFill>
                  <a:srgbClr val="BA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1200" u="sng" dirty="0" smtClean="0">
                <a:solidFill>
                  <a:srgbClr val="BA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vestnik-lesnoy.ru/dvuhkoljosnyj-intellektualnyj-pozitiv/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Дюжина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колёсах //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Вестник.-2021.-№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pPr indent="450215" algn="ctr"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BA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1200" u="sng" dirty="0">
                <a:solidFill>
                  <a:srgbClr val="BA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://vestnik-lesnoy.ru/djuzhina-na-koljosah/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СамокАТОМ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стране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Вестник.-2020.-№ 38 </a:t>
            </a:r>
          </a:p>
          <a:p>
            <a:pPr algn="ctr"/>
            <a:r>
              <a:rPr lang="ru-RU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http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://vestnik-lesnoy.ru/samokatom-po-strane-rosatom/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4616" t="5017" r="29830" b="8325"/>
          <a:stretch/>
        </p:blipFill>
        <p:spPr>
          <a:xfrm>
            <a:off x="5076056" y="2571750"/>
            <a:ext cx="3312368" cy="2463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4947" y="1213170"/>
            <a:ext cx="4969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www.youtube.com/watch?v=li5qaHrLLd4</a:t>
            </a:r>
            <a:endPara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www.youtube.com/watch?v=5YMGU0L0NEs&amp;t=218s</a:t>
            </a:r>
            <a:endPara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https://www.youtube.com/watch?v=iAvwzREx51Q&amp;ab_channel=SpektrMAI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0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25284"/>
          <a:stretch/>
        </p:blipFill>
        <p:spPr>
          <a:xfrm>
            <a:off x="480877" y="906372"/>
            <a:ext cx="233784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0"/>
            <a:ext cx="72008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за реализацию  практики 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1992" y="1119102"/>
            <a:ext cx="36633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Нежданова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Эллеонора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МБУ «ЦГДБ им. А.П.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Гайдара».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практики</a:t>
            </a:r>
          </a:p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nezhdanova60@mail.ru</a:t>
            </a:r>
            <a:endParaRPr lang="ru-RU" alt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8(34342</a:t>
            </a:r>
            <a:r>
              <a:rPr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4-72-29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4328" y="2953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517" y="2571750"/>
            <a:ext cx="36475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Киченко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Анатольевна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бслуживания. Непосредственная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организация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планов работы с социальными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dbibl-lesnoy@yandex.ru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8(34342) 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4-10-19</a:t>
            </a:r>
            <a:endParaRPr lang="ru-RU" alt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87" y="2168902"/>
            <a:ext cx="1776343" cy="267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26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5433</TotalTime>
  <Words>554</Words>
  <Application>Microsoft Office PowerPoint</Application>
  <PresentationFormat>Экран (16:9)</PresentationFormat>
  <Paragraphs>127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맑은 고딕</vt:lpstr>
      <vt:lpstr>微软雅黑</vt:lpstr>
      <vt:lpstr>宋体</vt:lpstr>
      <vt:lpstr>Arial</vt:lpstr>
      <vt:lpstr>Arial Unicode MS</vt:lpstr>
      <vt:lpstr>Calibri</vt:lpstr>
      <vt:lpstr>Lato Regular</vt:lpstr>
      <vt:lpstr>Liberation Serif</vt:lpstr>
      <vt:lpstr>Oxygen</vt:lpstr>
      <vt:lpstr>STIXGeneral-Bold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Daytova</dc:creator>
  <cp:lastModifiedBy>Камаева</cp:lastModifiedBy>
  <cp:revision>377</cp:revision>
  <dcterms:created xsi:type="dcterms:W3CDTF">2021-05-05T06:16:05Z</dcterms:created>
  <dcterms:modified xsi:type="dcterms:W3CDTF">2023-10-19T07:49:34Z</dcterms:modified>
</cp:coreProperties>
</file>