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69" r:id="rId3"/>
    <p:sldId id="267" r:id="rId4"/>
    <p:sldId id="270" r:id="rId5"/>
    <p:sldId id="257" r:id="rId6"/>
    <p:sldId id="259" r:id="rId7"/>
    <p:sldId id="266" r:id="rId8"/>
    <p:sldId id="26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90" d="100"/>
          <a:sy n="90" d="100"/>
        </p:scale>
        <p:origin x="1308" y="6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6D7B-97B1-4235-BD16-21F1165F2578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4D222-236A-44BB-983E-15BD2E917B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7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 advTm="3000"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6D7B-97B1-4235-BD16-21F1165F2578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4D222-236A-44BB-983E-15BD2E917B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83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 advTm="3000"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6D7B-97B1-4235-BD16-21F1165F2578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4D222-236A-44BB-983E-15BD2E917B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952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 advTm="3000"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6D7B-97B1-4235-BD16-21F1165F2578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4D222-236A-44BB-983E-15BD2E917B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835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6D7B-97B1-4235-BD16-21F1165F2578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4D222-236A-44BB-983E-15BD2E917B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1833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6D7B-97B1-4235-BD16-21F1165F2578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4D222-236A-44BB-983E-15BD2E917B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456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6D7B-97B1-4235-BD16-21F1165F2578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4D222-236A-44BB-983E-15BD2E917B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47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 advTm="3000"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6D7B-97B1-4235-BD16-21F1165F2578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4D222-236A-44BB-983E-15BD2E917B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42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 advTm="3000"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6D7B-97B1-4235-BD16-21F1165F2578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4D222-236A-44BB-983E-15BD2E917B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19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 advTm="3000"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6D7B-97B1-4235-BD16-21F1165F2578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4D222-236A-44BB-983E-15BD2E917B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13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 advTm="3000"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6D7B-97B1-4235-BD16-21F1165F2578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4D222-236A-44BB-983E-15BD2E917B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16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 advTm="3000"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6D7B-97B1-4235-BD16-21F1165F2578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4D222-236A-44BB-983E-15BD2E917B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71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 advTm="3000"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6D7B-97B1-4235-BD16-21F1165F2578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4D222-236A-44BB-983E-15BD2E917B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31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 advTm="3000"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6D7B-97B1-4235-BD16-21F1165F2578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4D222-236A-44BB-983E-15BD2E917B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18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 advTm="3000"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6D7B-97B1-4235-BD16-21F1165F2578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4D222-236A-44BB-983E-15BD2E917B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54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 advTm="3000"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06D7B-97B1-4235-BD16-21F1165F2578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4D222-236A-44BB-983E-15BD2E917B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25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 advTm="3000"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06D7B-97B1-4235-BD16-21F1165F2578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D44D222-236A-44BB-983E-15BD2E917B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760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 advTm="3000">
        <p:cut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3087" y="1920406"/>
            <a:ext cx="9622485" cy="3050220"/>
          </a:xfrm>
        </p:spPr>
        <p:txBody>
          <a:bodyPr>
            <a:normAutofit fontScale="90000"/>
          </a:bodyPr>
          <a:lstStyle/>
          <a:p>
            <a:pPr algn="ctr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br>
              <a:rPr lang="ru-RU" sz="2000" b="1" i="1" kern="50" dirty="0">
                <a:solidFill>
                  <a:schemeClr val="accent2">
                    <a:lumMod val="50000"/>
                  </a:schemeClr>
                </a:solidFill>
                <a:ea typeface="Arial Unicode MS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Школа молодых родителей, 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бабушек и дедушек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«РОСТОК»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08326" y="143766"/>
            <a:ext cx="5500915" cy="1776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600" b="1" i="1" kern="50" dirty="0">
              <a:latin typeface="Times New Roman" panose="02020603050405020304" pitchFamily="18" charset="0"/>
              <a:ea typeface="Arial Unicode MS"/>
              <a:cs typeface="Times New Roman" panose="02020603050405020304" pitchFamily="18" charset="0"/>
            </a:endParaRPr>
          </a:p>
          <a:p>
            <a:pPr algn="ctr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i="1" kern="50" dirty="0">
                <a:latin typeface="+mj-lt"/>
                <a:ea typeface="Arial Unicode MS"/>
                <a:cs typeface="Times New Roman" panose="02020603050405020304" pitchFamily="18" charset="0"/>
              </a:rPr>
              <a:t>Конкурс лучших муниципальных практик и инициатив социально-экономического развития</a:t>
            </a:r>
          </a:p>
          <a:p>
            <a:pPr algn="ctr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i="1" kern="50" dirty="0">
                <a:latin typeface="+mj-lt"/>
                <a:ea typeface="Arial Unicode MS"/>
                <a:cs typeface="Times New Roman" panose="02020603050405020304" pitchFamily="18" charset="0"/>
              </a:rPr>
              <a:t>в муниципальных образованиях на территориях присутствия </a:t>
            </a:r>
            <a:r>
              <a:rPr lang="ru-RU" sz="1600" i="1" kern="50" dirty="0" err="1">
                <a:latin typeface="+mj-lt"/>
                <a:ea typeface="Arial Unicode MS"/>
                <a:cs typeface="Times New Roman" panose="02020603050405020304" pitchFamily="18" charset="0"/>
              </a:rPr>
              <a:t>Госкорпорации</a:t>
            </a:r>
            <a:r>
              <a:rPr lang="ru-RU" sz="1600" i="1" kern="50" dirty="0">
                <a:latin typeface="+mj-lt"/>
                <a:ea typeface="Arial Unicode MS"/>
                <a:cs typeface="Times New Roman" panose="02020603050405020304" pitchFamily="18" charset="0"/>
              </a:rPr>
              <a:t> «</a:t>
            </a:r>
            <a:r>
              <a:rPr lang="ru-RU" sz="1600" i="1" kern="50" dirty="0" err="1">
                <a:latin typeface="+mj-lt"/>
                <a:ea typeface="Arial Unicode MS"/>
                <a:cs typeface="Times New Roman" panose="02020603050405020304" pitchFamily="18" charset="0"/>
              </a:rPr>
              <a:t>Росатом</a:t>
            </a:r>
            <a:r>
              <a:rPr lang="ru-RU" sz="1600" i="1" kern="50" dirty="0">
                <a:latin typeface="+mj-lt"/>
                <a:ea typeface="Arial Unicode MS"/>
                <a:cs typeface="Times New Roman" panose="02020603050405020304" pitchFamily="18" charset="0"/>
              </a:rPr>
              <a:t>»                                                                                             в 2022 году </a:t>
            </a:r>
          </a:p>
        </p:txBody>
      </p:sp>
      <p:pic>
        <p:nvPicPr>
          <p:cNvPr id="1026" name="Picture 2" descr="Z:\Исаева Евгения\Лого ЦГБ\Новый логотип ЦГ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23468" y="-1032086"/>
            <a:ext cx="3668532" cy="20641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503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>
        <p:cut/>
      </p:transition>
    </mc:Choice>
    <mc:Fallback xmlns="">
      <p:transition advClick="0" advTm="3000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2584" y="295835"/>
            <a:ext cx="8911687" cy="1280890"/>
          </a:xfrm>
        </p:spPr>
        <p:txBody>
          <a:bodyPr/>
          <a:lstStyle/>
          <a:p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3080" y="781610"/>
            <a:ext cx="9172395" cy="500791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b="1" dirty="0">
                <a:cs typeface="Times New Roman" panose="02020603050405020304" pitchFamily="18" charset="0"/>
              </a:rPr>
              <a:t>Территория реализации практики: </a:t>
            </a:r>
            <a:r>
              <a:rPr lang="ru-RU" dirty="0">
                <a:cs typeface="Times New Roman" panose="02020603050405020304" pitchFamily="18" charset="0"/>
              </a:rPr>
              <a:t>Россия, Челябинская область,                 Трехгорный городской округ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b="1" dirty="0"/>
              <a:t>Сроки реализации: </a:t>
            </a:r>
            <a:r>
              <a:rPr lang="ru-RU" dirty="0"/>
              <a:t>с</a:t>
            </a:r>
            <a:r>
              <a:rPr lang="ru-RU" b="1" dirty="0"/>
              <a:t> </a:t>
            </a:r>
            <a:r>
              <a:rPr lang="ru-RU" dirty="0"/>
              <a:t>2021 года по настоящее время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b="1" dirty="0"/>
              <a:t>Цель: </a:t>
            </a:r>
            <a:r>
              <a:rPr lang="ru-RU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Повышение родительских компетенций, родительской осознанности, организация качественного, содержательного досуга для молодых родителей                  и детей раннего возраста путем создания и организации работы Школы молодых родителей, бабушек и дедушек «Росток» (</a:t>
            </a:r>
            <a:r>
              <a:rPr lang="ru-RU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ШМРБиД</a:t>
            </a:r>
            <a:r>
              <a:rPr lang="ru-RU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«Росток»)</a:t>
            </a:r>
            <a:endParaRPr lang="ru-RU" dirty="0">
              <a:effectLst/>
              <a:ea typeface="Calibri" panose="020F0502020204030204" pitchFamily="34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u-RU" b="1" dirty="0"/>
              <a:t>Задачи: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x-none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изучение интересов и запросов</a:t>
            </a:r>
            <a:r>
              <a:rPr lang="ru-RU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молодых семей</a:t>
            </a:r>
            <a:r>
              <a:rPr lang="x-none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x-none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информационных ресурсов </a:t>
            </a:r>
            <a:r>
              <a:rPr lang="ru-RU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и популяризация компетентных знаний о семейных, детско-родительских отношениях, о физиологических                   и психологических особенностей развития детей разного возраста;</a:t>
            </a:r>
          </a:p>
          <a:p>
            <a:r>
              <a:rPr lang="ru-RU" dirty="0">
                <a:effectLst/>
                <a:ea typeface="Calibri" panose="020F0502020204030204" pitchFamily="34" charset="0"/>
              </a:rPr>
              <a:t>улучшение качества совместного семейного досуга через систему информационно-массовых мероприятий.</a:t>
            </a:r>
            <a:endParaRPr lang="ru-RU" b="1" dirty="0"/>
          </a:p>
          <a:p>
            <a:pPr marL="0" indent="0">
              <a:lnSpc>
                <a:spcPct val="120000"/>
              </a:lnSpc>
              <a:buNone/>
            </a:pPr>
            <a:r>
              <a:rPr lang="ru-RU" dirty="0"/>
              <a:t>  </a:t>
            </a:r>
          </a:p>
        </p:txBody>
      </p:sp>
      <p:pic>
        <p:nvPicPr>
          <p:cNvPr id="8" name="Picture 2" descr="Z:\Исаева Евгения\Лого ЦГБ\Новый логотип ЦГ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69360" y="-1019175"/>
            <a:ext cx="3622640" cy="2038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7929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 advTm="3000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7646" y="743223"/>
            <a:ext cx="7795750" cy="377561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600" b="1" dirty="0"/>
              <a:t>Лидер практики:</a:t>
            </a:r>
            <a:r>
              <a:rPr lang="ru-RU" sz="2600" dirty="0"/>
              <a:t> Рогозина Елена Николаевна</a:t>
            </a:r>
          </a:p>
          <a:p>
            <a:pPr marL="0" indent="0">
              <a:buNone/>
            </a:pPr>
            <a:r>
              <a:rPr lang="ru-RU" sz="2400" dirty="0"/>
              <a:t> </a:t>
            </a:r>
          </a:p>
          <a:p>
            <a:r>
              <a:rPr lang="ru-RU" dirty="0"/>
              <a:t>Образование высшее педагогическое;</a:t>
            </a:r>
          </a:p>
          <a:p>
            <a:r>
              <a:rPr lang="ru-RU" dirty="0"/>
              <a:t>26 лет педагогического стажа в дошкольном учреждении МБОУ ДОУ «Бригантина», первая квалификационная категория; </a:t>
            </a:r>
          </a:p>
          <a:p>
            <a:r>
              <a:rPr lang="ru-RU" dirty="0"/>
              <a:t>с 2015 года - библиотекарь МБУК «ЦГДБ имени Аксакова С.Т.»; </a:t>
            </a:r>
          </a:p>
          <a:p>
            <a:r>
              <a:rPr lang="ru-RU" dirty="0"/>
              <a:t>с 2017 года - заведующая клубным отделом и режиссер театра МБУК «ЦГДБ имени Аксакова С.Т.»; </a:t>
            </a:r>
          </a:p>
          <a:p>
            <a:r>
              <a:rPr lang="ru-RU" dirty="0"/>
              <a:t>руководитель студии игры и творчества  «</a:t>
            </a:r>
            <a:r>
              <a:rPr lang="ru-RU" dirty="0" err="1"/>
              <a:t>Любознатик</a:t>
            </a:r>
            <a:r>
              <a:rPr lang="ru-RU" dirty="0"/>
              <a:t>» МБУК «ЦГДБ имени Аксакова С.Т.»; </a:t>
            </a:r>
          </a:p>
          <a:p>
            <a:r>
              <a:rPr lang="ru-RU" dirty="0"/>
              <a:t>с 2021 года - библиотекарь МБУК «Центральной городской библиотеки».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sz="2600" b="1" dirty="0"/>
              <a:t>Команда практики:</a:t>
            </a:r>
          </a:p>
          <a:p>
            <a:endParaRPr lang="ru-RU" sz="2000" dirty="0"/>
          </a:p>
        </p:txBody>
      </p:sp>
      <p:pic>
        <p:nvPicPr>
          <p:cNvPr id="13" name="Picture 2" descr="Z:\Исаева Евгения\Лого ЦГБ\Новый логотип ЦГ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69360" y="-1019175"/>
            <a:ext cx="3622640" cy="2038350"/>
          </a:xfrm>
          <a:prstGeom prst="rect">
            <a:avLst/>
          </a:prstGeom>
          <a:noFill/>
        </p:spPr>
      </p:pic>
      <p:graphicFrame>
        <p:nvGraphicFramePr>
          <p:cNvPr id="14" name="Таблица 14">
            <a:extLst>
              <a:ext uri="{FF2B5EF4-FFF2-40B4-BE49-F238E27FC236}">
                <a16:creationId xmlns:a16="http://schemas.microsoft.com/office/drawing/2014/main" id="{D7585CBA-1A95-6AA1-F2A6-284732FAAD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8517879"/>
              </p:ext>
            </p:extLst>
          </p:nvPr>
        </p:nvGraphicFramePr>
        <p:xfrm>
          <a:off x="588596" y="4654955"/>
          <a:ext cx="8587302" cy="163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8613">
                  <a:extLst>
                    <a:ext uri="{9D8B030D-6E8A-4147-A177-3AD203B41FA5}">
                      <a16:colId xmlns:a16="http://schemas.microsoft.com/office/drawing/2014/main" val="362835370"/>
                    </a:ext>
                  </a:extLst>
                </a:gridCol>
                <a:gridCol w="5188689">
                  <a:extLst>
                    <a:ext uri="{9D8B030D-6E8A-4147-A177-3AD203B41FA5}">
                      <a16:colId xmlns:a16="http://schemas.microsoft.com/office/drawing/2014/main" val="41690020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Участник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Роль в реализации практики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6755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Фёдорова Людмила Николаевна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Информационно-методическое сопровождение (лектории, практикумы, обзоры литературы)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415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/>
                        <a:t>Кравцова Екатерина Александровна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Техническое сопровождение мероприятий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1378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/>
                        <a:t>Самарина Ольга Васильевна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Изготовление реквизита 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192295"/>
                  </a:ext>
                </a:extLst>
              </a:tr>
            </a:tbl>
          </a:graphicData>
        </a:graphic>
      </p:graphicFrame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53422D8-F6B0-1AC8-E733-F122364E2B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97" r="1674" b="8837"/>
          <a:stretch/>
        </p:blipFill>
        <p:spPr>
          <a:xfrm>
            <a:off x="8293396" y="865708"/>
            <a:ext cx="2834322" cy="3530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3019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 advTm="3000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605619A-560C-B5E3-D907-DAFCDD5234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586" y="3755917"/>
            <a:ext cx="3721395" cy="2791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Z:\Исаева Евгения\Лого ЦГБ\Новый логотип ЦГБ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69360" y="-1019175"/>
            <a:ext cx="3622640" cy="2038350"/>
          </a:xfrm>
          <a:prstGeom prst="rect">
            <a:avLst/>
          </a:prstGeom>
          <a:noFill/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7F9B209-B682-CBD4-9B16-6E7C4F8B65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758" y="507332"/>
            <a:ext cx="3884427" cy="2913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F0353A7-BBD9-1526-0BE7-EACBA67DF3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05" y="3755917"/>
            <a:ext cx="5589181" cy="2904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AADCA4F-39E1-004D-F43D-B5226D08E74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8850"/>
          <a:stretch/>
        </p:blipFill>
        <p:spPr>
          <a:xfrm>
            <a:off x="393405" y="515680"/>
            <a:ext cx="2406625" cy="3048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E12A871-AA84-69AD-099A-1CE09437073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31"/>
          <a:stretch/>
        </p:blipFill>
        <p:spPr>
          <a:xfrm flipH="1">
            <a:off x="7191637" y="629606"/>
            <a:ext cx="2755446" cy="2791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1249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 advTm="3000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878" y="391622"/>
            <a:ext cx="4888328" cy="2751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6" t="10392" r="27037" b="5491"/>
          <a:stretch/>
        </p:blipFill>
        <p:spPr>
          <a:xfrm>
            <a:off x="9182713" y="2162309"/>
            <a:ext cx="2527477" cy="253338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Объект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93"/>
          <a:stretch/>
        </p:blipFill>
        <p:spPr>
          <a:xfrm flipH="1">
            <a:off x="648424" y="531628"/>
            <a:ext cx="2817789" cy="236271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3" name="Picture 2" descr="Z:\Исаева Евгения\Лого ЦГБ\Новый логотип ЦГБ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82050" y="-1019175"/>
            <a:ext cx="3409950" cy="1918676"/>
          </a:xfrm>
          <a:prstGeom prst="rect">
            <a:avLst/>
          </a:prstGeom>
          <a:noFill/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DE1F7AE-B3FF-D2B9-3F70-366F70C7937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43"/>
          <a:stretch/>
        </p:blipFill>
        <p:spPr>
          <a:xfrm>
            <a:off x="325817" y="3429000"/>
            <a:ext cx="4563536" cy="2983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6F611B8-8B76-BA43-17BF-C4B2854EED5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860" y="3544821"/>
            <a:ext cx="3689190" cy="2766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2137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 advTm="3000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Исаева Евгения\Лого ЦГБ\Новый логотип ЦГ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14682" y="-1079560"/>
            <a:ext cx="3467100" cy="1950832"/>
          </a:xfrm>
          <a:prstGeom prst="rect">
            <a:avLst/>
          </a:prstGeom>
          <a:noFill/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BF8BE95-1B1C-7618-F754-54979BAF49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3" b="19433"/>
          <a:stretch/>
        </p:blipFill>
        <p:spPr>
          <a:xfrm>
            <a:off x="135857" y="136214"/>
            <a:ext cx="6282923" cy="4204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1" t="5438" r="1958" b="9653"/>
          <a:stretch/>
        </p:blipFill>
        <p:spPr>
          <a:xfrm>
            <a:off x="4745067" y="2129971"/>
            <a:ext cx="6578607" cy="4422381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18078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 advTm="3000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856254" y="139802"/>
            <a:ext cx="2371245" cy="7810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Отзывы</a:t>
            </a:r>
          </a:p>
        </p:txBody>
      </p:sp>
      <p:pic>
        <p:nvPicPr>
          <p:cNvPr id="8" name="Picture 2" descr="Z:\Исаева Евгения\Лого ЦГБ\Новый логотип ЦГ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3000" y="-1019175"/>
            <a:ext cx="3429000" cy="1929395"/>
          </a:xfrm>
          <a:prstGeom prst="rect">
            <a:avLst/>
          </a:prstGeom>
          <a:noFill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A524F78-F339-3871-B205-9B5C8794EF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116" r="-892" b="12093"/>
          <a:stretch/>
        </p:blipFill>
        <p:spPr>
          <a:xfrm>
            <a:off x="3894355" y="764922"/>
            <a:ext cx="3056731" cy="5428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77AAED9-7281-CAE1-C59D-4F770D1FB22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" t="1884" r="2654" b="1884"/>
          <a:stretch/>
        </p:blipFill>
        <p:spPr>
          <a:xfrm>
            <a:off x="7674674" y="725201"/>
            <a:ext cx="3310581" cy="5468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EEB3211-B393-1873-216C-BEEF1E9B538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18"/>
          <a:stretch/>
        </p:blipFill>
        <p:spPr>
          <a:xfrm>
            <a:off x="296910" y="772986"/>
            <a:ext cx="3277558" cy="5420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726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 advTm="3000"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330565" y="145380"/>
            <a:ext cx="3165304" cy="1280890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Отзывы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46" y="935125"/>
            <a:ext cx="3336466" cy="5349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8" t="4510" r="3754" b="1568"/>
          <a:stretch/>
        </p:blipFill>
        <p:spPr>
          <a:xfrm>
            <a:off x="4078941" y="997674"/>
            <a:ext cx="3165304" cy="5411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Z:\Исаева Евгения\Лого ЦГБ\Новый логотип ЦГБ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69360" y="-1019175"/>
            <a:ext cx="3622640" cy="2038350"/>
          </a:xfrm>
          <a:prstGeom prst="rect">
            <a:avLst/>
          </a:prstGeom>
          <a:noFill/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E8F21B5-2D1F-7386-7691-7D8BD788F70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26"/>
          <a:stretch/>
        </p:blipFill>
        <p:spPr>
          <a:xfrm>
            <a:off x="7669984" y="763439"/>
            <a:ext cx="3079531" cy="5552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898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 advTm="3000">
        <p:cut/>
      </p:transition>
    </mc:Fallback>
  </mc:AlternateContent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1135</TotalTime>
  <Words>263</Words>
  <Application>Microsoft Office PowerPoint</Application>
  <PresentationFormat>Широкоэкранный</PresentationFormat>
  <Paragraphs>33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Times New Roman</vt:lpstr>
      <vt:lpstr>Trebuchet MS</vt:lpstr>
      <vt:lpstr>Wingdings 3</vt:lpstr>
      <vt:lpstr>Аспект</vt:lpstr>
      <vt:lpstr> Школа молодых родителей,  бабушек и дедушек  «РОСТОК»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Отзывы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</dc:title>
  <dc:creator>user</dc:creator>
  <cp:lastModifiedBy>Людмила Федорова</cp:lastModifiedBy>
  <cp:revision>58</cp:revision>
  <dcterms:created xsi:type="dcterms:W3CDTF">2022-06-08T06:17:48Z</dcterms:created>
  <dcterms:modified xsi:type="dcterms:W3CDTF">2022-07-08T13:05:07Z</dcterms:modified>
</cp:coreProperties>
</file>