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</p:sldIdLst>
  <p:sldSz cx="18288000" cy="10287000"/>
  <p:notesSz cx="6858000" cy="9144000"/>
  <p:embeddedFontLst>
    <p:embeddedFont>
      <p:font typeface="Jingleberry" panose="02000A03000000000000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hrikhand" panose="020B0604020202020204" charset="0"/>
      <p:regular r:id="rId17"/>
    </p:embeddedFont>
    <p:embeddedFont>
      <p:font typeface="Bryndan Writ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65.svg"/><Relationship Id="rId10" Type="http://schemas.openxmlformats.org/officeDocument/2006/relationships/image" Target="../media/image70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44.sv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009" r="7009"/>
          <a:stretch>
            <a:fillRect/>
          </a:stretch>
        </p:blipFill>
        <p:spPr>
          <a:xfrm>
            <a:off x="5249605" y="6358519"/>
            <a:ext cx="7788789" cy="18117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15348" y="450636"/>
            <a:ext cx="10806040" cy="65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</a:pPr>
            <a:r>
              <a:rPr lang="en-US" sz="3610">
                <a:solidFill>
                  <a:srgbClr val="2F2325"/>
                </a:solidFill>
                <a:latin typeface="Bryndan Write Bold"/>
              </a:rPr>
              <a:t>Центральная городская библиотека им. П.П. Бажова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2988" y="1028700"/>
            <a:ext cx="2737010" cy="17168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6978" y="2312327"/>
            <a:ext cx="1286740" cy="1851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245677" y="836088"/>
            <a:ext cx="2452500" cy="11861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42975" y="1278865"/>
            <a:ext cx="1931705" cy="1033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59801" y="8106571"/>
            <a:ext cx="2260615" cy="779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806450">
            <a:off x="174547" y="8684073"/>
            <a:ext cx="1096881" cy="129808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66611" y="2136506"/>
            <a:ext cx="10954777" cy="474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51"/>
              </a:lnSpc>
            </a:pPr>
            <a:r>
              <a:rPr lang="en-US" sz="7200" dirty="0">
                <a:solidFill>
                  <a:srgbClr val="2F2325"/>
                </a:solidFill>
                <a:latin typeface="Jingleberry Bold"/>
              </a:rPr>
              <a:t>ЛИТЕРАТУРНАЯ МУЛЬТСТУДИЯ "ЖИВИНКА</a:t>
            </a:r>
            <a:r>
              <a:rPr lang="en-US" sz="11951" dirty="0">
                <a:solidFill>
                  <a:srgbClr val="2F2325"/>
                </a:solidFill>
                <a:latin typeface="Jingleberry Bold"/>
              </a:rPr>
              <a:t>"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794948" y="5517603"/>
            <a:ext cx="2464352" cy="228512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05400" y="8170255"/>
            <a:ext cx="778878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как</a:t>
            </a: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инструмент</a:t>
            </a: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формирования</a:t>
            </a: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у </a:t>
            </a: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детей</a:t>
            </a: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 </a:t>
            </a: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компетенций</a:t>
            </a:r>
            <a:r>
              <a:rPr lang="en-US" sz="3000" spc="89" dirty="0">
                <a:solidFill>
                  <a:srgbClr val="2F2325"/>
                </a:solidFill>
                <a:latin typeface="Bryndan Write"/>
              </a:rPr>
              <a:t> 21 </a:t>
            </a:r>
            <a:r>
              <a:rPr lang="en-US" sz="3000" spc="89" dirty="0" err="1">
                <a:solidFill>
                  <a:srgbClr val="2F2325"/>
                </a:solidFill>
                <a:latin typeface="Bryndan Write"/>
              </a:rPr>
              <a:t>века</a:t>
            </a:r>
            <a:endParaRPr lang="en-US" sz="3000" spc="89" dirty="0">
              <a:solidFill>
                <a:srgbClr val="2F2325"/>
              </a:solidFill>
              <a:latin typeface="Bryndan Writ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A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47790" y="7252632"/>
            <a:ext cx="700525" cy="603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11695" y="6347044"/>
            <a:ext cx="700525" cy="6037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76272">
            <a:off x="15981862" y="6596238"/>
            <a:ext cx="700525" cy="6037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2511" r="5085"/>
          <a:stretch>
            <a:fillRect/>
          </a:stretch>
        </p:blipFill>
        <p:spPr>
          <a:xfrm>
            <a:off x="1028700" y="3544523"/>
            <a:ext cx="6897692" cy="49209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9948" y="2922364"/>
            <a:ext cx="7533502" cy="66842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544293" y="2922364"/>
            <a:ext cx="1197971" cy="10346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47386" y="1028700"/>
            <a:ext cx="13993227" cy="15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40"/>
              </a:lnSpc>
            </a:pPr>
            <a:r>
              <a:rPr lang="en-US" sz="10400">
                <a:solidFill>
                  <a:srgbClr val="FFF8F3"/>
                </a:solidFill>
                <a:latin typeface="Jingleberry"/>
              </a:rPr>
              <a:t>НАША МЕЧТА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33003" y="2817589"/>
            <a:ext cx="9029574" cy="134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288"/>
              </a:lnSpc>
            </a:pPr>
            <a:r>
              <a:rPr lang="en-US" sz="3777" spc="113">
                <a:solidFill>
                  <a:srgbClr val="FFF8F3"/>
                </a:solidFill>
                <a:latin typeface="Bryndan Write"/>
              </a:rPr>
              <a:t>Превратить литературную мультстудию </a:t>
            </a:r>
            <a:r>
              <a:rPr lang="en-US" sz="3777" u="none" spc="113">
                <a:solidFill>
                  <a:srgbClr val="FFF8F3"/>
                </a:solidFill>
                <a:latin typeface="Bryndan Write"/>
              </a:rPr>
              <a:t>в центр притяжения для детей города,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63711" y="4562469"/>
            <a:ext cx="5798866" cy="187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3500" spc="105">
                <a:solidFill>
                  <a:srgbClr val="FFF8F3"/>
                </a:solidFill>
                <a:latin typeface="Bryndan Write"/>
              </a:rPr>
              <a:t>где мы научим их не только делать мультфильмы, но и ЧИТАТЬ</a:t>
            </a:r>
          </a:p>
        </p:txBody>
      </p:sp>
      <p:sp>
        <p:nvSpPr>
          <p:cNvPr id="11" name="TextBox 11"/>
          <p:cNvSpPr txBox="1"/>
          <p:nvPr/>
        </p:nvSpPr>
        <p:spPr>
          <a:xfrm rot="1476855">
            <a:off x="8600997" y="6729524"/>
            <a:ext cx="3559839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3500" spc="105" dirty="0" smtClean="0">
                <a:solidFill>
                  <a:srgbClr val="FFF8F3"/>
                </a:solidFill>
                <a:latin typeface="Bryndan Write"/>
              </a:rPr>
              <a:t>ИЗБИРАТЕЛЬНО</a:t>
            </a:r>
            <a:endParaRPr lang="en-US" sz="3500" spc="105" dirty="0">
              <a:solidFill>
                <a:srgbClr val="FFF8F3"/>
              </a:solidFill>
              <a:latin typeface="Bryndan Writ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94969" y="7525916"/>
            <a:ext cx="3654631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3500" spc="105" dirty="0">
                <a:solidFill>
                  <a:srgbClr val="FFF8F3"/>
                </a:solidFill>
                <a:latin typeface="Bryndan Write"/>
              </a:rPr>
              <a:t>ПОЗНАВАТЕЛЬНО</a:t>
            </a:r>
          </a:p>
        </p:txBody>
      </p:sp>
      <p:sp>
        <p:nvSpPr>
          <p:cNvPr id="13" name="TextBox 13"/>
          <p:cNvSpPr txBox="1"/>
          <p:nvPr/>
        </p:nvSpPr>
        <p:spPr>
          <a:xfrm rot="-2405963">
            <a:off x="16132363" y="7177596"/>
            <a:ext cx="1617646" cy="77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3500" spc="105">
                <a:solidFill>
                  <a:srgbClr val="FFF8F3"/>
                </a:solidFill>
                <a:latin typeface="Bryndan Write"/>
              </a:rPr>
              <a:t>ЖАДНО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40285" y="374476"/>
            <a:ext cx="6919015" cy="138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en-US" sz="8000">
                <a:solidFill>
                  <a:srgbClr val="F4969C"/>
                </a:solidFill>
                <a:latin typeface="Jingleberry Bold"/>
              </a:rPr>
              <a:t>ЦЕЛЬ ПРАКТИКИ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154198"/>
            <a:ext cx="5033774" cy="79786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744923" y="1713621"/>
            <a:ext cx="6468263" cy="6129493"/>
            <a:chOff x="0" y="0"/>
            <a:chExt cx="8624351" cy="8172657"/>
          </a:xfrm>
        </p:grpSpPr>
        <p:sp>
          <p:nvSpPr>
            <p:cNvPr id="5" name="TextBox 5"/>
            <p:cNvSpPr txBox="1"/>
            <p:nvPr/>
          </p:nvSpPr>
          <p:spPr>
            <a:xfrm>
              <a:off x="0" y="1290251"/>
              <a:ext cx="8624351" cy="6882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29"/>
                </a:lnSpc>
              </a:pPr>
              <a:r>
                <a:rPr lang="en-US" sz="3235" spc="97">
                  <a:solidFill>
                    <a:srgbClr val="2F2325"/>
                  </a:solidFill>
                  <a:latin typeface="Bryndan Write"/>
                </a:rPr>
                <a:t>Развитие актуальных в 21 веке компетенций, в т.ч. читательской компетентности, детей младшего школьного возраста посредством активного участия в создании анимационного фильма в литературной мультстудии "Живинка"</a:t>
              </a:r>
            </a:p>
            <a:p>
              <a:pPr marL="0" lvl="0" indent="0">
                <a:lnSpc>
                  <a:spcPts val="4529"/>
                </a:lnSpc>
              </a:pPr>
              <a:endParaRPr lang="en-US" sz="3235" spc="97">
                <a:solidFill>
                  <a:srgbClr val="2F2325"/>
                </a:solidFill>
                <a:latin typeface="Bryndan Write"/>
              </a:endParaRP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50762" cy="77624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535477" y="5796540"/>
            <a:ext cx="5314641" cy="4093147"/>
            <a:chOff x="0" y="0"/>
            <a:chExt cx="7086188" cy="5457529"/>
          </a:xfrm>
        </p:grpSpPr>
        <p:sp>
          <p:nvSpPr>
            <p:cNvPr id="8" name="TextBox 8"/>
            <p:cNvSpPr txBox="1"/>
            <p:nvPr/>
          </p:nvSpPr>
          <p:spPr>
            <a:xfrm>
              <a:off x="0" y="1060496"/>
              <a:ext cx="7086188" cy="4397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721"/>
                </a:lnSpc>
              </a:pPr>
              <a:r>
                <a:rPr lang="en-US" sz="2658" spc="79">
                  <a:solidFill>
                    <a:srgbClr val="2F2325"/>
                  </a:solidFill>
                  <a:latin typeface="Bryndan Write"/>
                </a:rPr>
                <a:t>Мультипликация в нашем проекте – не самоцель, а средство работы с богатым литературным наследием, живым русским словом, предпосылка для формирования уникального разностороннего опыта у детей.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5522" cy="6377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407160" y="125262"/>
            <a:ext cx="1243081" cy="14711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0109" t="21418"/>
          <a:stretch>
            <a:fillRect/>
          </a:stretch>
        </p:blipFill>
        <p:spPr>
          <a:xfrm>
            <a:off x="1299226" y="3789594"/>
            <a:ext cx="3352524" cy="32990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24807" r="4838"/>
          <a:stretch>
            <a:fillRect/>
          </a:stretch>
        </p:blipFill>
        <p:spPr>
          <a:xfrm>
            <a:off x="5052160" y="6134100"/>
            <a:ext cx="3294927" cy="31242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21750" y="238042"/>
            <a:ext cx="14576833" cy="158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40"/>
              </a:lnSpc>
            </a:pPr>
            <a:r>
              <a:rPr lang="en-US" sz="10400">
                <a:solidFill>
                  <a:srgbClr val="2F2325"/>
                </a:solidFill>
                <a:latin typeface="Jingleberry"/>
              </a:rPr>
              <a:t>задачи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0630" y="1710613"/>
            <a:ext cx="1541799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Организационно-подготовительная: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закупить необходимое оборудование и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организовать мультстудию на базе Центральной городской библиотеки им. П.П. Бажова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29487" y="3810359"/>
            <a:ext cx="11795515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2. Структурно-образовательная: сформировать команду менторов и организовать обучение по программе «Мультстудия в библиотеке: анимационные технологии для начинающих»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9629" y="6029325"/>
            <a:ext cx="8429671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3. Информационная: создать коллаборацию с локальными СМИ для освещения информации о наборе детей, деятельности мультстудии, а также показа созданных мультфильмов, продвижения практики на уровне города и за его пределами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6637">
            <a:off x="1267899" y="653926"/>
            <a:ext cx="1243081" cy="14711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32416" y="7544257"/>
            <a:ext cx="1585170" cy="22808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26768" r="4644"/>
          <a:stretch>
            <a:fillRect/>
          </a:stretch>
        </p:blipFill>
        <p:spPr>
          <a:xfrm>
            <a:off x="688988" y="2851174"/>
            <a:ext cx="4202386" cy="40847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21750" y="238042"/>
            <a:ext cx="14576833" cy="158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40"/>
              </a:lnSpc>
            </a:pPr>
            <a:r>
              <a:rPr lang="en-US" sz="10400">
                <a:solidFill>
                  <a:srgbClr val="2F2325"/>
                </a:solidFill>
                <a:latin typeface="Jingleberry"/>
              </a:rPr>
              <a:t>задачи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5188" y="4848682"/>
            <a:ext cx="11795515" cy="269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5. Информационно-просветительская: презентовать результаты работы мультстудии "Живинка" в рамках городских фестивалей, в СМИ, на конкурсах, в школах города; продвигать общечеловеческие ценности посредством языка мультипликации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spc="89">
              <a:solidFill>
                <a:srgbClr val="2F2325"/>
              </a:solidFill>
              <a:latin typeface="Bryndan Wri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662903"/>
            <a:ext cx="12094929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6. Стратегическая: создание в городе клуба любителей авторской анимации, привлечение в библиотеку жителей города, открытых к новым формам творческой самореализации.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spc="89">
              <a:solidFill>
                <a:srgbClr val="2F2325"/>
              </a:solidFill>
              <a:latin typeface="Bryndan Writ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95188" y="2599916"/>
            <a:ext cx="11829813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4. Ключевая: организовать серию мастер-классов в рамках полного цикла создания мультфильма (от литературного анализа до финального монтажа) для целевой аудитории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C8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0829"/>
          <a:stretch>
            <a:fillRect/>
          </a:stretch>
        </p:blipFill>
        <p:spPr>
          <a:xfrm>
            <a:off x="381629" y="2048819"/>
            <a:ext cx="6857344" cy="76799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4109" b="10399"/>
          <a:stretch>
            <a:fillRect/>
          </a:stretch>
        </p:blipFill>
        <p:spPr>
          <a:xfrm>
            <a:off x="14487970" y="5537773"/>
            <a:ext cx="3311946" cy="40841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120206" y="47625"/>
            <a:ext cx="9679710" cy="497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марта – торжественное открытие мультстудии</a:t>
            </a:r>
          </a:p>
          <a:p>
            <a:pPr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 марта – первое занятие</a:t>
            </a:r>
          </a:p>
          <a:p>
            <a:pPr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 апреля – первая семейная премьера с родителями</a:t>
            </a:r>
          </a:p>
          <a:p>
            <a:pPr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 июня – премьера мультфильма к юбилею любимого</a:t>
            </a:r>
          </a:p>
          <a:p>
            <a:pPr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          города «О Лесном с гордостью»</a:t>
            </a:r>
          </a:p>
          <a:p>
            <a:pPr algn="l">
              <a:lnSpc>
                <a:spcPts val="6630"/>
              </a:lnSpc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    июня – старт третьего потока в мультстудии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58049" y="307457"/>
            <a:ext cx="491646" cy="636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  <a:spcBef>
                <a:spcPct val="0"/>
              </a:spcBef>
            </a:pPr>
            <a:r>
              <a:rPr lang="en-US" sz="4876">
                <a:solidFill>
                  <a:srgbClr val="F6F2E9"/>
                </a:solidFill>
                <a:latin typeface="Shrikhand Bold"/>
              </a:rPr>
              <a:t>5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2965" y="1123950"/>
            <a:ext cx="765109" cy="6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4865">
                <a:solidFill>
                  <a:srgbClr val="F6F2E9"/>
                </a:solidFill>
                <a:latin typeface="Shrikhand Bold"/>
              </a:rPr>
              <a:t>12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80610" y="2058492"/>
            <a:ext cx="927465" cy="6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4865">
                <a:solidFill>
                  <a:srgbClr val="F6F2E9"/>
                </a:solidFill>
                <a:latin typeface="Shrikhand Bold"/>
              </a:rPr>
              <a:t>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61787" y="2884170"/>
            <a:ext cx="765109" cy="6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4865">
                <a:solidFill>
                  <a:srgbClr val="F6F2E9"/>
                </a:solidFill>
                <a:latin typeface="Shrikhand Bold"/>
              </a:rPr>
              <a:t>17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45650" y="4471848"/>
            <a:ext cx="949112" cy="644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4865">
                <a:solidFill>
                  <a:srgbClr val="F6F2E9"/>
                </a:solidFill>
                <a:latin typeface="Shrikhand Bold"/>
              </a:rPr>
              <a:t>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2965" y="5432998"/>
            <a:ext cx="6645004" cy="429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В период летних каникул занятия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для детей проводятся ежедневно,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идёт полное погружение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в командную творческую работу. Планируется максимальный охват 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89">
                <a:solidFill>
                  <a:srgbClr val="000000"/>
                </a:solidFill>
                <a:latin typeface="Bryndan Write"/>
              </a:rPr>
              <a:t>целевой аудитории и создание анимационных работ на постоянной основе.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1629" y="187336"/>
            <a:ext cx="6857344" cy="158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39"/>
              </a:lnSpc>
            </a:pPr>
            <a:r>
              <a:rPr lang="en-US" sz="10399">
                <a:solidFill>
                  <a:srgbClr val="2F2325"/>
                </a:solidFill>
                <a:latin typeface="Jingleberry"/>
              </a:rPr>
              <a:t>внедрение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16103" y="5774304"/>
            <a:ext cx="3143197" cy="29546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53635" y="5774304"/>
            <a:ext cx="3143197" cy="29546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5774304"/>
            <a:ext cx="3143197" cy="29546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91168" y="5774304"/>
            <a:ext cx="3143197" cy="2954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60938">
            <a:off x="17259300" y="5403394"/>
            <a:ext cx="841873" cy="9354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930" y="9949418"/>
            <a:ext cx="6751632" cy="6751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7501" y="6338809"/>
            <a:ext cx="1825595" cy="18255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412436" y="6341043"/>
            <a:ext cx="1825595" cy="1825595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391168" y="5774304"/>
            <a:ext cx="2959085" cy="295907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5507" r="-550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857250"/>
            <a:ext cx="16651537" cy="138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en-US" sz="8000">
                <a:solidFill>
                  <a:srgbClr val="2F2325"/>
                </a:solidFill>
                <a:latin typeface="Jingleberry Bold"/>
              </a:rPr>
              <a:t>ПАРТНЕРСКАЯ ПОДДЕРЖКА ПРАКТИКИ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4457" y="8696325"/>
            <a:ext cx="342643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школы города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82555" y="5038725"/>
            <a:ext cx="406144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опытные консультанты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53635" y="8696325"/>
            <a:ext cx="3698584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художники-эксперты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934307" y="6555238"/>
            <a:ext cx="1506790" cy="139720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116103" y="5038725"/>
            <a:ext cx="270071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3000" spc="89">
                <a:solidFill>
                  <a:srgbClr val="2F2325"/>
                </a:solidFill>
                <a:latin typeface="Bryndan Write"/>
              </a:rPr>
              <a:t>городские СМИ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2505467"/>
            <a:ext cx="16651537" cy="544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26"/>
              </a:lnSpc>
            </a:pPr>
            <a:r>
              <a:rPr lang="en-US" sz="3019" spc="90">
                <a:solidFill>
                  <a:srgbClr val="FFFFFF"/>
                </a:solidFill>
                <a:latin typeface="Bryndan Write"/>
              </a:rPr>
              <a:t>Мультипликация - абсолютно новое направление не только для библиотеки, но и для города,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77673" y="3079240"/>
            <a:ext cx="13532654" cy="84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55"/>
              </a:lnSpc>
            </a:pPr>
            <a:r>
              <a:rPr lang="en-US" sz="4682" spc="140">
                <a:solidFill>
                  <a:srgbClr val="FFFFFF"/>
                </a:solidFill>
                <a:latin typeface="Bryndan Write"/>
              </a:rPr>
              <a:t>но мы не одиноки на этом пути и верим в успех!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39453" y="857250"/>
            <a:ext cx="1236734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400"/>
              </a:lnSpc>
            </a:pPr>
            <a:r>
              <a:rPr lang="en-US" sz="8000" dirty="0">
                <a:solidFill>
                  <a:srgbClr val="787889"/>
                </a:solidFill>
                <a:latin typeface="Jingleberry Bold"/>
              </a:rPr>
              <a:t>РЕЗУЛЬТАТЫ  ПРАКТИКИ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8087" y="2530995"/>
            <a:ext cx="2978759" cy="2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70"/>
              </a:lnSpc>
              <a:spcBef>
                <a:spcPct val="0"/>
              </a:spcBef>
            </a:pPr>
            <a:r>
              <a:rPr lang="en-US" sz="15270">
                <a:solidFill>
                  <a:srgbClr val="787889"/>
                </a:solidFill>
                <a:latin typeface="Shrikhand Bold"/>
              </a:rPr>
              <a:t>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8087" y="4619609"/>
            <a:ext cx="2978759" cy="2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70"/>
              </a:lnSpc>
              <a:spcBef>
                <a:spcPct val="0"/>
              </a:spcBef>
            </a:pPr>
            <a:r>
              <a:rPr lang="en-US" sz="15270">
                <a:solidFill>
                  <a:srgbClr val="787889"/>
                </a:solidFill>
                <a:latin typeface="Shrikhand Bold"/>
              </a:rPr>
              <a:t>64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8087" y="6646680"/>
            <a:ext cx="2978759" cy="2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70"/>
              </a:lnSpc>
              <a:spcBef>
                <a:spcPct val="0"/>
              </a:spcBef>
            </a:pPr>
            <a:r>
              <a:rPr lang="en-US" sz="15270">
                <a:solidFill>
                  <a:srgbClr val="787889"/>
                </a:solidFill>
                <a:latin typeface="Shrikhand Bold"/>
              </a:rPr>
              <a:t>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85151" y="2782651"/>
            <a:ext cx="14044762" cy="116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6"/>
              </a:lnSpc>
              <a:spcBef>
                <a:spcPct val="0"/>
              </a:spcBef>
            </a:pPr>
            <a:r>
              <a:rPr lang="en-US" sz="3226" u="none" spc="96">
                <a:solidFill>
                  <a:srgbClr val="787889"/>
                </a:solidFill>
                <a:latin typeface="Bryndan Write"/>
              </a:rPr>
              <a:t>сотрудников библиотеки, прошедших обучение по программе </a:t>
            </a:r>
          </a:p>
          <a:p>
            <a:pPr marL="0" lvl="0" indent="0" algn="l">
              <a:lnSpc>
                <a:spcPts val="4516"/>
              </a:lnSpc>
              <a:spcBef>
                <a:spcPct val="0"/>
              </a:spcBef>
            </a:pPr>
            <a:r>
              <a:rPr lang="en-US" sz="3226" u="none" spc="96">
                <a:solidFill>
                  <a:srgbClr val="787889"/>
                </a:solidFill>
                <a:latin typeface="Bryndan Write"/>
              </a:rPr>
              <a:t>«Мультстудия в библиотеке: анимационные технологии для начинающих»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8620" y="4862609"/>
            <a:ext cx="13391294" cy="116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6"/>
              </a:lnSpc>
              <a:spcBef>
                <a:spcPct val="0"/>
              </a:spcBef>
            </a:pPr>
            <a:r>
              <a:rPr lang="en-US" sz="3226" u="none" spc="96">
                <a:solidFill>
                  <a:srgbClr val="787889"/>
                </a:solidFill>
                <a:latin typeface="Bryndan Write"/>
              </a:rPr>
              <a:t>детей, обучившихся на мастер-классах в рамках полного цикла создания анимационного продукта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85151" y="7188272"/>
            <a:ext cx="10342662" cy="5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6"/>
              </a:lnSpc>
              <a:spcBef>
                <a:spcPct val="0"/>
              </a:spcBef>
            </a:pPr>
            <a:r>
              <a:rPr lang="en-US" sz="3226" u="none" spc="96">
                <a:solidFill>
                  <a:srgbClr val="787889"/>
                </a:solidFill>
                <a:latin typeface="Bryndan Write"/>
              </a:rPr>
              <a:t>анимационных работ, выпущенных целевой аудиторией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087" y="8872865"/>
            <a:ext cx="11261675" cy="5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6"/>
              </a:lnSpc>
              <a:spcBef>
                <a:spcPct val="0"/>
              </a:spcBef>
            </a:pPr>
            <a:r>
              <a:rPr lang="en-US" sz="3226" u="none" spc="96">
                <a:solidFill>
                  <a:srgbClr val="787889"/>
                </a:solidFill>
                <a:latin typeface="Bryndan Write"/>
              </a:rPr>
              <a:t>оффлайн и онлайн просмотров анимационных работ - более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90375" y="8251315"/>
            <a:ext cx="5613969" cy="2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70"/>
              </a:lnSpc>
              <a:spcBef>
                <a:spcPct val="0"/>
              </a:spcBef>
            </a:pPr>
            <a:r>
              <a:rPr lang="en-US" sz="15270">
                <a:solidFill>
                  <a:srgbClr val="787889"/>
                </a:solidFill>
                <a:latin typeface="Shrikhand"/>
              </a:rPr>
              <a:t>3000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41"/>
          <a:stretch>
            <a:fillRect/>
          </a:stretch>
        </p:blipFill>
        <p:spPr>
          <a:xfrm>
            <a:off x="467359" y="319830"/>
            <a:ext cx="5996807" cy="43787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602" t="24958" r="10997" b="7330"/>
          <a:stretch>
            <a:fillRect/>
          </a:stretch>
        </p:blipFill>
        <p:spPr>
          <a:xfrm>
            <a:off x="467359" y="5143500"/>
            <a:ext cx="10401109" cy="4807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89081" y="319830"/>
            <a:ext cx="6431560" cy="48236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293"/>
          <a:stretch>
            <a:fillRect/>
          </a:stretch>
        </p:blipFill>
        <p:spPr>
          <a:xfrm>
            <a:off x="11389081" y="5484941"/>
            <a:ext cx="6431560" cy="41248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8319" r="9327" b="21065"/>
          <a:stretch>
            <a:fillRect/>
          </a:stretch>
        </p:blipFill>
        <p:spPr>
          <a:xfrm>
            <a:off x="6835420" y="319830"/>
            <a:ext cx="4216899" cy="43787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3859"/>
          <a:stretch>
            <a:fillRect/>
          </a:stretch>
        </p:blipFill>
        <p:spPr>
          <a:xfrm>
            <a:off x="7408692" y="452001"/>
            <a:ext cx="4186005" cy="40361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875" r="6875"/>
          <a:stretch>
            <a:fillRect/>
          </a:stretch>
        </p:blipFill>
        <p:spPr>
          <a:xfrm>
            <a:off x="447278" y="452001"/>
            <a:ext cx="6589939" cy="9244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4181"/>
          <a:stretch>
            <a:fillRect/>
          </a:stretch>
        </p:blipFill>
        <p:spPr>
          <a:xfrm>
            <a:off x="7408692" y="4785504"/>
            <a:ext cx="9111010" cy="4910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7816" r="14069"/>
          <a:stretch>
            <a:fillRect/>
          </a:stretch>
        </p:blipFill>
        <p:spPr>
          <a:xfrm>
            <a:off x="11964197" y="452001"/>
            <a:ext cx="5604902" cy="40361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432</Words>
  <Application>Microsoft Office PowerPoint</Application>
  <PresentationFormat>Произвольный</PresentationFormat>
  <Paragraphs>57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Jingleberry</vt:lpstr>
      <vt:lpstr>Calibri</vt:lpstr>
      <vt:lpstr>Shrikhand</vt:lpstr>
      <vt:lpstr>Bryndan Write Bold</vt:lpstr>
      <vt:lpstr>Shrikhand Bold</vt:lpstr>
      <vt:lpstr>Bryndan Write</vt:lpstr>
      <vt:lpstr>Arial</vt:lpstr>
      <vt:lpstr>Jingleberry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мультстудия "живинка"_ РОСАТОМ</dc:title>
  <dc:creator>Гаврилова Ирина Николаевна</dc:creator>
  <cp:lastModifiedBy>Гаврилова Ирина Николаевна</cp:lastModifiedBy>
  <cp:revision>4</cp:revision>
  <dcterms:created xsi:type="dcterms:W3CDTF">2006-08-16T00:00:00Z</dcterms:created>
  <dcterms:modified xsi:type="dcterms:W3CDTF">2022-07-08T09:54:45Z</dcterms:modified>
  <dc:identifier>DAFFv9hTyGQ</dc:identifier>
</cp:coreProperties>
</file>