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81" r:id="rId4"/>
    <p:sldId id="286" r:id="rId5"/>
    <p:sldId id="268" r:id="rId6"/>
    <p:sldId id="269" r:id="rId7"/>
    <p:sldId id="282" r:id="rId8"/>
    <p:sldId id="283" r:id="rId9"/>
    <p:sldId id="284" r:id="rId10"/>
    <p:sldId id="285" r:id="rId11"/>
  </p:sldIdLst>
  <p:sldSz cx="9144000" cy="5143500" type="screen16x9"/>
  <p:notesSz cx="6797675" cy="9928225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PT Serif" panose="020A0603040505020204" pitchFamily="18" charset="-52"/>
      <p:regular r:id="rId17"/>
      <p:bold r:id="rId18"/>
      <p:italic r:id="rId19"/>
      <p:bold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9E98"/>
    <a:srgbClr val="16A381"/>
    <a:srgbClr val="15AB63"/>
    <a:srgbClr val="1697B6"/>
    <a:srgbClr val="005EA8"/>
    <a:srgbClr val="0096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38" d="100"/>
          <a:sy n="138" d="100"/>
        </p:scale>
        <p:origin x="75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FD860-B77F-4E1A-B4B6-0C1EF66736DB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5AB2B-0C75-4B87-82D1-26BB3A131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30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5AB2B-0C75-4B87-82D1-26BB3A13108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523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5AB2B-0C75-4B87-82D1-26BB3A13108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368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5AB2B-0C75-4B87-82D1-26BB3A13108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905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5AB2B-0C75-4B87-82D1-26BB3A13108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660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3C00-8481-4F00-8FF0-DF4B012300B3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34C3-7103-45B6-B30D-53AC62474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859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3C00-8481-4F00-8FF0-DF4B012300B3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34C3-7103-45B6-B30D-53AC62474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958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3C00-8481-4F00-8FF0-DF4B012300B3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34C3-7103-45B6-B30D-53AC62474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32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3C00-8481-4F00-8FF0-DF4B012300B3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34C3-7103-45B6-B30D-53AC62474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353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3C00-8481-4F00-8FF0-DF4B012300B3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34C3-7103-45B6-B30D-53AC62474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799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3C00-8481-4F00-8FF0-DF4B012300B3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34C3-7103-45B6-B30D-53AC62474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030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3C00-8481-4F00-8FF0-DF4B012300B3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34C3-7103-45B6-B30D-53AC62474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210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3C00-8481-4F00-8FF0-DF4B012300B3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34C3-7103-45B6-B30D-53AC62474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05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3C00-8481-4F00-8FF0-DF4B012300B3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34C3-7103-45B6-B30D-53AC62474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156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3C00-8481-4F00-8FF0-DF4B012300B3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34C3-7103-45B6-B30D-53AC62474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120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3C00-8481-4F00-8FF0-DF4B012300B3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34C3-7103-45B6-B30D-53AC62474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09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33C00-8481-4F00-8FF0-DF4B012300B3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934C3-7103-45B6-B30D-53AC62474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074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1185385-988B-080F-C15D-D69A18D7C729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7937"/>
            <a:ext cx="7103531" cy="51435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5510" y="291079"/>
            <a:ext cx="62859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dirty="0">
                <a:solidFill>
                  <a:srgbClr val="005EA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Конкурс лучших муниципальных практик и инициатив социально-экономического развития в муниципальных образованиях на территориях присутствия Госкорпорации «Росатом» в 2022 году</a:t>
            </a:r>
          </a:p>
          <a:p>
            <a:endParaRPr lang="ru-RU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endParaRPr lang="ru-RU" sz="1600" b="1" dirty="0">
              <a:solidFill>
                <a:schemeClr val="bg1"/>
              </a:solidFill>
            </a:endParaRPr>
          </a:p>
          <a:p>
            <a:endParaRPr lang="ru-RU" u="sng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5" name="AutoShape 6" descr="File:Coat of arms of Penza Oblast.svg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CBB04D-E1D5-7829-37C4-7F6B408E75C7}"/>
              </a:ext>
            </a:extLst>
          </p:cNvPr>
          <p:cNvSpPr txBox="1"/>
          <p:nvPr/>
        </p:nvSpPr>
        <p:spPr>
          <a:xfrm>
            <a:off x="3419872" y="4216279"/>
            <a:ext cx="5421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800" b="1" dirty="0">
                <a:solidFill>
                  <a:srgbClr val="005EA8"/>
                </a:solidFill>
              </a:rPr>
              <a:t>КОНКУРСНАЯ ЗАЯВКА </a:t>
            </a:r>
          </a:p>
          <a:p>
            <a:pPr algn="r"/>
            <a:r>
              <a:rPr lang="ru-RU" sz="1800" dirty="0">
                <a:solidFill>
                  <a:srgbClr val="005EA8"/>
                </a:solidFill>
              </a:rPr>
              <a:t>г. Заречный Пензенская область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77AF6B5-EDC3-9410-6470-2FDBDDD0B268}"/>
              </a:ext>
            </a:extLst>
          </p:cNvPr>
          <p:cNvSpPr/>
          <p:nvPr/>
        </p:nvSpPr>
        <p:spPr>
          <a:xfrm>
            <a:off x="2267744" y="1275606"/>
            <a:ext cx="288032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C5465C4-82B3-EFA3-603F-1F8E3CF90914}"/>
              </a:ext>
            </a:extLst>
          </p:cNvPr>
          <p:cNvSpPr/>
          <p:nvPr/>
        </p:nvSpPr>
        <p:spPr>
          <a:xfrm>
            <a:off x="6300192" y="3579862"/>
            <a:ext cx="288032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234FE84-BDA7-F64F-85FF-3CFA9CA4A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817" y="2032565"/>
            <a:ext cx="6915335" cy="131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56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89"/>
          <a:stretch/>
        </p:blipFill>
        <p:spPr>
          <a:xfrm>
            <a:off x="0" y="5056341"/>
            <a:ext cx="9141291" cy="1034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914EDC1-3879-6C65-5A0A-593A8A12C6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89"/>
          <a:stretch/>
        </p:blipFill>
        <p:spPr>
          <a:xfrm>
            <a:off x="2709" y="-20538"/>
            <a:ext cx="9141291" cy="1034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562B433-F5C5-663F-17F3-BBD5484D38A0}"/>
              </a:ext>
            </a:extLst>
          </p:cNvPr>
          <p:cNvSpPr txBox="1"/>
          <p:nvPr/>
        </p:nvSpPr>
        <p:spPr>
          <a:xfrm>
            <a:off x="179512" y="116809"/>
            <a:ext cx="511256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1600" b="1" dirty="0">
                <a:solidFill>
                  <a:srgbClr val="00966F"/>
                </a:solidFill>
              </a:rPr>
              <a:t>Сообщество «Росатом в город». </a:t>
            </a:r>
          </a:p>
          <a:p>
            <a:pPr indent="450215" algn="just"/>
            <a:r>
              <a:rPr lang="ru-RU" sz="1600" dirty="0">
                <a:effectLst/>
                <a:ea typeface="Calibri" panose="020F0502020204030204" pitchFamily="34" charset="0"/>
              </a:rPr>
              <a:t>Суть проекта заключается в оформление трансформаторных будок на территории города Заречного в корпоративном стиле. В этом году были раскрашены 2 трансформаторные будки в 2021 г. На одной из них была изображена  тема «Ветрогенератор», на второй «Атомный </a:t>
            </a:r>
            <a:r>
              <a:rPr lang="ru-RU" sz="1600" dirty="0">
                <a:ea typeface="Calibri" panose="020F0502020204030204" pitchFamily="34" charset="0"/>
              </a:rPr>
              <a:t>ледокол». В 2022 г. планируется раскрасить еще 13 трансформаторных будок. </a:t>
            </a:r>
            <a:endParaRPr lang="ru-RU" sz="16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3F4BAF-90F2-049A-E07C-48C27D4F48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56" b="11485"/>
          <a:stretch/>
        </p:blipFill>
        <p:spPr>
          <a:xfrm>
            <a:off x="287524" y="2149248"/>
            <a:ext cx="4896544" cy="278498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D957E4-0A8F-C036-2893-9C66C52387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695" y="339502"/>
            <a:ext cx="3723617" cy="458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82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6229" y="627534"/>
            <a:ext cx="74888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005EA8"/>
                </a:solidFill>
              </a:rPr>
              <a:t>ЦЕЛЬ</a:t>
            </a:r>
          </a:p>
          <a:p>
            <a:pPr algn="just"/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Активизация работы местных сообществ путем выявления и поддержки социально-ориентированных инициатив горожан для вовлечения в решение вопросов развития городской среды.</a:t>
            </a:r>
          </a:p>
          <a:p>
            <a:pPr algn="just"/>
            <a:endParaRPr lang="ru-RU" sz="2000" b="1" dirty="0">
              <a:solidFill>
                <a:srgbClr val="005EA8"/>
              </a:solidFill>
            </a:endParaRPr>
          </a:p>
          <a:p>
            <a:pPr algn="just"/>
            <a:endParaRPr lang="ru-RU" sz="2000" b="1" dirty="0">
              <a:solidFill>
                <a:srgbClr val="005EA8"/>
              </a:solidFill>
            </a:endParaRPr>
          </a:p>
          <a:p>
            <a:pPr algn="just"/>
            <a:r>
              <a:rPr lang="ru-RU" sz="2000" b="1" dirty="0">
                <a:solidFill>
                  <a:srgbClr val="005EA8"/>
                </a:solidFill>
              </a:rPr>
              <a:t>ЗАДАЧИ</a:t>
            </a:r>
          </a:p>
          <a:p>
            <a:pPr marL="342900" indent="-342900">
              <a:buClr>
                <a:srgbClr val="00966F"/>
              </a:buClr>
              <a:buFont typeface="Arial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Определение актуальных городских проблем, которые можно решить путем вовлечения городских сообществ</a:t>
            </a:r>
          </a:p>
          <a:p>
            <a:pPr marL="342900" indent="-342900">
              <a:buClr>
                <a:srgbClr val="00966F"/>
              </a:buClr>
              <a:buFont typeface="Arial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Налаживание коммуникативных и деловых связей, поиск единомышленников</a:t>
            </a:r>
          </a:p>
          <a:p>
            <a:pPr marL="342900" indent="-342900">
              <a:buClr>
                <a:srgbClr val="00966F"/>
              </a:buClr>
              <a:buFont typeface="Arial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Повышение уровня компетенций в области проектной деятельности членов городских сообществ</a:t>
            </a:r>
          </a:p>
          <a:p>
            <a:pPr marL="342900" indent="-342900">
              <a:buClr>
                <a:srgbClr val="00966F"/>
              </a:buClr>
              <a:buFont typeface="Arial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Продвижение опыта совместной работы среди горожан, тиражирование успешных практик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89"/>
          <a:stretch/>
        </p:blipFill>
        <p:spPr>
          <a:xfrm>
            <a:off x="1354" y="5060624"/>
            <a:ext cx="9141291" cy="10341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5DB39DE-CDAD-5093-C828-61E0C9C12B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89"/>
          <a:stretch/>
        </p:blipFill>
        <p:spPr>
          <a:xfrm>
            <a:off x="0" y="0"/>
            <a:ext cx="9141291" cy="10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27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219" y="378547"/>
            <a:ext cx="40349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005EA8"/>
                </a:solidFill>
              </a:rPr>
              <a:t>ЭТАПЫ РЕАЛИЗАЦИИ ПРАКТИКИ</a:t>
            </a:r>
          </a:p>
          <a:p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07081" y="2680340"/>
            <a:ext cx="188262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b="1" dirty="0"/>
              <a:t>Подготовительные работы</a:t>
            </a:r>
          </a:p>
          <a:p>
            <a:pPr lvl="0"/>
            <a:r>
              <a:rPr lang="ru-RU" sz="1100" dirty="0"/>
              <a:t>Проведение информационной компании;</a:t>
            </a:r>
          </a:p>
          <a:p>
            <a:pPr lvl="0"/>
            <a:r>
              <a:rPr lang="ru-RU" sz="1100" dirty="0"/>
              <a:t>Приглашение спикеров; Составление базы участников; закупка необходимого оборудования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407959" y="2680340"/>
            <a:ext cx="228600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Проведение двухдневного форума</a:t>
            </a:r>
          </a:p>
          <a:p>
            <a:r>
              <a:rPr lang="ru-RU" sz="1100" dirty="0"/>
              <a:t>Формат мероприятия – деловая игра, разработанная на основе лучших мировых методик работы с городскими, деловыми и профессиональными сообществами и территориями</a:t>
            </a:r>
          </a:p>
          <a:p>
            <a:r>
              <a:rPr lang="ru-RU" sz="1100" b="1" dirty="0"/>
              <a:t>Формирование городских сообществ на основе общих интересов</a:t>
            </a:r>
          </a:p>
          <a:p>
            <a:endParaRPr lang="ru-RU" sz="11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754301" y="2695436"/>
            <a:ext cx="192215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b="1" dirty="0"/>
              <a:t>Подведение итогов работы сообществ в 2021 году, награждение активистов.</a:t>
            </a:r>
          </a:p>
          <a:p>
            <a:pPr lvl="0"/>
            <a:r>
              <a:rPr lang="ru-RU" sz="1100" dirty="0"/>
              <a:t>Планирование работ в 2022 году.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47" y="1470814"/>
            <a:ext cx="785917" cy="785917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 flipV="1">
            <a:off x="1825000" y="2079859"/>
            <a:ext cx="946800" cy="45719"/>
          </a:xfrm>
          <a:prstGeom prst="rect">
            <a:avLst/>
          </a:prstGeom>
          <a:solidFill>
            <a:srgbClr val="009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 flipV="1">
            <a:off x="4025915" y="2058053"/>
            <a:ext cx="946800" cy="45719"/>
          </a:xfrm>
          <a:prstGeom prst="rect">
            <a:avLst/>
          </a:prstGeom>
          <a:solidFill>
            <a:srgbClr val="009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flipV="1">
            <a:off x="6012160" y="2053570"/>
            <a:ext cx="946800" cy="45719"/>
          </a:xfrm>
          <a:prstGeom prst="rect">
            <a:avLst/>
          </a:prstGeom>
          <a:solidFill>
            <a:srgbClr val="009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89"/>
          <a:stretch/>
        </p:blipFill>
        <p:spPr>
          <a:xfrm>
            <a:off x="1354" y="5060624"/>
            <a:ext cx="9141291" cy="1034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06E5338-FC4A-AC5A-24E6-341BCCF6DA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431910"/>
            <a:ext cx="1235863" cy="8736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849FE3D-C107-3692-BA54-0C6AC5D2E5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143" y="1431910"/>
            <a:ext cx="901872" cy="917953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43515E83-28CF-6A3D-64E8-F56270491EFD}"/>
              </a:ext>
            </a:extLst>
          </p:cNvPr>
          <p:cNvSpPr/>
          <p:nvPr/>
        </p:nvSpPr>
        <p:spPr>
          <a:xfrm>
            <a:off x="4731898" y="2680340"/>
            <a:ext cx="180854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Реализация социально-</a:t>
            </a:r>
          </a:p>
          <a:p>
            <a:r>
              <a:rPr lang="ru-RU" sz="1100" b="1" dirty="0"/>
              <a:t>значимых </a:t>
            </a:r>
          </a:p>
          <a:p>
            <a:r>
              <a:rPr lang="ru-RU" sz="1100" b="1" dirty="0"/>
              <a:t>мероприятий силами активистов городских сообществ</a:t>
            </a:r>
          </a:p>
          <a:p>
            <a:endParaRPr lang="ru-RU" sz="1100" dirty="0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304481E-FC2D-42C1-EEAA-6F0E960B98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922" y="1522352"/>
            <a:ext cx="725775" cy="72577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D0C8C64-F853-640D-11B0-C448EF963C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89"/>
          <a:stretch/>
        </p:blipFill>
        <p:spPr>
          <a:xfrm>
            <a:off x="0" y="-20538"/>
            <a:ext cx="9141291" cy="10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17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89"/>
          <a:stretch/>
        </p:blipFill>
        <p:spPr>
          <a:xfrm>
            <a:off x="1354" y="5060624"/>
            <a:ext cx="9141291" cy="10341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D0C8C64-F853-640D-11B0-C448EF963C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89"/>
          <a:stretch/>
        </p:blipFill>
        <p:spPr>
          <a:xfrm>
            <a:off x="0" y="-20538"/>
            <a:ext cx="9141291" cy="10341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D7D439-A5D5-E134-9875-CBB3902627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266" y="2571750"/>
            <a:ext cx="2975718" cy="23570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0ED79A-75CD-F9B6-7B1D-1E6884B6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6"/>
          <a:stretch/>
        </p:blipFill>
        <p:spPr>
          <a:xfrm>
            <a:off x="5106977" y="2571750"/>
            <a:ext cx="3832844" cy="23534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98A1B7-1594-A1C3-B7A2-1625E6EED0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4" r="26093"/>
          <a:stretch/>
        </p:blipFill>
        <p:spPr>
          <a:xfrm>
            <a:off x="6948264" y="159730"/>
            <a:ext cx="1991557" cy="228765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F31E14A-DB54-457D-08FD-26A7B11C9D5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3" r="5978"/>
          <a:stretch/>
        </p:blipFill>
        <p:spPr>
          <a:xfrm>
            <a:off x="107504" y="163426"/>
            <a:ext cx="3672409" cy="228751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5071BD3-2DC5-ECA6-A520-FEB8DF06F80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1" t="323" r="27044" b="-323"/>
          <a:stretch/>
        </p:blipFill>
        <p:spPr>
          <a:xfrm>
            <a:off x="107504" y="2562414"/>
            <a:ext cx="1855293" cy="235320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1B5338A-2914-B4B4-39D6-75594BC6BFB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85"/>
          <a:stretch/>
        </p:blipFill>
        <p:spPr>
          <a:xfrm>
            <a:off x="3854837" y="159730"/>
            <a:ext cx="2975719" cy="228765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11B67DF-66F4-4576-460F-B53164833584}"/>
              </a:ext>
            </a:extLst>
          </p:cNvPr>
          <p:cNvSpPr/>
          <p:nvPr/>
        </p:nvSpPr>
        <p:spPr>
          <a:xfrm>
            <a:off x="4975263" y="4632479"/>
            <a:ext cx="1855293" cy="371408"/>
          </a:xfrm>
          <a:prstGeom prst="rect">
            <a:avLst/>
          </a:prstGeom>
          <a:solidFill>
            <a:srgbClr val="179E98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E5B127-1BEC-645D-841D-DF4AB3105BFB}"/>
              </a:ext>
            </a:extLst>
          </p:cNvPr>
          <p:cNvSpPr txBox="1"/>
          <p:nvPr/>
        </p:nvSpPr>
        <p:spPr>
          <a:xfrm>
            <a:off x="5092971" y="4650690"/>
            <a:ext cx="1855293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solidFill>
                  <a:schemeClr val="bg1"/>
                </a:solidFill>
              </a:rPr>
              <a:t>9-10 июня 2021</a:t>
            </a:r>
            <a:endParaRPr lang="ru-RU" sz="1800" b="1" dirty="0">
              <a:solidFill>
                <a:srgbClr val="005E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966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807" y="216226"/>
            <a:ext cx="852167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1600" b="1" dirty="0">
                <a:solidFill>
                  <a:srgbClr val="00966F"/>
                </a:solidFill>
              </a:rPr>
              <a:t>Сообщество «Эко драйв»</a:t>
            </a:r>
          </a:p>
          <a:p>
            <a:pPr lvl="0">
              <a:lnSpc>
                <a:spcPct val="90000"/>
              </a:lnSpc>
            </a:pPr>
            <a:r>
              <a:rPr lang="ru-RU" sz="1600" dirty="0">
                <a:effectLst/>
                <a:ea typeface="Calibri" panose="020F0502020204030204" pitchFamily="34" charset="0"/>
              </a:rPr>
              <a:t>сообщество по экологическому улучшению города Заречного с девизом «Сделаем город  чище и красивее!» </a:t>
            </a:r>
            <a:endParaRPr lang="ru-RU" sz="1600" b="1" dirty="0">
              <a:solidFill>
                <a:srgbClr val="00966F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89"/>
          <a:stretch/>
        </p:blipFill>
        <p:spPr>
          <a:xfrm>
            <a:off x="1354" y="5060624"/>
            <a:ext cx="9141291" cy="10341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E5BBC98-92DB-BA79-93BA-EB1D88E0A2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89"/>
          <a:stretch/>
        </p:blipFill>
        <p:spPr>
          <a:xfrm>
            <a:off x="0" y="-18289"/>
            <a:ext cx="9141291" cy="1034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AEF535B-C895-21FA-5423-B78CC121981C}"/>
              </a:ext>
            </a:extLst>
          </p:cNvPr>
          <p:cNvSpPr txBox="1"/>
          <p:nvPr/>
        </p:nvSpPr>
        <p:spPr>
          <a:xfrm>
            <a:off x="278558" y="1105490"/>
            <a:ext cx="4003922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1600" b="1" dirty="0">
                <a:solidFill>
                  <a:srgbClr val="00966F"/>
                </a:solidFill>
              </a:rPr>
              <a:t>В 2021 году провели:</a:t>
            </a:r>
          </a:p>
          <a:p>
            <a:pPr marL="285750" lvl="0" indent="-285750">
              <a:lnSpc>
                <a:spcPct val="90000"/>
              </a:lnSpc>
              <a:buFontTx/>
              <a:buChar char="-"/>
            </a:pPr>
            <a:r>
              <a:rPr lang="ru-RU" sz="1600" dirty="0"/>
              <a:t>2 акции </a:t>
            </a:r>
            <a:r>
              <a:rPr lang="ru-RU" sz="1600" dirty="0">
                <a:effectLst/>
                <a:ea typeface="Calibri" panose="020F0502020204030204" pitchFamily="34" charset="0"/>
              </a:rPr>
              <a:t>«</a:t>
            </a:r>
            <a:r>
              <a:rPr lang="ru-RU" sz="1600" dirty="0" err="1">
                <a:effectLst/>
                <a:ea typeface="Calibri" panose="020F0502020204030204" pitchFamily="34" charset="0"/>
              </a:rPr>
              <a:t>Greenday</a:t>
            </a:r>
            <a:r>
              <a:rPr lang="ru-RU" sz="1600" dirty="0">
                <a:effectLst/>
                <a:ea typeface="Calibri" panose="020F0502020204030204" pitchFamily="34" charset="0"/>
              </a:rPr>
              <a:t>» на территории зоны отдыха «Лесная</a:t>
            </a:r>
            <a:r>
              <a:rPr lang="ru-RU" sz="1600" dirty="0"/>
              <a:t>»;</a:t>
            </a:r>
          </a:p>
          <a:p>
            <a:pPr marL="285750" lvl="0" indent="-285750">
              <a:lnSpc>
                <a:spcPct val="90000"/>
              </a:lnSpc>
              <a:buFontTx/>
              <a:buChar char="-"/>
            </a:pPr>
            <a:r>
              <a:rPr lang="ru-RU" sz="1600" dirty="0"/>
              <a:t>провели 4 субботника по сбору мусора;</a:t>
            </a:r>
          </a:p>
          <a:p>
            <a:pPr marL="285750" lvl="0" indent="-285750">
              <a:lnSpc>
                <a:spcPct val="90000"/>
              </a:lnSpc>
              <a:buFontTx/>
              <a:buChar char="-"/>
            </a:pPr>
            <a:r>
              <a:rPr lang="ru-RU" sz="1600" dirty="0"/>
              <a:t>организовали сбор старых машинных покрышек;</a:t>
            </a:r>
          </a:p>
          <a:p>
            <a:pPr marL="285750" lvl="0" indent="-285750">
              <a:lnSpc>
                <a:spcPct val="90000"/>
              </a:lnSpc>
              <a:buFontTx/>
              <a:buChar char="-"/>
            </a:pPr>
            <a:r>
              <a:rPr lang="ru-RU" sz="1600" dirty="0"/>
              <a:t>провели 2 акции по посадке саженцев деревьев на территории города.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10F465-A390-0E57-9CB1-9CF027A9B4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903" y="757096"/>
            <a:ext cx="2419539" cy="18146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55CB43-5C78-CC9D-78F4-0E83D68A2B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926" y="2613332"/>
            <a:ext cx="4248472" cy="238976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755F3D9-DA34-C5CF-686D-BBE20AC7B93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6" r="18768"/>
          <a:stretch/>
        </p:blipFill>
        <p:spPr>
          <a:xfrm>
            <a:off x="4626046" y="757096"/>
            <a:ext cx="1762711" cy="180396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3453A76-1013-9A25-5297-0D209B0D7F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2"/>
          <a:stretch/>
        </p:blipFill>
        <p:spPr>
          <a:xfrm>
            <a:off x="2324199" y="3045753"/>
            <a:ext cx="2246446" cy="193973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BFC7C71-9D77-BE4F-34C5-218EC90D17E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3"/>
          <a:stretch/>
        </p:blipFill>
        <p:spPr>
          <a:xfrm>
            <a:off x="578265" y="3044196"/>
            <a:ext cx="1643641" cy="195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37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049" y="195486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2000" b="1" dirty="0">
                <a:solidFill>
                  <a:srgbClr val="00966F"/>
                </a:solidFill>
              </a:rPr>
              <a:t>Сообщество «Мой дом, мой двор»</a:t>
            </a:r>
          </a:p>
          <a:p>
            <a:pPr lvl="0">
              <a:lnSpc>
                <a:spcPct val="90000"/>
              </a:lnSpc>
            </a:pPr>
            <a:r>
              <a:rPr lang="ru-RU" sz="2000" dirty="0">
                <a:effectLst/>
                <a:ea typeface="Calibri" panose="020F0502020204030204" pitchFamily="34" charset="0"/>
              </a:rPr>
              <a:t>Сообщество жителей многоквартирных домов, заинтересованных в благоустройстве придомовых территорий.</a:t>
            </a:r>
          </a:p>
          <a:p>
            <a:pPr lvl="0">
              <a:lnSpc>
                <a:spcPct val="90000"/>
              </a:lnSpc>
            </a:pPr>
            <a:r>
              <a:rPr lang="ru-RU" sz="2000" b="1" dirty="0">
                <a:solidFill>
                  <a:srgbClr val="00966F"/>
                </a:solidFill>
              </a:rPr>
              <a:t>В 2021 году были созданы 3 цветника на территории городского парка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51520" y="1491630"/>
            <a:ext cx="8423946" cy="3456384"/>
            <a:chOff x="449221" y="1076710"/>
            <a:chExt cx="9162349" cy="3943312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8" t="16723" r="1"/>
            <a:stretch/>
          </p:blipFill>
          <p:spPr>
            <a:xfrm>
              <a:off x="467544" y="1076710"/>
              <a:ext cx="3945245" cy="1792559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25" t="11453" r="110" b="-5646"/>
            <a:stretch/>
          </p:blipFill>
          <p:spPr>
            <a:xfrm>
              <a:off x="449221" y="2934444"/>
              <a:ext cx="3945246" cy="2085578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03" r="6818"/>
            <a:stretch/>
          </p:blipFill>
          <p:spPr>
            <a:xfrm>
              <a:off x="4483422" y="1076710"/>
              <a:ext cx="5128148" cy="3871304"/>
            </a:xfrm>
            <a:prstGeom prst="rect">
              <a:avLst/>
            </a:prstGeom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89"/>
          <a:stretch/>
        </p:blipFill>
        <p:spPr>
          <a:xfrm>
            <a:off x="1354" y="5060624"/>
            <a:ext cx="9141291" cy="1034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914EDC1-3879-6C65-5A0A-593A8A12C6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89"/>
          <a:stretch/>
        </p:blipFill>
        <p:spPr>
          <a:xfrm>
            <a:off x="2709" y="-20538"/>
            <a:ext cx="9141291" cy="10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02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049" y="195486"/>
            <a:ext cx="4633983" cy="311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2000" b="1" dirty="0">
                <a:solidFill>
                  <a:srgbClr val="00966F"/>
                </a:solidFill>
              </a:rPr>
              <a:t>Сообщество «</a:t>
            </a:r>
            <a:r>
              <a:rPr lang="en-US" sz="2000" b="1" dirty="0">
                <a:solidFill>
                  <a:srgbClr val="00966F"/>
                </a:solidFill>
              </a:rPr>
              <a:t>IT </a:t>
            </a:r>
            <a:r>
              <a:rPr lang="ru-RU" sz="2000" b="1" dirty="0">
                <a:solidFill>
                  <a:srgbClr val="00966F"/>
                </a:solidFill>
              </a:rPr>
              <a:t>старт»</a:t>
            </a:r>
          </a:p>
          <a:p>
            <a:pPr lvl="0">
              <a:lnSpc>
                <a:spcPct val="9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интеллектуальное сообщество цифровых технологий,  цель которого - создание креативного пространства для получения новых компетенций в области цифровых технологий.</a:t>
            </a:r>
          </a:p>
          <a:p>
            <a:pPr lvl="0">
              <a:lnSpc>
                <a:spcPct val="9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2021 году были организованы несколько встреч с экспертами  для развития коммуникаций и получения новых компетенций и цикл семинаров по обучению ведения социальных сетей с приглашенным экспертом в области SMM.</a:t>
            </a:r>
            <a:endParaRPr lang="ru-RU" sz="2000" b="1" dirty="0">
              <a:solidFill>
                <a:srgbClr val="00966F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89"/>
          <a:stretch/>
        </p:blipFill>
        <p:spPr>
          <a:xfrm>
            <a:off x="1354" y="5060624"/>
            <a:ext cx="9141291" cy="1034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914EDC1-3879-6C65-5A0A-593A8A12C6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89"/>
          <a:stretch/>
        </p:blipFill>
        <p:spPr>
          <a:xfrm>
            <a:off x="2709" y="-20538"/>
            <a:ext cx="9141291" cy="1034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973C09-8857-77D4-D211-7CB97509F6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292942"/>
            <a:ext cx="2288693" cy="171652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F400D65-73A0-3297-095C-B6B3A6F69C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914" y="2306616"/>
            <a:ext cx="3629195" cy="272189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58B3A49-ADE3-C88F-4A15-EC004233AE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915" y="170288"/>
            <a:ext cx="3629195" cy="204142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1997610-08CF-FFA1-2199-885B2733E7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45" y="3292942"/>
            <a:ext cx="2288694" cy="171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68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3043" y="2469148"/>
            <a:ext cx="3963939" cy="284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966F"/>
                </a:solidFill>
              </a:rPr>
              <a:t>Сообщество «Клуб молодых бабушек». </a:t>
            </a:r>
          </a:p>
          <a:p>
            <a:pPr algn="just"/>
            <a:r>
              <a:rPr lang="ru-RU" sz="1600" dirty="0">
                <a:effectLst/>
                <a:ea typeface="Calibri" panose="020F0502020204030204" pitchFamily="34" charset="0"/>
              </a:rPr>
              <a:t>Цель клуба  — подготовить самых близких родственников ко встрече с новым членом семьи. На встречах эксперты  рассказывают будущим мамам и бабушкам об основных правилах послеродового восстановления, о современных подходах к уходу за младенцем, а также о том, как легко адаптироваться к новой роли бабушки и дедушки.</a:t>
            </a:r>
            <a:endParaRPr lang="ru-RU" sz="1600" dirty="0"/>
          </a:p>
          <a:p>
            <a:pPr algn="just">
              <a:lnSpc>
                <a:spcPct val="150000"/>
              </a:lnSpc>
            </a:pPr>
            <a:endParaRPr lang="ru-RU" sz="14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89"/>
          <a:stretch/>
        </p:blipFill>
        <p:spPr>
          <a:xfrm>
            <a:off x="1354" y="5060624"/>
            <a:ext cx="9141291" cy="1034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914EDC1-3879-6C65-5A0A-593A8A12C6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89"/>
          <a:stretch/>
        </p:blipFill>
        <p:spPr>
          <a:xfrm>
            <a:off x="2709" y="-20538"/>
            <a:ext cx="9141291" cy="10341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FD5A11-2EF8-3BF5-9423-A968091179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0137"/>
            <a:ext cx="2306129" cy="22953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37B12CB-4E93-0069-0F33-52B7B0A480C9}"/>
              </a:ext>
            </a:extLst>
          </p:cNvPr>
          <p:cNvSpPr txBox="1"/>
          <p:nvPr/>
        </p:nvSpPr>
        <p:spPr>
          <a:xfrm>
            <a:off x="4644008" y="82876"/>
            <a:ext cx="457200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1800" b="1" dirty="0">
                <a:solidFill>
                  <a:srgbClr val="00966F"/>
                </a:solidFill>
              </a:rPr>
              <a:t>Лаундж пространство «Открытая дверь» </a:t>
            </a:r>
            <a:r>
              <a:rPr lang="ru-RU" sz="1800" dirty="0">
                <a:effectLst/>
                <a:ea typeface="Calibri" panose="020F0502020204030204" pitchFamily="34" charset="0"/>
              </a:rPr>
              <a:t>- пространство для свободного творчества, делового общения, реализации идей открылось в центральной городской библиотеке.</a:t>
            </a:r>
            <a:endParaRPr lang="ru-RU" sz="1800" b="1" dirty="0">
              <a:solidFill>
                <a:srgbClr val="00966F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D909170-6769-30AC-615A-7C4401E5AA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250" t="16043" r="26375" b="22358"/>
          <a:stretch/>
        </p:blipFill>
        <p:spPr>
          <a:xfrm>
            <a:off x="4858161" y="1656988"/>
            <a:ext cx="3600400" cy="316835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B4F6E8A-7F6C-7656-62C6-D6DAC674336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89"/>
          <a:stretch/>
        </p:blipFill>
        <p:spPr>
          <a:xfrm rot="16200000">
            <a:off x="1923177" y="2544535"/>
            <a:ext cx="4811169" cy="5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72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89"/>
          <a:stretch/>
        </p:blipFill>
        <p:spPr>
          <a:xfrm>
            <a:off x="0" y="5056341"/>
            <a:ext cx="9141291" cy="1034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914EDC1-3879-6C65-5A0A-593A8A12C6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89"/>
          <a:stretch/>
        </p:blipFill>
        <p:spPr>
          <a:xfrm>
            <a:off x="2709" y="-20538"/>
            <a:ext cx="9141291" cy="1034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562B433-F5C5-663F-17F3-BBD5484D38A0}"/>
              </a:ext>
            </a:extLst>
          </p:cNvPr>
          <p:cNvSpPr txBox="1"/>
          <p:nvPr/>
        </p:nvSpPr>
        <p:spPr>
          <a:xfrm>
            <a:off x="179512" y="116809"/>
            <a:ext cx="853244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966F"/>
                </a:solidFill>
              </a:rPr>
              <a:t>Сообщество выпускников и учащихся лицея №230</a:t>
            </a:r>
          </a:p>
          <a:p>
            <a:r>
              <a:rPr lang="ru-RU" b="0" i="0" dirty="0">
                <a:effectLst/>
                <a:latin typeface="PT Serif" panose="020B0604020202020204" pitchFamily="18" charset="-52"/>
              </a:rPr>
              <a:t>При создании музея проводился сбор информации, предметов и визуальных данных. В этом помогали все неравнодушные к идее проекта </a:t>
            </a:r>
            <a:r>
              <a:rPr lang="ru-RU" b="0" i="0" dirty="0" err="1">
                <a:effectLst/>
                <a:latin typeface="PT Serif" panose="020B0604020202020204" pitchFamily="18" charset="-52"/>
              </a:rPr>
              <a:t>зареченцы</a:t>
            </a:r>
            <a:r>
              <a:rPr lang="ru-RU" b="0" i="0" dirty="0">
                <a:effectLst/>
                <a:latin typeface="PT Serif" panose="020B0604020202020204" pitchFamily="18" charset="-52"/>
              </a:rPr>
              <a:t> — и выпускники, и педагоги, и современные школьники.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804A6F-0727-C9D1-8C16-F51BC4CD68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799" y="3199939"/>
            <a:ext cx="2576963" cy="171797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85DA8D6-E6DD-9DFA-68C2-633EF32DC4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087" y="1344962"/>
            <a:ext cx="2576460" cy="171797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A8CC0CD-0451-5C16-82CB-9BBB2F9CB7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08" y="1342104"/>
            <a:ext cx="2576460" cy="172083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49FC99F-10D0-E52D-A3EC-4B38FB1678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302" y="1343528"/>
            <a:ext cx="2576460" cy="171798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D315808-2DF7-60B3-5B29-6415415F4A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08" y="3202960"/>
            <a:ext cx="2576460" cy="171764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99349E7-6AC9-EF95-026D-CA878992288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377" y="3201364"/>
            <a:ext cx="2581250" cy="172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599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499</Words>
  <Application>Microsoft Office PowerPoint</Application>
  <PresentationFormat>Экран (16:9)</PresentationFormat>
  <Paragraphs>51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PT Serif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 С. Изосимов</dc:creator>
  <cp:lastModifiedBy>admin</cp:lastModifiedBy>
  <cp:revision>85</cp:revision>
  <cp:lastPrinted>2022-05-23T09:43:03Z</cp:lastPrinted>
  <dcterms:created xsi:type="dcterms:W3CDTF">2022-05-23T08:11:54Z</dcterms:created>
  <dcterms:modified xsi:type="dcterms:W3CDTF">2022-07-08T06:54:10Z</dcterms:modified>
</cp:coreProperties>
</file>