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368" r:id="rId2"/>
    <p:sldId id="366" r:id="rId3"/>
    <p:sldId id="337" r:id="rId4"/>
    <p:sldId id="424" r:id="rId5"/>
    <p:sldId id="442" r:id="rId6"/>
    <p:sldId id="443" r:id="rId7"/>
    <p:sldId id="445" r:id="rId8"/>
    <p:sldId id="446" r:id="rId9"/>
    <p:sldId id="447" r:id="rId10"/>
    <p:sldId id="448" r:id="rId11"/>
    <p:sldId id="449" r:id="rId12"/>
    <p:sldId id="441" r:id="rId13"/>
    <p:sldId id="450" r:id="rId14"/>
    <p:sldId id="451" r:id="rId15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2987"/>
    <a:srgbClr val="F9F9F9"/>
    <a:srgbClr val="290E72"/>
    <a:srgbClr val="77DBE5"/>
    <a:srgbClr val="25B2C1"/>
    <a:srgbClr val="FF0066"/>
    <a:srgbClr val="000000"/>
    <a:srgbClr val="FFC000"/>
    <a:srgbClr val="6EAB55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25" autoAdjust="0"/>
    <p:restoredTop sz="89405" autoAdjust="0"/>
  </p:normalViewPr>
  <p:slideViewPr>
    <p:cSldViewPr snapToGrid="0">
      <p:cViewPr varScale="1">
        <p:scale>
          <a:sx n="79" d="100"/>
          <a:sy n="79" d="100"/>
        </p:scale>
        <p:origin x="114" y="4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2563007674562437E-2"/>
          <c:y val="0.17014167263183011"/>
          <c:w val="0.93743699232543753"/>
          <c:h val="0.6376804461942262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Доброжелательные, бесконфликтные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2"/>
                <c:pt idx="0">
                  <c:v>2020 год</c:v>
                </c:pt>
                <c:pt idx="1">
                  <c:v>2021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74</c:v>
                </c:pt>
                <c:pt idx="1">
                  <c:v>90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Напряженные, взрывоопасные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2"/>
                <c:pt idx="0">
                  <c:v>2020 год</c:v>
                </c:pt>
                <c:pt idx="1">
                  <c:v>2021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11</c:v>
                </c:pt>
                <c:pt idx="1">
                  <c:v>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Затрудняюсь ответить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2"/>
                <c:pt idx="0">
                  <c:v>2020 год</c:v>
                </c:pt>
                <c:pt idx="1">
                  <c:v>2021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15</c:v>
                </c:pt>
                <c:pt idx="1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1901336"/>
        <c:axId val="143424800"/>
        <c:axId val="0"/>
      </c:bar3DChart>
      <c:catAx>
        <c:axId val="1419013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c:spPr>
        <c:txPr>
          <a:bodyPr/>
          <a:lstStyle/>
          <a:p>
            <a:pPr>
              <a:defRPr b="1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pPr>
            <a:endParaRPr lang="ru-RU"/>
          </a:p>
        </c:txPr>
        <c:crossAx val="143424800"/>
        <c:crosses val="autoZero"/>
        <c:auto val="1"/>
        <c:lblAlgn val="ctr"/>
        <c:lblOffset val="100"/>
        <c:noMultiLvlLbl val="0"/>
      </c:catAx>
      <c:valAx>
        <c:axId val="1434248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imes" pitchFamily="18" charset="0"/>
              </a:defRPr>
            </a:pPr>
            <a:endParaRPr lang="ru-RU"/>
          </a:p>
        </c:txPr>
        <c:crossAx val="141901336"/>
        <c:crosses val="autoZero"/>
        <c:crossBetween val="between"/>
      </c:valAx>
    </c:plotArea>
    <c:legend>
      <c:legendPos val="t"/>
      <c:legendEntry>
        <c:idx val="0"/>
        <c:txPr>
          <a:bodyPr/>
          <a:lstStyle/>
          <a:p>
            <a:pPr>
              <a:defRPr sz="1600" b="1">
                <a:latin typeface="Times" pitchFamily="18" charset="0"/>
              </a:defRPr>
            </a:pPr>
            <a:endParaRPr lang="ru-RU"/>
          </a:p>
        </c:txPr>
      </c:legendEntry>
      <c:layout/>
      <c:overlay val="0"/>
      <c:txPr>
        <a:bodyPr/>
        <a:lstStyle/>
        <a:p>
          <a:pPr>
            <a:defRPr b="1">
              <a:latin typeface="Times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8B2FB2F2-20A8-4452-B3FE-F853D17E3780}" type="datetimeFigureOut">
              <a:rPr lang="ru-RU"/>
              <a:pPr>
                <a:defRPr/>
              </a:pPr>
              <a:t>04.07.2022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32AD0601-339C-4ED1-9374-423BBDAD92B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0456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D0601-339C-4ED1-9374-423BBDAD92B6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262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D0601-339C-4ED1-9374-423BBDAD92B6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241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D0601-339C-4ED1-9374-423BBDAD92B6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241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AA6C1CD-7806-437A-B7FC-8F6F5CF64E40}" type="slidenum">
              <a:rPr lang="ru-RU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304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AA6C1CD-7806-437A-B7FC-8F6F5CF64E40}" type="slidenum">
              <a:rPr lang="ru-RU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304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AA6C1CD-7806-437A-B7FC-8F6F5CF64E40}" type="slidenum">
              <a:rPr lang="ru-RU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304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AA6C1CD-7806-437A-B7FC-8F6F5CF64E40}" type="slidenum">
              <a:rPr lang="ru-RU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304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AA6C1CD-7806-437A-B7FC-8F6F5CF64E40}" type="slidenum">
              <a:rPr lang="ru-RU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304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AA6C1CD-7806-437A-B7FC-8F6F5CF64E40}" type="slidenum">
              <a:rPr lang="ru-RU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304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AA6C1CD-7806-437A-B7FC-8F6F5CF64E40}" type="slidenum">
              <a:rPr lang="ru-RU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3044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AA6C1CD-7806-437A-B7FC-8F6F5CF64E40}" type="slidenum">
              <a:rPr lang="ru-RU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304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7BABE-168D-4F32-96BB-F299C65E66A1}" type="datetimeFigureOut">
              <a:rPr lang="ru-RU"/>
              <a:pPr>
                <a:defRPr/>
              </a:pPr>
              <a:t>04.07.2022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71E0B9-1FEF-46E2-B4F4-5204E88CF61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271B8-55BB-4D4F-BFA3-02EAAFF8E28A}" type="datetimeFigureOut">
              <a:rPr lang="ru-RU"/>
              <a:pPr>
                <a:defRPr/>
              </a:pPr>
              <a:t>04.07.2022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13E555-DA73-42A6-B89E-B89C46638DB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784AF-DB69-4E1D-A8CF-B7F51C127B44}" type="datetimeFigureOut">
              <a:rPr lang="ru-RU"/>
              <a:pPr>
                <a:defRPr/>
              </a:pPr>
              <a:t>04.07.2022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7785F5-C1C4-4DED-A571-2CE2E8D958D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49106-0905-4980-A3AD-D3CD26331E33}" type="datetimeFigureOut">
              <a:rPr lang="ru-RU"/>
              <a:pPr>
                <a:defRPr/>
              </a:pPr>
              <a:t>04.07.2022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1D6829-91D2-47FD-B5AB-34A6917A591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9C68E-CFFC-427B-94EF-AB909E46F2D2}" type="datetimeFigureOut">
              <a:rPr lang="ru-RU"/>
              <a:pPr>
                <a:defRPr/>
              </a:pPr>
              <a:t>04.07.2022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E2B1B3-7C28-4802-8806-D1101DBA723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7802F-D66E-43EB-8533-086A0CF21B54}" type="datetimeFigureOut">
              <a:rPr lang="ru-RU"/>
              <a:pPr>
                <a:defRPr/>
              </a:pPr>
              <a:t>04.07.2022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DACBDC-085F-491C-AAF9-50BEB31B2F2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4F96B-96E1-40DD-91ED-41AE7B3CA879}" type="datetimeFigureOut">
              <a:rPr lang="ru-RU"/>
              <a:pPr>
                <a:defRPr/>
              </a:pPr>
              <a:t>04.07.2022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223AD0-5549-4EF2-AEA0-D845D11369F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1306C-2B48-4C04-A427-3810C034392A}" type="datetimeFigureOut">
              <a:rPr lang="ru-RU"/>
              <a:pPr>
                <a:defRPr/>
              </a:pPr>
              <a:t>04.07.2022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38D02-19AE-40C5-A4DA-700942FB08F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992B2-BC44-488D-AF52-FFA162AC6882}" type="datetimeFigureOut">
              <a:rPr lang="ru-RU"/>
              <a:pPr>
                <a:defRPr/>
              </a:pPr>
              <a:t>04.07.2022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9D31B7-37BE-4EF5-93E0-B78316A6AA7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255E9-0523-4369-A9AD-284FF826F2B0}" type="datetimeFigureOut">
              <a:rPr lang="ru-RU"/>
              <a:pPr>
                <a:defRPr/>
              </a:pPr>
              <a:t>04.07.2022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49B4FE-1DB9-4E68-A9B9-9B014C31C47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3A33F-6048-41CF-AABB-83B362CE8C41}" type="datetimeFigureOut">
              <a:rPr lang="ru-RU"/>
              <a:pPr>
                <a:defRPr/>
              </a:pPr>
              <a:t>04.07.2022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852870-65C4-422F-914B-B24D603C3FD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0DB9ED4-2BC2-48F2-AD05-CB6C32E87794}" type="datetimeFigureOut">
              <a:rPr lang="ru-RU"/>
              <a:pPr>
                <a:defRPr/>
              </a:pPr>
              <a:t>04.07.2022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EDA9C869-4AF5-43DA-AD83-7A4A0C1A6D39}" type="slidenum">
              <a:rPr lang="ru-RU"/>
              <a:pPr/>
              <a:t>‹#›</a:t>
            </a:fld>
            <a:endParaRPr lang="ru-RU"/>
          </a:p>
        </p:txBody>
      </p:sp>
      <p:pic>
        <p:nvPicPr>
          <p:cNvPr id="1031" name="Рисунок 6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k-kurchatova.ru/skazochnaya_rus/promo" TargetMode="External"/><Relationship Id="rId11" Type="http://schemas.openxmlformats.org/officeDocument/2006/relationships/image" Target="../media/image48.jpeg"/><Relationship Id="rId5" Type="http://schemas.openxmlformats.org/officeDocument/2006/relationships/image" Target="../media/image2.png"/><Relationship Id="rId10" Type="http://schemas.openxmlformats.org/officeDocument/2006/relationships/image" Target="../media/image47.jpeg"/><Relationship Id="rId4" Type="http://schemas.openxmlformats.org/officeDocument/2006/relationships/image" Target="../media/image7.png"/><Relationship Id="rId9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2.pn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4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4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.png"/><Relationship Id="rId10" Type="http://schemas.openxmlformats.org/officeDocument/2006/relationships/image" Target="../media/image25.jpeg"/><Relationship Id="rId4" Type="http://schemas.openxmlformats.org/officeDocument/2006/relationships/image" Target="../media/image7.pn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5" Type="http://schemas.openxmlformats.org/officeDocument/2006/relationships/image" Target="../media/image2.png"/><Relationship Id="rId10" Type="http://schemas.openxmlformats.org/officeDocument/2006/relationships/image" Target="../media/image31.jpeg"/><Relationship Id="rId4" Type="http://schemas.openxmlformats.org/officeDocument/2006/relationships/image" Target="../media/image7.pn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volgodonskgorod.ru/city/v-volgodonske-otkrylsya-park-czentr-skazki-i-mify-drevnej-rusi.html/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4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hyperlink" Target="http://dk-kurchatova.ru/skazochnaya_rus/promo" TargetMode="External"/><Relationship Id="rId5" Type="http://schemas.openxmlformats.org/officeDocument/2006/relationships/image" Target="../media/image2.png"/><Relationship Id="rId10" Type="http://schemas.openxmlformats.org/officeDocument/2006/relationships/image" Target="../media/image39.jpeg"/><Relationship Id="rId4" Type="http://schemas.openxmlformats.org/officeDocument/2006/relationships/image" Target="../media/image7.png"/><Relationship Id="rId9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3088"/>
            <a:ext cx="12192000" cy="501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extBox 7"/>
          <p:cNvSpPr txBox="1">
            <a:spLocks noChangeArrowheads="1"/>
          </p:cNvSpPr>
          <p:nvPr/>
        </p:nvSpPr>
        <p:spPr bwMode="auto">
          <a:xfrm>
            <a:off x="0" y="1344613"/>
            <a:ext cx="12192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000" b="1">
                <a:latin typeface="Times New Roman" pitchFamily="18" charset="0"/>
                <a:cs typeface="Times New Roman" pitchFamily="18" charset="0"/>
              </a:rPr>
              <a:t>Администрация города Волгодонска</a:t>
            </a:r>
          </a:p>
        </p:txBody>
      </p:sp>
      <p:pic>
        <p:nvPicPr>
          <p:cNvPr id="3077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5450" y="203200"/>
            <a:ext cx="782638" cy="101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TextBox 1"/>
          <p:cNvSpPr txBox="1">
            <a:spLocks noChangeArrowheads="1"/>
          </p:cNvSpPr>
          <p:nvPr/>
        </p:nvSpPr>
        <p:spPr bwMode="auto">
          <a:xfrm>
            <a:off x="943429" y="6286620"/>
            <a:ext cx="1082765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Город Волгодонск, Ростовская область, 202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год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8972" y="2423887"/>
            <a:ext cx="113937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«Укрепление межнационального мира и согласия, </a:t>
            </a:r>
            <a:endParaRPr lang="en-US" altLang="ru-RU" sz="3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реализация мероприятий в сфере государственной национальной политики на территории города Волгодонска»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9"/>
          <p:cNvGrpSpPr>
            <a:grpSpLocks/>
          </p:cNvGrpSpPr>
          <p:nvPr/>
        </p:nvGrpSpPr>
        <p:grpSpPr bwMode="auto">
          <a:xfrm>
            <a:off x="0" y="0"/>
            <a:ext cx="12192000" cy="950913"/>
            <a:chOff x="0" y="1"/>
            <a:chExt cx="12192000" cy="950696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1"/>
              <a:ext cx="12192000" cy="950696"/>
            </a:xfrm>
            <a:prstGeom prst="rect">
              <a:avLst/>
            </a:prstGeom>
            <a:solidFill>
              <a:srgbClr val="172987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21519" name="Рисунок 8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4599" y="64626"/>
              <a:ext cx="634804" cy="8206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507" name="Прямоугольник 9"/>
          <p:cNvSpPr>
            <a:spLocks noChangeArrowheads="1"/>
          </p:cNvSpPr>
          <p:nvPr/>
        </p:nvSpPr>
        <p:spPr bwMode="auto">
          <a:xfrm>
            <a:off x="1066800" y="0"/>
            <a:ext cx="968851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«Укрепление межнационального мира и согласия, </a:t>
            </a:r>
            <a:endParaRPr lang="en-US" altLang="ru-RU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реализация мероприятий в сфере государственной национальной политики </a:t>
            </a:r>
          </a:p>
          <a:p>
            <a:pPr algn="ctr"/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территории города Волгодонска»</a:t>
            </a:r>
          </a:p>
        </p:txBody>
      </p:sp>
      <p:pic>
        <p:nvPicPr>
          <p:cNvPr id="21508" name="Picture 5" descr="D:\ДОКУМЕНТЫ !\Программа 2011-2013гг\2014г\Человеки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47388" y="66675"/>
            <a:ext cx="1093787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Рисунок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49325"/>
            <a:ext cx="12192000" cy="590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1053" y="3083103"/>
            <a:ext cx="3968898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ru-RU" sz="1600" b="1" dirty="0">
              <a:solidFill>
                <a:srgbClr val="172987"/>
              </a:solidFill>
              <a:latin typeface="Times New Roman" pitchFamily="18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8686" y="1001486"/>
            <a:ext cx="1181462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Резиденция Деда Мороза в Центре-парке «Сказочная Русь»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Рисунок 25" descr="Дед Мороз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8400" y="1803400"/>
            <a:ext cx="4281714" cy="3211286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/>
          <a:srcRect l="22500" t="25149" r="31190" b="32589"/>
          <a:stretch>
            <a:fillRect/>
          </a:stretch>
        </p:blipFill>
        <p:spPr bwMode="auto">
          <a:xfrm>
            <a:off x="206931" y="4383315"/>
            <a:ext cx="3061594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Рисунок 26" descr="резиденция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771" y="1977799"/>
            <a:ext cx="3031671" cy="2278806"/>
          </a:xfrm>
          <a:prstGeom prst="rect">
            <a:avLst/>
          </a:prstGeom>
        </p:spPr>
      </p:pic>
      <p:pic>
        <p:nvPicPr>
          <p:cNvPr id="28" name="Рисунок 27" descr="\\Babenko\почта\Ананьева\фото сказочная Русь\Резиденция Деда Мороза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0" y="1858734"/>
            <a:ext cx="3151640" cy="3976008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28"/>
          <p:cNvSpPr txBox="1"/>
          <p:nvPr/>
        </p:nvSpPr>
        <p:spPr>
          <a:xfrm>
            <a:off x="6183085" y="5675086"/>
            <a:ext cx="5631543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Ссылка-доступ к открытию Резиденции: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http://volgodonskgorod.ru/city/v-volgodonske-otkryli-rezidencziyu-deda-moroza-v-onlajn-formate.html/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298595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9"/>
          <p:cNvGrpSpPr>
            <a:grpSpLocks/>
          </p:cNvGrpSpPr>
          <p:nvPr/>
        </p:nvGrpSpPr>
        <p:grpSpPr bwMode="auto">
          <a:xfrm>
            <a:off x="0" y="0"/>
            <a:ext cx="12192000" cy="950913"/>
            <a:chOff x="0" y="1"/>
            <a:chExt cx="12192000" cy="950696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1"/>
              <a:ext cx="12192000" cy="950696"/>
            </a:xfrm>
            <a:prstGeom prst="rect">
              <a:avLst/>
            </a:prstGeom>
            <a:solidFill>
              <a:srgbClr val="172987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21519" name="Рисунок 8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4599" y="64626"/>
              <a:ext cx="634804" cy="8206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507" name="Прямоугольник 9"/>
          <p:cNvSpPr>
            <a:spLocks noChangeArrowheads="1"/>
          </p:cNvSpPr>
          <p:nvPr/>
        </p:nvSpPr>
        <p:spPr bwMode="auto">
          <a:xfrm>
            <a:off x="1066800" y="0"/>
            <a:ext cx="968851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«Укрепление межнационального мира и согласия, </a:t>
            </a:r>
            <a:endParaRPr lang="en-US" altLang="ru-RU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реализация мероприятий в сфере государственной национальной политики </a:t>
            </a:r>
          </a:p>
          <a:p>
            <a:pPr algn="ctr"/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территории города Волгодонска»</a:t>
            </a:r>
          </a:p>
        </p:txBody>
      </p:sp>
      <p:pic>
        <p:nvPicPr>
          <p:cNvPr id="21508" name="Picture 5" descr="D:\ДОКУМЕНТЫ !\Программа 2011-2013гг\2014г\Человеки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47388" y="66675"/>
            <a:ext cx="1093787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Рисунок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49325"/>
            <a:ext cx="12192000" cy="590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1053" y="3083103"/>
            <a:ext cx="3968898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ru-RU" sz="1600" b="1" dirty="0">
              <a:solidFill>
                <a:srgbClr val="172987"/>
              </a:solidFill>
              <a:latin typeface="Times New Roman" pitchFamily="18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8686" y="1001486"/>
            <a:ext cx="1181462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Мероприятия в Центре-парке «Сказочная Русь»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6744" y="6270172"/>
            <a:ext cx="6037942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 Центра-парка: </a:t>
            </a:r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http://dk-kurchatova.ru/skazochnaya_rus/promo</a:t>
            </a:r>
            <a:endParaRPr lang="ru-RU" sz="1400" dirty="0"/>
          </a:p>
        </p:txBody>
      </p:sp>
      <p:pic>
        <p:nvPicPr>
          <p:cNvPr id="16" name="Рисунок 15" descr="Мероприятия 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1370" y="1571170"/>
            <a:ext cx="2227943" cy="2970591"/>
          </a:xfrm>
          <a:prstGeom prst="rect">
            <a:avLst/>
          </a:prstGeom>
        </p:spPr>
      </p:pic>
      <p:pic>
        <p:nvPicPr>
          <p:cNvPr id="17" name="Рисунок 16" descr="Мероприятия 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91073" y="3736122"/>
            <a:ext cx="4169536" cy="2345364"/>
          </a:xfrm>
          <a:prstGeom prst="rect">
            <a:avLst/>
          </a:prstGeom>
        </p:spPr>
      </p:pic>
      <p:pic>
        <p:nvPicPr>
          <p:cNvPr id="20" name="Рисунок 19" descr="Мероприятие 4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681" y="1683367"/>
            <a:ext cx="2982976" cy="2837323"/>
          </a:xfrm>
          <a:prstGeom prst="rect">
            <a:avLst/>
          </a:prstGeom>
        </p:spPr>
      </p:pic>
      <p:pic>
        <p:nvPicPr>
          <p:cNvPr id="21" name="Рисунок 20" descr="Мероприятие 5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4110" y="1622262"/>
            <a:ext cx="3607090" cy="2028988"/>
          </a:xfrm>
          <a:prstGeom prst="rect">
            <a:avLst/>
          </a:prstGeom>
        </p:spPr>
      </p:pic>
      <p:pic>
        <p:nvPicPr>
          <p:cNvPr id="22" name="Рисунок 21" descr="Мероприятие 3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61029" y="3712317"/>
            <a:ext cx="4305904" cy="242207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850743" y="6212114"/>
            <a:ext cx="5341257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Проведены </a:t>
            </a:r>
            <a:r>
              <a:rPr lang="ru-RU" sz="16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236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мероприятий, с охватом </a:t>
            </a:r>
            <a:r>
              <a:rPr lang="ru-RU" sz="16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20715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человек.</a:t>
            </a:r>
          </a:p>
        </p:txBody>
      </p:sp>
    </p:spTree>
    <p:extLst>
      <p:ext uri="{BB962C8B-B14F-4D97-AF65-F5344CB8AC3E}">
        <p14:creationId xmlns:p14="http://schemas.microsoft.com/office/powerpoint/2010/main" val="38298595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513405"/>
            <a:ext cx="12192001" cy="6354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9"/>
          <p:cNvGrpSpPr>
            <a:grpSpLocks/>
          </p:cNvGrpSpPr>
          <p:nvPr/>
        </p:nvGrpSpPr>
        <p:grpSpPr bwMode="auto">
          <a:xfrm>
            <a:off x="0" y="0"/>
            <a:ext cx="12192000" cy="950913"/>
            <a:chOff x="0" y="1"/>
            <a:chExt cx="12192000" cy="950696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0" y="1"/>
              <a:ext cx="12192000" cy="950696"/>
            </a:xfrm>
            <a:prstGeom prst="rect">
              <a:avLst/>
            </a:prstGeom>
            <a:solidFill>
              <a:srgbClr val="172987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23566" name="Рисунок 8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4599" y="64626"/>
              <a:ext cx="634804" cy="8206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561" name="Прямоугольник 9"/>
          <p:cNvSpPr>
            <a:spLocks noChangeArrowheads="1"/>
          </p:cNvSpPr>
          <p:nvPr/>
        </p:nvSpPr>
        <p:spPr bwMode="auto">
          <a:xfrm>
            <a:off x="1066800" y="0"/>
            <a:ext cx="968851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«Укрепление межнационального мира и согласия, </a:t>
            </a:r>
            <a:endParaRPr lang="en-US" altLang="ru-RU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реализация мероприятий в сфере государственной национальной политики </a:t>
            </a:r>
          </a:p>
          <a:p>
            <a:pPr algn="ctr"/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территории города Волгодонска»</a:t>
            </a:r>
          </a:p>
        </p:txBody>
      </p:sp>
      <p:pic>
        <p:nvPicPr>
          <p:cNvPr id="23562" name="Picture 5" descr="D:\ДОКУМЕНТЫ !\Программа 2011-2013гг\2014г\Человеки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47388" y="66675"/>
            <a:ext cx="1093787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" y="1553029"/>
            <a:ext cx="11974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1233714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 проведения оценки состояния межнациональных отношений </a:t>
            </a:r>
          </a:p>
          <a:p>
            <a:pPr algn="ctr"/>
            <a:r>
              <a:rPr lang="ru-RU" sz="2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филиалом ВЦИОМ по Южному федеральному округу в 2020-2021 годах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6400" y="2162629"/>
            <a:ext cx="11422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Вопрос: «Как Вы оцениваете межнациональные отношения в вашем городе?»</a:t>
            </a:r>
          </a:p>
        </p:txBody>
      </p:sp>
      <p:graphicFrame>
        <p:nvGraphicFramePr>
          <p:cNvPr id="22" name="Диаграмма 21"/>
          <p:cNvGraphicFramePr/>
          <p:nvPr/>
        </p:nvGraphicFramePr>
        <p:xfrm>
          <a:off x="203199" y="2714171"/>
          <a:ext cx="11364687" cy="335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319314" y="6016508"/>
            <a:ext cx="11335657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Положительные показатели остаются на высоком уровне, что свидетельствует об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эффективности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проводимой работы Администрацией города Волгодонска в сфере реализации государственной национальной политики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5630556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464637"/>
            <a:ext cx="12192001" cy="6354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9"/>
          <p:cNvGrpSpPr>
            <a:grpSpLocks/>
          </p:cNvGrpSpPr>
          <p:nvPr/>
        </p:nvGrpSpPr>
        <p:grpSpPr bwMode="auto">
          <a:xfrm>
            <a:off x="0" y="0"/>
            <a:ext cx="12192000" cy="950913"/>
            <a:chOff x="0" y="1"/>
            <a:chExt cx="12192000" cy="950696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0" y="1"/>
              <a:ext cx="12192000" cy="950696"/>
            </a:xfrm>
            <a:prstGeom prst="rect">
              <a:avLst/>
            </a:prstGeom>
            <a:solidFill>
              <a:srgbClr val="172987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23566" name="Рисунок 8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4599" y="64626"/>
              <a:ext cx="634804" cy="8206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561" name="Прямоугольник 9"/>
          <p:cNvSpPr>
            <a:spLocks noChangeArrowheads="1"/>
          </p:cNvSpPr>
          <p:nvPr/>
        </p:nvSpPr>
        <p:spPr bwMode="auto">
          <a:xfrm>
            <a:off x="1066800" y="0"/>
            <a:ext cx="968851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«Укрепление межнационального мира и согласия, </a:t>
            </a:r>
            <a:endParaRPr lang="en-US" altLang="ru-RU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реализация мероприятий в сфере государственной национальной политики </a:t>
            </a:r>
          </a:p>
          <a:p>
            <a:pPr algn="ctr"/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территории города Волгодонска»</a:t>
            </a:r>
          </a:p>
        </p:txBody>
      </p:sp>
      <p:pic>
        <p:nvPicPr>
          <p:cNvPr id="23562" name="Picture 5" descr="D:\ДОКУМЕНТЫ !\Программа 2011-2013гг\2014г\Человеки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47388" y="66675"/>
            <a:ext cx="1093787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" y="1553029"/>
            <a:ext cx="11974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14" name="Рисунок 13" descr="vorobeva_i.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001" y="1141614"/>
            <a:ext cx="3574868" cy="447476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81987" y="1141614"/>
            <a:ext cx="6142173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Лидер практики: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Воробьева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Ирина Станиславовна </a:t>
            </a:r>
            <a:r>
              <a:rPr lang="ru-RU" sz="1200" dirty="0" smtClean="0"/>
              <a:t>–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начальник отдела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организационной работе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взаимодействию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общественными организациями Администрации города Волгодонска, т. 8 (8639)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22-25-96</a:t>
            </a:r>
            <a:endParaRPr lang="ru-RU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675" y="2965589"/>
            <a:ext cx="3379350" cy="4505799"/>
          </a:xfrm>
          <a:prstGeom prst="rect">
            <a:avLst/>
          </a:prstGeom>
        </p:spPr>
      </p:pic>
      <p:cxnSp>
        <p:nvCxnSpPr>
          <p:cNvPr id="5" name="Прямая со стрелкой 4"/>
          <p:cNvCxnSpPr/>
          <p:nvPr/>
        </p:nvCxnSpPr>
        <p:spPr>
          <a:xfrm flipH="1">
            <a:off x="5987144" y="1347088"/>
            <a:ext cx="364888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772207" y="5776471"/>
            <a:ext cx="6142173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Команда практики: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Емцева Татьяна Евгеньевна</a:t>
            </a:r>
            <a:r>
              <a:rPr lang="ru-RU" sz="1200" dirty="0" smtClean="0"/>
              <a:t>–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ведущий специалист</a:t>
            </a:r>
            <a:endParaRPr lang="ru-RU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организационной работе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взаимодействию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общественными организациями Администрации города Волгодонска, т. 8 (8639) 22-38-57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5987144" y="5986272"/>
            <a:ext cx="364888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5859" y="3218962"/>
            <a:ext cx="1936010" cy="250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30556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3088"/>
            <a:ext cx="12192000" cy="501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extBox 7"/>
          <p:cNvSpPr txBox="1">
            <a:spLocks noChangeArrowheads="1"/>
          </p:cNvSpPr>
          <p:nvPr/>
        </p:nvSpPr>
        <p:spPr bwMode="auto">
          <a:xfrm>
            <a:off x="0" y="1344613"/>
            <a:ext cx="12192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000" b="1">
                <a:latin typeface="Times New Roman" pitchFamily="18" charset="0"/>
                <a:cs typeface="Times New Roman" pitchFamily="18" charset="0"/>
              </a:rPr>
              <a:t>Администрация города Волгодонска</a:t>
            </a:r>
          </a:p>
        </p:txBody>
      </p:sp>
      <p:pic>
        <p:nvPicPr>
          <p:cNvPr id="3077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5450" y="203200"/>
            <a:ext cx="782638" cy="101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TextBox 1"/>
          <p:cNvSpPr txBox="1">
            <a:spLocks noChangeArrowheads="1"/>
          </p:cNvSpPr>
          <p:nvPr/>
        </p:nvSpPr>
        <p:spPr bwMode="auto">
          <a:xfrm>
            <a:off x="943429" y="6286620"/>
            <a:ext cx="1082765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Город Волгодонск, Ростовская область, 202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год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8972" y="2423887"/>
            <a:ext cx="113937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«Укрепление межнационального мира и согласия, </a:t>
            </a:r>
            <a:endParaRPr lang="en-US" altLang="ru-RU" sz="3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реализация мероприятий в сфере государственной национальной политики на территории города Волгодонска»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Группа 9"/>
          <p:cNvGrpSpPr>
            <a:grpSpLocks/>
          </p:cNvGrpSpPr>
          <p:nvPr/>
        </p:nvGrpSpPr>
        <p:grpSpPr bwMode="auto">
          <a:xfrm>
            <a:off x="0" y="0"/>
            <a:ext cx="12192000" cy="950913"/>
            <a:chOff x="0" y="1"/>
            <a:chExt cx="12192000" cy="950696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0" y="1"/>
              <a:ext cx="12192000" cy="950696"/>
            </a:xfrm>
            <a:prstGeom prst="rect">
              <a:avLst/>
            </a:prstGeom>
            <a:solidFill>
              <a:srgbClr val="172987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4115" name="Рисунок 8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4599" y="64626"/>
              <a:ext cx="634804" cy="8206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099" name="Рисунок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43088"/>
            <a:ext cx="12192000" cy="501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Прямоугольник 12"/>
          <p:cNvSpPr>
            <a:spLocks noChangeArrowheads="1"/>
          </p:cNvSpPr>
          <p:nvPr/>
        </p:nvSpPr>
        <p:spPr bwMode="auto">
          <a:xfrm>
            <a:off x="150813" y="1015553"/>
            <a:ext cx="118332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Волгодонск  расположен в восточной части Ростовской области, </a:t>
            </a:r>
          </a:p>
          <a:p>
            <a:pPr algn="ctr" eaLnBrk="1" hangingPunct="1"/>
            <a:r>
              <a:rPr lang="ru-RU" altLang="ru-RU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на берегу Цимлянского водохранилища</a:t>
            </a:r>
          </a:p>
        </p:txBody>
      </p:sp>
      <p:grpSp>
        <p:nvGrpSpPr>
          <p:cNvPr id="4102" name="Группа 18"/>
          <p:cNvGrpSpPr>
            <a:grpSpLocks/>
          </p:cNvGrpSpPr>
          <p:nvPr/>
        </p:nvGrpSpPr>
        <p:grpSpPr bwMode="auto">
          <a:xfrm>
            <a:off x="150813" y="2060575"/>
            <a:ext cx="6985000" cy="3282950"/>
            <a:chOff x="334799" y="2276872"/>
            <a:chExt cx="6985899" cy="3283840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334799" y="2276872"/>
              <a:ext cx="6985899" cy="32838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108" name="Picture 12"/>
            <p:cNvPicPr>
              <a:picLocks noChangeAspect="1" noChangeArrowheads="1"/>
            </p:cNvPicPr>
            <p:nvPr/>
          </p:nvPicPr>
          <p:blipFill>
            <a:blip r:embed="rId5" cstate="print"/>
            <a:srcRect l="29221" t="76118" r="65005" b="11281"/>
            <a:stretch>
              <a:fillRect/>
            </a:stretch>
          </p:blipFill>
          <p:spPr bwMode="auto">
            <a:xfrm>
              <a:off x="553909" y="4370440"/>
              <a:ext cx="797990" cy="1088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Прямоугольник 11"/>
            <p:cNvSpPr/>
            <p:nvPr/>
          </p:nvSpPr>
          <p:spPr>
            <a:xfrm>
              <a:off x="1571620" y="4568256"/>
              <a:ext cx="5501396" cy="92258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численность жителей, обладающих активным избирательным правом по состоянию </a:t>
              </a:r>
              <a:endPara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>
                <a:defRPr/>
              </a:pPr>
              <a:r>
                <a:rPr lang="ru-RU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на 01.01.202</a:t>
              </a:r>
              <a:r>
                <a:rPr lang="en-US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ru-RU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г</a:t>
              </a:r>
              <a:r>
                <a:rPr lang="ru-RU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.  </a:t>
              </a:r>
              <a:r>
                <a:rPr lang="ru-RU" b="1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– </a:t>
              </a:r>
              <a:r>
                <a:rPr lang="ru-RU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12</a:t>
              </a:r>
              <a:r>
                <a:rPr lang="en-US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ru-RU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 </a:t>
              </a:r>
              <a:r>
                <a:rPr lang="en-US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667</a:t>
              </a:r>
              <a:r>
                <a:rPr lang="ru-RU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чел</a:t>
              </a:r>
              <a:r>
                <a:rPr lang="ru-RU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571620" y="2492831"/>
              <a:ext cx="5172741" cy="64628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общая площадь муниципального образования – </a:t>
              </a:r>
              <a:r>
                <a:rPr lang="ru-RU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168, 62 кв. км. </a:t>
              </a:r>
              <a:endPara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1571620" y="3472584"/>
              <a:ext cx="5501396" cy="36998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численность населения </a:t>
              </a:r>
              <a:r>
                <a:rPr lang="ru-RU" b="1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– </a:t>
              </a:r>
              <a:r>
                <a:rPr lang="ru-RU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171 </a:t>
              </a:r>
              <a:r>
                <a:rPr lang="en-US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397 </a:t>
              </a:r>
              <a:r>
                <a:rPr lang="ru-RU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чел</a:t>
              </a:r>
              <a:r>
                <a:rPr lang="ru-RU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pic>
          <p:nvPicPr>
            <p:cNvPr id="4113" name="Picture 15" descr="http://mrt03.ru/images/map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34799" y="2409649"/>
              <a:ext cx="1314669" cy="774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104" name="Picture 5" descr="D:\ДОКУМЕНТЫ !\Программа 2011-2013гг\2014г\Человеки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847388" y="66675"/>
            <a:ext cx="1093787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150813" y="5484813"/>
            <a:ext cx="6985000" cy="1200150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Волго-Донской судоходный канал, давший начало развитию города Волгодонска, позволил  стать городу крупным транспортным узлом, который включает в себя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речной порт, железнодорожный узел, автотранспортные предприятия.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7373938" y="4649788"/>
            <a:ext cx="4654550" cy="2032000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Связанный водным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путем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5-ю морями 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</a:p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Белым и Балтийским на севере, Каспийским на востоке, Азовским и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Черным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юге, принимающий суда типа </a:t>
            </a:r>
          </a:p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«река-море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».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орт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«Волгодонск» имеет стратегическое значение для международной торговли.</a:t>
            </a:r>
          </a:p>
        </p:txBody>
      </p:sp>
      <p:pic>
        <p:nvPicPr>
          <p:cNvPr id="4119" name="Picture 23" descr="http://sinmedrn.org.br/app/uploads/2018/06/Sociedade-de-Fat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2817" y="3021174"/>
            <a:ext cx="1185068" cy="1185928"/>
          </a:xfrm>
          <a:prstGeom prst="rect">
            <a:avLst/>
          </a:prstGeom>
          <a:noFill/>
        </p:spPr>
      </p:pic>
      <p:pic>
        <p:nvPicPr>
          <p:cNvPr id="25" name="Picture 2" descr="https://avatars.mds.yandex.net/get-pdb/2349701/e72827a2-8516-49d8-8e9c-546ce951c402/s1200?webp=false"/>
          <p:cNvPicPr>
            <a:picLocks noChangeAspect="1" noChangeArrowheads="1"/>
          </p:cNvPicPr>
          <p:nvPr/>
        </p:nvPicPr>
        <p:blipFill>
          <a:blip r:embed="rId9" cstate="print"/>
          <a:srcRect b="8423"/>
          <a:stretch>
            <a:fillRect/>
          </a:stretch>
        </p:blipFill>
        <p:spPr bwMode="auto">
          <a:xfrm>
            <a:off x="7387772" y="1888782"/>
            <a:ext cx="4586514" cy="272428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1074057" y="0"/>
            <a:ext cx="10000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«Укрепление межнационального мира и согласия, </a:t>
            </a:r>
            <a:endParaRPr lang="en-US" altLang="ru-RU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реализация мероприятий в сфере государственной национальной политики </a:t>
            </a:r>
          </a:p>
          <a:p>
            <a:pPr algn="ctr"/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территории города Волгодонска»</a:t>
            </a:r>
          </a:p>
          <a:p>
            <a:endParaRPr lang="ru-RU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6942"/>
            <a:ext cx="12192000" cy="5901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23" name="Группа 32"/>
          <p:cNvGrpSpPr>
            <a:grpSpLocks/>
          </p:cNvGrpSpPr>
          <p:nvPr/>
        </p:nvGrpSpPr>
        <p:grpSpPr bwMode="auto">
          <a:xfrm>
            <a:off x="0" y="0"/>
            <a:ext cx="12192000" cy="950913"/>
            <a:chOff x="0" y="1"/>
            <a:chExt cx="12192000" cy="950696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1"/>
              <a:ext cx="12192000" cy="950696"/>
            </a:xfrm>
            <a:prstGeom prst="rect">
              <a:avLst/>
            </a:prstGeom>
            <a:solidFill>
              <a:srgbClr val="172987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909638" y="85706"/>
              <a:ext cx="11282362" cy="48249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eaLnBrk="1" fontAlgn="auto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153" name="Рисунок 35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4599" y="64626"/>
              <a:ext cx="634804" cy="8206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TextBox 13"/>
          <p:cNvSpPr txBox="1"/>
          <p:nvPr/>
        </p:nvSpPr>
        <p:spPr>
          <a:xfrm>
            <a:off x="3143339" y="1096916"/>
            <a:ext cx="2184400" cy="1077913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171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397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чел.</a:t>
            </a:r>
          </a:p>
          <a:p>
            <a:pPr algn="ctr" eaLnBrk="1" hangingPunct="1"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(по состоянию </a:t>
            </a:r>
          </a:p>
          <a:p>
            <a:pPr algn="ctr" eaLnBrk="1" hangingPunct="1"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01.01.20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22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35592" y="1164151"/>
            <a:ext cx="2499896" cy="1015663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Численность жителей города Волгодонска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14590" y="1084028"/>
            <a:ext cx="2334612" cy="1077913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более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80-ти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национальностей</a:t>
            </a:r>
          </a:p>
          <a:p>
            <a:pPr algn="ctr" eaLnBrk="1" hangingPunct="1">
              <a:defRPr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5600" y="3479800"/>
            <a:ext cx="4926013" cy="4000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украинцы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5600" y="5453063"/>
            <a:ext cx="4940300" cy="4000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азербайджанцы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41313" y="4125913"/>
            <a:ext cx="4967287" cy="4000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армяне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8300" y="4783138"/>
            <a:ext cx="4948238" cy="4000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белорусы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55600" y="6096000"/>
            <a:ext cx="4940300" cy="4000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казаки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510338" y="2811463"/>
            <a:ext cx="1733550" cy="4000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150 578 чел.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499225" y="3495675"/>
            <a:ext cx="1757363" cy="4000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4 517  чел.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496050" y="4071938"/>
            <a:ext cx="1747838" cy="4000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1 023 чел.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89700" y="5453063"/>
            <a:ext cx="1754188" cy="4000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808 чел.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484938" y="6129338"/>
            <a:ext cx="1771650" cy="40163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562 чел.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42900" y="2786063"/>
            <a:ext cx="5781675" cy="4000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7150" dist="19050" dir="5400000" algn="ctr" rotWithShape="0">
              <a:srgbClr val="000000">
                <a:alpha val="61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русские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500813" y="4767263"/>
            <a:ext cx="1755775" cy="4000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826 чел.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6124575" y="2780034"/>
            <a:ext cx="141288" cy="4060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>
                <a:alpha val="67000"/>
              </a:srgbClr>
            </a:solidFill>
          </a:ln>
          <a:effectLst>
            <a:outerShdw blurRad="57150" dist="19050" dir="5400000" algn="ctr" rotWithShape="0">
              <a:srgbClr val="000000">
                <a:alpha val="78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316288" y="3482975"/>
            <a:ext cx="2933700" cy="4064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20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2906713" y="4113213"/>
            <a:ext cx="3384550" cy="41751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20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2524125" y="4783138"/>
            <a:ext cx="3754438" cy="4032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7150" dist="19050" dir="5400000" algn="ctr" rotWithShape="0">
              <a:srgbClr val="000000">
                <a:alpha val="74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347913" y="5427663"/>
            <a:ext cx="3917950" cy="4413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7150" dist="19050" dir="5400000" algn="ctr" rotWithShape="0">
              <a:srgbClr val="000000">
                <a:alpha val="78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2170113" y="6107113"/>
            <a:ext cx="4108450" cy="40322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Равнобедренный треугольник 42"/>
          <p:cNvSpPr/>
          <p:nvPr/>
        </p:nvSpPr>
        <p:spPr>
          <a:xfrm rot="5400000">
            <a:off x="2707152" y="1519291"/>
            <a:ext cx="519112" cy="192087"/>
          </a:xfrm>
          <a:prstGeom prst="triangl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4" name="Равнобедренный треугольник 43"/>
          <p:cNvSpPr/>
          <p:nvPr/>
        </p:nvSpPr>
        <p:spPr>
          <a:xfrm rot="5400000">
            <a:off x="5325401" y="1501776"/>
            <a:ext cx="517525" cy="190500"/>
          </a:xfrm>
          <a:prstGeom prst="triangl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 smtClean="0"/>
              <a:t>     </a:t>
            </a:r>
            <a:endParaRPr lang="ru-RU" dirty="0"/>
          </a:p>
        </p:txBody>
      </p:sp>
      <p:pic>
        <p:nvPicPr>
          <p:cNvPr id="5148" name="Picture 1"/>
          <p:cNvPicPr>
            <a:picLocks noChangeAspect="1" noChangeArrowheads="1"/>
          </p:cNvPicPr>
          <p:nvPr/>
        </p:nvPicPr>
        <p:blipFill>
          <a:blip r:embed="rId4" cstate="print"/>
          <a:srcRect l="11746" t="30789" r="8015" b="31400"/>
          <a:stretch>
            <a:fillRect/>
          </a:stretch>
        </p:blipFill>
        <p:spPr bwMode="auto">
          <a:xfrm>
            <a:off x="8559801" y="4002866"/>
            <a:ext cx="3327399" cy="250747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5149" name="Прямоугольник 9"/>
          <p:cNvSpPr>
            <a:spLocks noChangeArrowheads="1"/>
          </p:cNvSpPr>
          <p:nvPr/>
        </p:nvSpPr>
        <p:spPr bwMode="auto">
          <a:xfrm>
            <a:off x="1066800" y="0"/>
            <a:ext cx="968851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«Укрепление межнационального мира и согласия, </a:t>
            </a:r>
            <a:endParaRPr lang="en-US" altLang="ru-RU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реализация мероприятий в сфере государственной национальной политики </a:t>
            </a:r>
          </a:p>
          <a:p>
            <a:pPr algn="ctr"/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территории города Волгодонска»</a:t>
            </a:r>
          </a:p>
        </p:txBody>
      </p:sp>
      <p:pic>
        <p:nvPicPr>
          <p:cNvPr id="5155" name="Picture 35" descr="https://video.cgtn.com/news/7755544e7a6b7a6333566d54/video/ea298596-abb0-42c1-bcaa-659e71580607/ea298596-abb0-42c1-bcaa-659e71580607.jpg?t=061749103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92554" y="1499512"/>
            <a:ext cx="3759532" cy="2114737"/>
          </a:xfrm>
          <a:prstGeom prst="rect">
            <a:avLst/>
          </a:prstGeom>
          <a:noFill/>
        </p:spPr>
      </p:pic>
      <p:pic>
        <p:nvPicPr>
          <p:cNvPr id="35" name="Picture 5" descr="D:\ДОКУМЕНТЫ !\Программа 2011-2013гг\2014г\Человеки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47388" y="66675"/>
            <a:ext cx="1093787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9"/>
          <p:cNvGrpSpPr>
            <a:grpSpLocks/>
          </p:cNvGrpSpPr>
          <p:nvPr/>
        </p:nvGrpSpPr>
        <p:grpSpPr bwMode="auto">
          <a:xfrm>
            <a:off x="0" y="0"/>
            <a:ext cx="12192000" cy="950913"/>
            <a:chOff x="0" y="1"/>
            <a:chExt cx="12192000" cy="950696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1"/>
              <a:ext cx="12192000" cy="950696"/>
            </a:xfrm>
            <a:prstGeom prst="rect">
              <a:avLst/>
            </a:prstGeom>
            <a:solidFill>
              <a:srgbClr val="172987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21519" name="Рисунок 8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4599" y="64626"/>
              <a:ext cx="634804" cy="8206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507" name="Прямоугольник 9"/>
          <p:cNvSpPr>
            <a:spLocks noChangeArrowheads="1"/>
          </p:cNvSpPr>
          <p:nvPr/>
        </p:nvSpPr>
        <p:spPr bwMode="auto">
          <a:xfrm>
            <a:off x="1066800" y="1"/>
            <a:ext cx="968851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«Укрепление межнационального мира и согласия, </a:t>
            </a:r>
            <a:endParaRPr lang="en-US" altLang="ru-RU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реализация мероприятий в сфере государственной национальной политики </a:t>
            </a:r>
          </a:p>
          <a:p>
            <a:pPr algn="ctr"/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территории города Волгодонска»</a:t>
            </a:r>
          </a:p>
          <a:p>
            <a:pPr algn="ctr" eaLnBrk="1" hangingPunct="1"/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alt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8" name="Picture 5" descr="D:\ДОКУМЕНТЫ !\Программа 2011-2013гг\2014г\Человеки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47388" y="66675"/>
            <a:ext cx="1093787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Рисунок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1053" y="949325"/>
            <a:ext cx="12192000" cy="590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1053" y="3083103"/>
            <a:ext cx="3968898" cy="3539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172987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Фестиваль 2018 и 2019 годов </a:t>
            </a:r>
            <a:r>
              <a:rPr lang="ru-RU" sz="1600" b="1" dirty="0">
                <a:solidFill>
                  <a:srgbClr val="172987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раскинулся на берегу Цимлянского водохранилища на площади 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свыше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гектаров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600" b="1" dirty="0">
                <a:solidFill>
                  <a:srgbClr val="172987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П</a:t>
            </a:r>
            <a:r>
              <a:rPr lang="ru-RU" sz="1600" b="1" dirty="0" smtClean="0">
                <a:solidFill>
                  <a:srgbClr val="172987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раздник посещают около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54 тысяч гостей 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из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Ростовской области </a:t>
            </a:r>
            <a:endPara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других регионов России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600" b="1" dirty="0" smtClean="0">
                <a:solidFill>
                  <a:srgbClr val="172987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В </a:t>
            </a:r>
            <a:r>
              <a:rPr lang="ru-RU" sz="1600" b="1" dirty="0">
                <a:solidFill>
                  <a:srgbClr val="172987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фестивале </a:t>
            </a:r>
            <a:r>
              <a:rPr lang="ru-RU" sz="1600" b="1" dirty="0" smtClean="0">
                <a:solidFill>
                  <a:srgbClr val="172987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принимают </a:t>
            </a:r>
            <a:r>
              <a:rPr lang="ru-RU" sz="1600" b="1" dirty="0">
                <a:solidFill>
                  <a:srgbClr val="172987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участие </a:t>
            </a:r>
            <a:r>
              <a:rPr lang="ru-RU" sz="1600" b="1" dirty="0" smtClean="0">
                <a:solidFill>
                  <a:srgbClr val="172987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клубы исторической </a:t>
            </a:r>
            <a:r>
              <a:rPr lang="ru-RU" sz="1600" b="1" dirty="0">
                <a:solidFill>
                  <a:srgbClr val="172987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реконструкции из Элисты, Астрахани, Таганрога, Москвы, Ростова-на-Дону, Невинномысска, Оренбурга, </a:t>
            </a:r>
            <a:r>
              <a:rPr lang="ru-RU" sz="1600" b="1" dirty="0" smtClean="0">
                <a:solidFill>
                  <a:srgbClr val="172987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Волгодонска. На фестивале работают </a:t>
            </a:r>
            <a:r>
              <a:rPr lang="ru-RU" sz="1600" b="1" dirty="0">
                <a:solidFill>
                  <a:srgbClr val="172987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разнообразные тематические площадки, посвященные разным культурам и </a:t>
            </a:r>
            <a:r>
              <a:rPr lang="ru-RU" sz="1600" b="1" dirty="0" smtClean="0">
                <a:solidFill>
                  <a:srgbClr val="172987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народностям.</a:t>
            </a:r>
            <a:endParaRPr lang="ru-RU" sz="1600" b="1" dirty="0">
              <a:solidFill>
                <a:srgbClr val="172987"/>
              </a:solidFill>
              <a:latin typeface="Times New Roman" pitchFamily="18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23" name="Рисунок 22" descr="шелковый путь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50837" y="1993485"/>
            <a:ext cx="3290326" cy="2231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8" r="7314"/>
          <a:stretch/>
        </p:blipFill>
        <p:spPr>
          <a:xfrm>
            <a:off x="4195589" y="4056403"/>
            <a:ext cx="3277155" cy="230542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092137" y="949325"/>
            <a:ext cx="94924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Межрегиональный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исторической реконструкции «Великий шелковый путь на Дону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/>
          <a:srcRect l="4074" t="61640" r="65344" b="17705"/>
          <a:stretch/>
        </p:blipFill>
        <p:spPr>
          <a:xfrm>
            <a:off x="7668382" y="4336120"/>
            <a:ext cx="4450586" cy="18787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/>
          <a:srcRect l="3863" t="52497" r="68624" b="17196"/>
          <a:stretch/>
        </p:blipFill>
        <p:spPr>
          <a:xfrm>
            <a:off x="7902929" y="1900238"/>
            <a:ext cx="3261688" cy="224554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/>
          <a:srcRect l="40370" t="45894" r="29577" b="41170"/>
          <a:stretch/>
        </p:blipFill>
        <p:spPr>
          <a:xfrm>
            <a:off x="5545925" y="5716250"/>
            <a:ext cx="4122057" cy="1108909"/>
          </a:xfrm>
          <a:prstGeom prst="rect">
            <a:avLst/>
          </a:prstGeom>
        </p:spPr>
      </p:pic>
      <p:pic>
        <p:nvPicPr>
          <p:cNvPr id="21513" name="Рисунок 21"/>
          <p:cNvPicPr>
            <a:picLocks noChangeAspect="1"/>
          </p:cNvPicPr>
          <p:nvPr/>
        </p:nvPicPr>
        <p:blipFill>
          <a:blip r:embed="rId11" cstate="print"/>
          <a:srcRect t="4166"/>
          <a:stretch>
            <a:fillRect/>
          </a:stretch>
        </p:blipFill>
        <p:spPr bwMode="auto">
          <a:xfrm>
            <a:off x="-31053" y="1014413"/>
            <a:ext cx="2477087" cy="1960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98595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9"/>
          <p:cNvGrpSpPr>
            <a:grpSpLocks/>
          </p:cNvGrpSpPr>
          <p:nvPr/>
        </p:nvGrpSpPr>
        <p:grpSpPr bwMode="auto">
          <a:xfrm>
            <a:off x="0" y="0"/>
            <a:ext cx="12192000" cy="950913"/>
            <a:chOff x="0" y="1"/>
            <a:chExt cx="12192000" cy="950696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1"/>
              <a:ext cx="12192000" cy="950696"/>
            </a:xfrm>
            <a:prstGeom prst="rect">
              <a:avLst/>
            </a:prstGeom>
            <a:solidFill>
              <a:srgbClr val="172987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21519" name="Рисунок 8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4599" y="64626"/>
              <a:ext cx="634804" cy="8206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507" name="Прямоугольник 9"/>
          <p:cNvSpPr>
            <a:spLocks noChangeArrowheads="1"/>
          </p:cNvSpPr>
          <p:nvPr/>
        </p:nvSpPr>
        <p:spPr bwMode="auto">
          <a:xfrm>
            <a:off x="1066800" y="0"/>
            <a:ext cx="968851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«Укрепление межнационального мира и согласия, </a:t>
            </a:r>
            <a:endParaRPr lang="en-US" altLang="ru-RU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реализация мероприятий в сфере государственной национальной политики </a:t>
            </a:r>
          </a:p>
          <a:p>
            <a:pPr algn="ctr"/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территории города Волгодонска»</a:t>
            </a:r>
          </a:p>
        </p:txBody>
      </p:sp>
      <p:pic>
        <p:nvPicPr>
          <p:cNvPr id="21508" name="Picture 5" descr="D:\ДОКУМЕНТЫ !\Программа 2011-2013гг\2014г\Человеки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47388" y="66675"/>
            <a:ext cx="1093787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Рисунок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49325"/>
            <a:ext cx="12192000" cy="590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1053" y="3083103"/>
            <a:ext cx="3968898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ru-RU" sz="1600" b="1" dirty="0">
              <a:solidFill>
                <a:srgbClr val="172987"/>
              </a:solidFill>
              <a:latin typeface="Times New Roman" pitchFamily="18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8002" y="1001486"/>
            <a:ext cx="9376228" cy="4770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Центр  «Дружба народов» города Волгодонска</a:t>
            </a:r>
            <a:endParaRPr lang="ru-RU" sz="2500" dirty="0"/>
          </a:p>
        </p:txBody>
      </p:sp>
      <p:sp>
        <p:nvSpPr>
          <p:cNvPr id="20" name="TextBox 19"/>
          <p:cNvSpPr txBox="1"/>
          <p:nvPr/>
        </p:nvSpPr>
        <p:spPr>
          <a:xfrm>
            <a:off x="522514" y="1596572"/>
            <a:ext cx="933268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рамках проекта губернаторской поддержки местных инициатив «Сделаем вместе» в 2020 году открыт Центр «Дружбы народов» города Волгодонска</a:t>
            </a:r>
            <a:endParaRPr lang="ru-RU" dirty="0"/>
          </a:p>
        </p:txBody>
      </p:sp>
      <p:pic>
        <p:nvPicPr>
          <p:cNvPr id="21" name="Рисунок 20" descr="Сделаем вместе.jpg"/>
          <p:cNvPicPr>
            <a:picLocks noChangeAspect="1"/>
          </p:cNvPicPr>
          <p:nvPr/>
        </p:nvPicPr>
        <p:blipFill>
          <a:blip r:embed="rId6"/>
          <a:srcRect l="11142" t="23016" r="19524" b="3841"/>
          <a:stretch>
            <a:fillRect/>
          </a:stretch>
        </p:blipFill>
        <p:spPr>
          <a:xfrm>
            <a:off x="10043885" y="899888"/>
            <a:ext cx="1926167" cy="1524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46743" y="2336800"/>
            <a:ext cx="3570514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реализацию проекта выделены средства в сумме </a:t>
            </a:r>
            <a:r>
              <a:rPr lang="ru-RU" sz="16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2700000,0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руб.,                в том числе: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32228" y="3338286"/>
            <a:ext cx="3585029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1925100,0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руб. – областной бюджет</a:t>
            </a:r>
            <a:endParaRPr lang="ru-RU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217715" y="3860800"/>
            <a:ext cx="3599542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414900,0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рублей – местный бюджет</a:t>
            </a:r>
            <a:endParaRPr lang="ru-RU" sz="1600" dirty="0"/>
          </a:p>
        </p:txBody>
      </p:sp>
      <p:sp>
        <p:nvSpPr>
          <p:cNvPr id="30" name="TextBox 29"/>
          <p:cNvSpPr txBox="1"/>
          <p:nvPr/>
        </p:nvSpPr>
        <p:spPr>
          <a:xfrm>
            <a:off x="232229" y="4339771"/>
            <a:ext cx="358502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250000,0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рублей – средства физических лиц</a:t>
            </a:r>
            <a:endParaRPr lang="ru-RU" dirty="0"/>
          </a:p>
        </p:txBody>
      </p:sp>
      <p:sp>
        <p:nvSpPr>
          <p:cNvPr id="31" name="TextBox 30"/>
          <p:cNvSpPr txBox="1"/>
          <p:nvPr/>
        </p:nvSpPr>
        <p:spPr>
          <a:xfrm>
            <a:off x="246743" y="5080001"/>
            <a:ext cx="3570514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110000,0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средства юридических лиц</a:t>
            </a:r>
            <a:endParaRPr lang="ru-RU" dirty="0"/>
          </a:p>
        </p:txBody>
      </p:sp>
      <p:sp>
        <p:nvSpPr>
          <p:cNvPr id="33" name="TextBox 32"/>
          <p:cNvSpPr txBox="1"/>
          <p:nvPr/>
        </p:nvSpPr>
        <p:spPr>
          <a:xfrm>
            <a:off x="0" y="6212114"/>
            <a:ext cx="583474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Трудовое участие в реализации проекта приняли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56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граждан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663542" y="2380343"/>
            <a:ext cx="3773715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Помощь в нефинансовой форме оказана со стороны:</a:t>
            </a:r>
          </a:p>
          <a:p>
            <a:pPr algn="just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ООО НПО «НИИПАВ»</a:t>
            </a:r>
          </a:p>
          <a:p>
            <a:pPr algn="just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ООО «Октанта»</a:t>
            </a:r>
          </a:p>
          <a:p>
            <a:pPr algn="just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ООО </a:t>
            </a:r>
            <a:r>
              <a:rPr lang="ru-RU" sz="16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«Бравас-1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081486" y="5994400"/>
            <a:ext cx="6110514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результате проделанной работы реконструировано здание бывшего ДК «Молодежный» по адресу: ул. Центральная д.46</a:t>
            </a:r>
          </a:p>
        </p:txBody>
      </p:sp>
      <p:pic>
        <p:nvPicPr>
          <p:cNvPr id="36" name="Рисунок 35" descr="процесс работы.jpg"/>
          <p:cNvPicPr>
            <a:picLocks noChangeAspect="1"/>
          </p:cNvPicPr>
          <p:nvPr/>
        </p:nvPicPr>
        <p:blipFill>
          <a:blip r:embed="rId7"/>
          <a:srcRect r="23885"/>
          <a:stretch>
            <a:fillRect/>
          </a:stretch>
        </p:blipFill>
        <p:spPr>
          <a:xfrm>
            <a:off x="4126005" y="2467430"/>
            <a:ext cx="3345774" cy="2931884"/>
          </a:xfrm>
          <a:prstGeom prst="rect">
            <a:avLst/>
          </a:prstGeom>
        </p:spPr>
      </p:pic>
      <p:pic>
        <p:nvPicPr>
          <p:cNvPr id="37" name="Рисунок 36" descr="процесс работы2.jpg"/>
          <p:cNvPicPr>
            <a:picLocks noChangeAspect="1"/>
          </p:cNvPicPr>
          <p:nvPr/>
        </p:nvPicPr>
        <p:blipFill>
          <a:blip r:embed="rId8"/>
          <a:srcRect l="26002" t="19048" b="31640"/>
          <a:stretch>
            <a:fillRect/>
          </a:stretch>
        </p:blipFill>
        <p:spPr>
          <a:xfrm flipH="1">
            <a:off x="7608417" y="3846286"/>
            <a:ext cx="4343007" cy="193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595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9"/>
          <p:cNvGrpSpPr>
            <a:grpSpLocks/>
          </p:cNvGrpSpPr>
          <p:nvPr/>
        </p:nvGrpSpPr>
        <p:grpSpPr bwMode="auto">
          <a:xfrm>
            <a:off x="0" y="0"/>
            <a:ext cx="12192000" cy="950913"/>
            <a:chOff x="0" y="1"/>
            <a:chExt cx="12192000" cy="950696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1"/>
              <a:ext cx="12192000" cy="950696"/>
            </a:xfrm>
            <a:prstGeom prst="rect">
              <a:avLst/>
            </a:prstGeom>
            <a:solidFill>
              <a:srgbClr val="172987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21519" name="Рисунок 8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4599" y="64626"/>
              <a:ext cx="634804" cy="8206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507" name="Прямоугольник 9"/>
          <p:cNvSpPr>
            <a:spLocks noChangeArrowheads="1"/>
          </p:cNvSpPr>
          <p:nvPr/>
        </p:nvSpPr>
        <p:spPr bwMode="auto">
          <a:xfrm>
            <a:off x="1066800" y="0"/>
            <a:ext cx="968851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«Укрепление межнационального мира и согласия, </a:t>
            </a:r>
            <a:endParaRPr lang="en-US" altLang="ru-RU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реализация мероприятий в сфере государственной национальной политики </a:t>
            </a:r>
          </a:p>
          <a:p>
            <a:pPr algn="ctr"/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территории города Волгодонска»</a:t>
            </a:r>
          </a:p>
        </p:txBody>
      </p:sp>
      <p:pic>
        <p:nvPicPr>
          <p:cNvPr id="21508" name="Picture 5" descr="D:\ДОКУМЕНТЫ !\Программа 2011-2013гг\2014г\Человеки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47388" y="66675"/>
            <a:ext cx="1093787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Рисунок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49325"/>
            <a:ext cx="12192000" cy="590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1053" y="3083103"/>
            <a:ext cx="3968898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ru-RU" sz="1600" b="1" dirty="0">
              <a:solidFill>
                <a:srgbClr val="172987"/>
              </a:solidFill>
              <a:latin typeface="Times New Roman" pitchFamily="18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19086" y="1001486"/>
            <a:ext cx="9884228" cy="4770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Центр «Дружбы народов» города Волгодонска</a:t>
            </a:r>
            <a:endParaRPr lang="ru-RU" sz="2500" dirty="0"/>
          </a:p>
        </p:txBody>
      </p:sp>
      <p:pic>
        <p:nvPicPr>
          <p:cNvPr id="25" name="Рисунок 24" descr="зал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85775" y="4113213"/>
            <a:ext cx="3146780" cy="2098902"/>
          </a:xfrm>
          <a:prstGeom prst="rect">
            <a:avLst/>
          </a:prstGeom>
        </p:spPr>
      </p:pic>
      <p:pic>
        <p:nvPicPr>
          <p:cNvPr id="26" name="Рисунок 25" descr="сцен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795657" y="1703843"/>
            <a:ext cx="3194956" cy="2131036"/>
          </a:xfrm>
          <a:prstGeom prst="rect">
            <a:avLst/>
          </a:prstGeom>
        </p:spPr>
      </p:pic>
      <p:pic>
        <p:nvPicPr>
          <p:cNvPr id="29" name="Рисунок 28" descr="национальные уголки 2.jpg"/>
          <p:cNvPicPr>
            <a:picLocks noChangeAspect="1"/>
          </p:cNvPicPr>
          <p:nvPr/>
        </p:nvPicPr>
        <p:blipFill>
          <a:blip r:embed="rId8"/>
          <a:srcRect l="4895" t="17959" r="4895" b="1853"/>
          <a:stretch>
            <a:fillRect/>
          </a:stretch>
        </p:blipFill>
        <p:spPr>
          <a:xfrm>
            <a:off x="4932174" y="1698172"/>
            <a:ext cx="3623029" cy="2148114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64457" y="4281715"/>
            <a:ext cx="4383314" cy="23083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уголках национальных диаспор расположились куклы в национальных костюмах, представляющие культуры самых многочисленных народностей Дона: русских и украинцев, белорусов и казаков, калмыков и казахов, чеченцев и дагестанцев, грузин и армян, азербайджанцев и молдаван,                      турок-месхетинцев. Во дворе Центра гостей ожидает казачий двор.</a:t>
            </a:r>
          </a:p>
        </p:txBody>
      </p:sp>
      <p:pic>
        <p:nvPicPr>
          <p:cNvPr id="39" name="Рисунок 38" descr="печь.png"/>
          <p:cNvPicPr>
            <a:picLocks noChangeAspect="1"/>
          </p:cNvPicPr>
          <p:nvPr/>
        </p:nvPicPr>
        <p:blipFill>
          <a:blip r:embed="rId9"/>
          <a:srcRect l="8095" t="6564" r="13733" b="9071"/>
          <a:stretch>
            <a:fillRect/>
          </a:stretch>
        </p:blipFill>
        <p:spPr>
          <a:xfrm>
            <a:off x="5056035" y="4005943"/>
            <a:ext cx="3347736" cy="2525485"/>
          </a:xfrm>
          <a:prstGeom prst="rect">
            <a:avLst/>
          </a:prstGeom>
        </p:spPr>
      </p:pic>
      <p:pic>
        <p:nvPicPr>
          <p:cNvPr id="40" name="Рисунок 39" descr="казачий двор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233714" y="1611087"/>
            <a:ext cx="3292642" cy="2502408"/>
          </a:xfrm>
          <a:prstGeom prst="rect">
            <a:avLst/>
          </a:prstGeom>
        </p:spPr>
      </p:pic>
      <p:pic>
        <p:nvPicPr>
          <p:cNvPr id="41" name="Рисунок 40" descr="Сделаем вместе.jpg"/>
          <p:cNvPicPr>
            <a:picLocks noChangeAspect="1"/>
          </p:cNvPicPr>
          <p:nvPr/>
        </p:nvPicPr>
        <p:blipFill>
          <a:blip r:embed="rId11" cstate="print"/>
          <a:srcRect l="11142" t="23016" r="19524" b="3841"/>
          <a:stretch>
            <a:fillRect/>
          </a:stretch>
        </p:blipFill>
        <p:spPr>
          <a:xfrm>
            <a:off x="188685" y="972459"/>
            <a:ext cx="1552306" cy="100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595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9"/>
          <p:cNvGrpSpPr>
            <a:grpSpLocks/>
          </p:cNvGrpSpPr>
          <p:nvPr/>
        </p:nvGrpSpPr>
        <p:grpSpPr bwMode="auto">
          <a:xfrm>
            <a:off x="0" y="0"/>
            <a:ext cx="12192000" cy="950913"/>
            <a:chOff x="0" y="1"/>
            <a:chExt cx="12192000" cy="950696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1"/>
              <a:ext cx="12192000" cy="950696"/>
            </a:xfrm>
            <a:prstGeom prst="rect">
              <a:avLst/>
            </a:prstGeom>
            <a:solidFill>
              <a:srgbClr val="172987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21519" name="Рисунок 8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4599" y="64626"/>
              <a:ext cx="634804" cy="8206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507" name="Прямоугольник 9"/>
          <p:cNvSpPr>
            <a:spLocks noChangeArrowheads="1"/>
          </p:cNvSpPr>
          <p:nvPr/>
        </p:nvSpPr>
        <p:spPr bwMode="auto">
          <a:xfrm>
            <a:off x="1066800" y="1"/>
            <a:ext cx="968851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«Укрепление межнационального мира и согласия, </a:t>
            </a:r>
            <a:endParaRPr lang="en-US" altLang="ru-RU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реализация мероприятий в сфере государственной национальной политики </a:t>
            </a:r>
          </a:p>
          <a:p>
            <a:pPr algn="ctr"/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территории города Волгодонска»</a:t>
            </a:r>
          </a:p>
          <a:p>
            <a:pPr algn="ctr" eaLnBrk="1" hangingPunct="1"/>
            <a:endParaRPr lang="ru-RU" alt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8" name="Picture 5" descr="D:\ДОКУМЕНТЫ !\Программа 2011-2013гг\2014г\Человеки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47388" y="66675"/>
            <a:ext cx="1093787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Рисунок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49325"/>
            <a:ext cx="12192000" cy="590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1053" y="3083103"/>
            <a:ext cx="3968898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ru-RU" sz="1600" b="1" dirty="0">
              <a:solidFill>
                <a:srgbClr val="172987"/>
              </a:solidFill>
              <a:latin typeface="Times New Roman" pitchFamily="18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19086" y="1001486"/>
            <a:ext cx="9884228" cy="4770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Центр «Дружба народов» города Волгодонска</a:t>
            </a:r>
            <a:endParaRPr lang="ru-RU" sz="2500" dirty="0"/>
          </a:p>
        </p:txBody>
      </p:sp>
      <p:pic>
        <p:nvPicPr>
          <p:cNvPr id="41" name="Рисунок 40" descr="Сделаем вместе.jpg"/>
          <p:cNvPicPr>
            <a:picLocks noChangeAspect="1"/>
          </p:cNvPicPr>
          <p:nvPr/>
        </p:nvPicPr>
        <p:blipFill>
          <a:blip r:embed="rId6" cstate="print"/>
          <a:srcRect l="11142" t="23016" r="19524" b="3841"/>
          <a:stretch>
            <a:fillRect/>
          </a:stretch>
        </p:blipFill>
        <p:spPr>
          <a:xfrm>
            <a:off x="188685" y="972459"/>
            <a:ext cx="1393372" cy="89894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/>
          <a:srcRect l="3888" t="24999" r="65486" b="44334"/>
          <a:stretch/>
        </p:blipFill>
        <p:spPr>
          <a:xfrm>
            <a:off x="275771" y="1965948"/>
            <a:ext cx="3491468" cy="2185137"/>
          </a:xfrm>
          <a:prstGeom prst="rect">
            <a:avLst/>
          </a:prstGeom>
        </p:spPr>
      </p:pic>
      <p:pic>
        <p:nvPicPr>
          <p:cNvPr id="19" name="Picture 2" descr="C:\Users\emceva_te\Desktop\foto4497-900x60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24099" y="3621315"/>
            <a:ext cx="3559629" cy="2373086"/>
          </a:xfrm>
          <a:prstGeom prst="rect">
            <a:avLst/>
          </a:prstGeom>
          <a:noFill/>
        </p:spPr>
      </p:pic>
      <p:pic>
        <p:nvPicPr>
          <p:cNvPr id="20" name="Рисунок 19" descr="мероприятия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76343" y="2052185"/>
            <a:ext cx="3497943" cy="2333128"/>
          </a:xfrm>
          <a:prstGeom prst="rect">
            <a:avLst/>
          </a:prstGeom>
        </p:spPr>
      </p:pic>
      <p:pic>
        <p:nvPicPr>
          <p:cNvPr id="21" name="Picture 3" descr="C:\Users\emceva_te\Desktop\foto4540-900x600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544128" y="3592286"/>
            <a:ext cx="3505200" cy="2336800"/>
          </a:xfrm>
          <a:prstGeom prst="rect">
            <a:avLst/>
          </a:prstGeom>
          <a:noFill/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810" y="3550704"/>
            <a:ext cx="1849331" cy="188489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962400" y="1640114"/>
            <a:ext cx="4339771" cy="18466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Центра действуют                                     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творческих клубов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различных направлений: хореографические, театральные, декоративно-прикладные, охватывающие                      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150 человек.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322287" y="6059714"/>
            <a:ext cx="9521371" cy="36933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Центре проведены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109 мероприятий, 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которых приняли участие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14 315 человек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8595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9"/>
          <p:cNvGrpSpPr>
            <a:grpSpLocks/>
          </p:cNvGrpSpPr>
          <p:nvPr/>
        </p:nvGrpSpPr>
        <p:grpSpPr bwMode="auto">
          <a:xfrm>
            <a:off x="0" y="0"/>
            <a:ext cx="12192000" cy="950913"/>
            <a:chOff x="0" y="1"/>
            <a:chExt cx="12192000" cy="950696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1"/>
              <a:ext cx="12192000" cy="950696"/>
            </a:xfrm>
            <a:prstGeom prst="rect">
              <a:avLst/>
            </a:prstGeom>
            <a:solidFill>
              <a:srgbClr val="172987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21519" name="Рисунок 8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4599" y="64626"/>
              <a:ext cx="634804" cy="8206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507" name="Прямоугольник 9"/>
          <p:cNvSpPr>
            <a:spLocks noChangeArrowheads="1"/>
          </p:cNvSpPr>
          <p:nvPr/>
        </p:nvSpPr>
        <p:spPr bwMode="auto">
          <a:xfrm>
            <a:off x="1066800" y="0"/>
            <a:ext cx="968851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«Укрепление межнационального мира и согласия, </a:t>
            </a:r>
            <a:endParaRPr lang="en-US" altLang="ru-RU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реализация мероприятий в сфере государственной национальной политики </a:t>
            </a:r>
          </a:p>
          <a:p>
            <a:pPr algn="ctr"/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территории города Волгодонска»</a:t>
            </a:r>
          </a:p>
        </p:txBody>
      </p:sp>
      <p:pic>
        <p:nvPicPr>
          <p:cNvPr id="21508" name="Picture 5" descr="D:\ДОКУМЕНТЫ !\Программа 2011-2013гг\2014г\Человеки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47388" y="66675"/>
            <a:ext cx="1093787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Рисунок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49325"/>
            <a:ext cx="12192000" cy="590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1053" y="3083103"/>
            <a:ext cx="3968898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ru-RU" sz="1600" b="1" dirty="0">
              <a:solidFill>
                <a:srgbClr val="172987"/>
              </a:solidFill>
              <a:latin typeface="Times New Roman" pitchFamily="18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8686" y="1001486"/>
            <a:ext cx="1181462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Центр-парк «Сказочная Русь»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2229" y="1509487"/>
            <a:ext cx="11727542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Центр-парк 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«Сказочная Русь»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начинает свою деятельность, благодаря реализации 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«Сказки и мифы Древней Руси»,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который стал победителем конкурса Общественного совета Госкорпорации «Росатом»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17714" y="2191657"/>
            <a:ext cx="7881257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создание уникального славянского комплекса, оказывающего влияние на формирование интереса населения к культуре славян, сохранение и популяризация нематериального культурного наследия во всем многообразии жанров и этнических особенностей.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273143" y="2206172"/>
            <a:ext cx="373017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проекта составило </a:t>
            </a:r>
            <a:r>
              <a:rPr lang="ru-RU" b="1" dirty="0" smtClean="0">
                <a:solidFill>
                  <a:srgbClr val="1729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795,0 тыс. руб.,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т.ч: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273143" y="2989943"/>
            <a:ext cx="3715658" cy="6155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1729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596,25 тыс.рублей 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 «Росатома»</a:t>
            </a:r>
          </a:p>
        </p:txBody>
      </p:sp>
      <p:pic>
        <p:nvPicPr>
          <p:cNvPr id="33" name="Рисунок 32" descr="Терем с надписью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685" y="3367314"/>
            <a:ext cx="4234816" cy="2820077"/>
          </a:xfrm>
          <a:prstGeom prst="rect">
            <a:avLst/>
          </a:prstGeom>
        </p:spPr>
      </p:pic>
      <p:pic>
        <p:nvPicPr>
          <p:cNvPr id="34" name="Рисунок 33" descr="терем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2529" y="4214812"/>
            <a:ext cx="5213000" cy="2309359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6981372" y="5849257"/>
            <a:ext cx="5210628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Центра-парка в связи с </a:t>
            </a:r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COVID-19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прошло в онлайн-формате, ссылка: 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http://volgodonskgorod.ru/city/v-volgodonske-otkrylsya-park-czentr-skazki-i-mify-drevnej-rusi.html/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273143" y="3686629"/>
            <a:ext cx="3686628" cy="6155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1729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198,75 тыс.руб. 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софинансирование организации ООО «Топаз </a:t>
            </a:r>
            <a:r>
              <a:rPr lang="ru-RU" sz="1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98595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9"/>
          <p:cNvGrpSpPr>
            <a:grpSpLocks/>
          </p:cNvGrpSpPr>
          <p:nvPr/>
        </p:nvGrpSpPr>
        <p:grpSpPr bwMode="auto">
          <a:xfrm>
            <a:off x="0" y="0"/>
            <a:ext cx="12192000" cy="950913"/>
            <a:chOff x="0" y="1"/>
            <a:chExt cx="12192000" cy="950696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1"/>
              <a:ext cx="12192000" cy="950696"/>
            </a:xfrm>
            <a:prstGeom prst="rect">
              <a:avLst/>
            </a:prstGeom>
            <a:solidFill>
              <a:srgbClr val="172987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21519" name="Рисунок 8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4599" y="64626"/>
              <a:ext cx="634804" cy="8206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507" name="Прямоугольник 9"/>
          <p:cNvSpPr>
            <a:spLocks noChangeArrowheads="1"/>
          </p:cNvSpPr>
          <p:nvPr/>
        </p:nvSpPr>
        <p:spPr bwMode="auto">
          <a:xfrm>
            <a:off x="1066800" y="0"/>
            <a:ext cx="968851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«Укрепление межнационального мира и согласия, </a:t>
            </a:r>
            <a:endParaRPr lang="en-US" altLang="ru-RU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реализация мероприятий в сфере государственной национальной политики </a:t>
            </a:r>
          </a:p>
          <a:p>
            <a:pPr algn="ctr"/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территории города Волгодонска»</a:t>
            </a:r>
          </a:p>
        </p:txBody>
      </p:sp>
      <p:pic>
        <p:nvPicPr>
          <p:cNvPr id="21508" name="Picture 5" descr="D:\ДОКУМЕНТЫ !\Программа 2011-2013гг\2014г\Человеки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47388" y="66675"/>
            <a:ext cx="1093787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Рисунок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49325"/>
            <a:ext cx="12192000" cy="590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1053" y="3083103"/>
            <a:ext cx="3968898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ru-RU" sz="1600" b="1" dirty="0">
              <a:solidFill>
                <a:srgbClr val="172987"/>
              </a:solidFill>
              <a:latin typeface="Times New Roman" pitchFamily="18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8686" y="1001486"/>
            <a:ext cx="1181462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Центр-парк «Сказочная Русь»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4172" y="1538514"/>
            <a:ext cx="11814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«Сказочный Терем» Центра-парка «Сказочная Русь»</a:t>
            </a:r>
          </a:p>
        </p:txBody>
      </p:sp>
      <p:pic>
        <p:nvPicPr>
          <p:cNvPr id="20" name="Рисунок 19" descr="Стены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2915" y="1973942"/>
            <a:ext cx="3705257" cy="2467429"/>
          </a:xfrm>
          <a:prstGeom prst="rect">
            <a:avLst/>
          </a:prstGeom>
        </p:spPr>
      </p:pic>
      <p:pic>
        <p:nvPicPr>
          <p:cNvPr id="21" name="Рисунок 20" descr="Стены 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0123" y="4296228"/>
            <a:ext cx="3530889" cy="2351314"/>
          </a:xfrm>
          <a:prstGeom prst="rect">
            <a:avLst/>
          </a:prstGeom>
        </p:spPr>
      </p:pic>
      <p:pic>
        <p:nvPicPr>
          <p:cNvPr id="22" name="Рисунок 21" descr="легенды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2227" y="2090057"/>
            <a:ext cx="3106057" cy="2329543"/>
          </a:xfrm>
          <a:prstGeom prst="rect">
            <a:avLst/>
          </a:prstGeom>
        </p:spPr>
      </p:pic>
      <p:pic>
        <p:nvPicPr>
          <p:cNvPr id="23" name="Рисунок 22" descr="мифы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104569" y="4296228"/>
            <a:ext cx="3164115" cy="2373086"/>
          </a:xfrm>
          <a:prstGeom prst="rect">
            <a:avLst/>
          </a:prstGeom>
        </p:spPr>
      </p:pic>
      <p:pic>
        <p:nvPicPr>
          <p:cNvPr id="24" name="Рисунок 23" descr="Добро пожаловать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732877" y="2053147"/>
            <a:ext cx="4017752" cy="208342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46744" y="6270172"/>
            <a:ext cx="6037942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 Центра-парка: </a:t>
            </a:r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http://dk-kurchatova.ru/skazochnaya_rus/promo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8298595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5984</TotalTime>
  <Words>1040</Words>
  <Application>Microsoft Office PowerPoint</Application>
  <PresentationFormat>Широкоэкранный</PresentationFormat>
  <Paragraphs>142</Paragraphs>
  <Slides>14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ЦОО</cp:lastModifiedBy>
  <cp:revision>891</cp:revision>
  <dcterms:created xsi:type="dcterms:W3CDTF">2014-11-21T11:00:06Z</dcterms:created>
  <dcterms:modified xsi:type="dcterms:W3CDTF">2022-07-04T13:06:48Z</dcterms:modified>
</cp:coreProperties>
</file>