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2"/>
  </p:notesMasterIdLst>
  <p:sldIdLst>
    <p:sldId id="324" r:id="rId2"/>
    <p:sldId id="367" r:id="rId3"/>
    <p:sldId id="340" r:id="rId4"/>
    <p:sldId id="325" r:id="rId5"/>
    <p:sldId id="350" r:id="rId6"/>
    <p:sldId id="354" r:id="rId7"/>
    <p:sldId id="356" r:id="rId8"/>
    <p:sldId id="364" r:id="rId9"/>
    <p:sldId id="365" r:id="rId10"/>
    <p:sldId id="34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FFFF"/>
    <a:srgbClr val="66CCFF"/>
    <a:srgbClr val="000066"/>
    <a:srgbClr val="FF43FF"/>
    <a:srgbClr val="FF00FF"/>
    <a:srgbClr val="FF33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1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568C3-F895-41FF-8FE5-0FA909B906CE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0324A-63ED-4665-B133-45DBA722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1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75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75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478F6C-1494-4122-B6FB-4DE13A987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DDE3-9173-4C32-A2E3-2C61282D8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B695B-992C-4973-9497-F89534CC6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EB454-F04F-46E9-8B27-D2AC2A3F8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BC30D-1B3A-44A0-9837-EA2EAC0E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72B2-E398-49AC-9BDE-D89ACE350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8629-363E-45C7-ACF8-28BD13ABF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5F9E-6AF0-44CB-B741-75101628A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382A-126A-425A-8F67-BC04732B8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8269-9206-47FD-96BF-4512241CC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CD58-77D9-4E42-814B-1D9755940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65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BEE88A3-7BB0-4BA2-9FEE-BA09C6B40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5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I:\&#1092;&#1077;&#1089;&#1090;&#1080;&#1074;&#1072;&#1083;&#1100;\rapminus_-_minus_32_mp3cut.foxcom.su__mp3cut.foxcom.su_.mp3" TargetMode="External"/><Relationship Id="rId1" Type="http://schemas.microsoft.com/office/2007/relationships/media" Target="file:///I:\&#1092;&#1077;&#1089;&#1090;&#1080;&#1074;&#1072;&#1083;&#1100;\rapminus_-_minus_32_mp3cut.foxcom.su__mp3cut.foxcom.su_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vk.com/feed?section=search&amp;q=#%D0%9C%D1%8B%D0%92%D0%BC%D0%B5%D1%81%D1%82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val 1"/>
          <p:cNvSpPr>
            <a:spLocks noChangeArrowheads="1"/>
          </p:cNvSpPr>
          <p:nvPr/>
        </p:nvSpPr>
        <p:spPr bwMode="auto">
          <a:xfrm>
            <a:off x="4143372" y="3786190"/>
            <a:ext cx="4071966" cy="2928958"/>
          </a:xfrm>
          <a:prstGeom prst="ellipse">
            <a:avLst/>
          </a:prstGeom>
          <a:solidFill>
            <a:srgbClr val="D8D8D8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Рисунок 7" descr="C:\Program Files\Microsoft Office\CLIPART\PUB60COR\PE05869_.WMF"/>
          <p:cNvPicPr>
            <a:picLocks noChangeArrowheads="1"/>
          </p:cNvPicPr>
          <p:nvPr/>
        </p:nvPicPr>
        <p:blipFill>
          <a:blip r:embed="rId2" cstate="print">
            <a:lum bright="20000" contrast="60000"/>
          </a:blip>
          <a:srcRect/>
          <a:stretch>
            <a:fillRect/>
          </a:stretch>
        </p:blipFill>
        <p:spPr bwMode="auto">
          <a:xfrm>
            <a:off x="6786578" y="4143380"/>
            <a:ext cx="928694" cy="1500198"/>
          </a:xfrm>
          <a:prstGeom prst="rect">
            <a:avLst/>
          </a:prstGeom>
          <a:noFill/>
        </p:spPr>
      </p:pic>
      <p:pic>
        <p:nvPicPr>
          <p:cNvPr id="10243" name="Рисунок 9" descr="C:\Program Files\Microsoft Office\CLIPART\PUB60COR\PE05870_.WM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14818"/>
            <a:ext cx="1000132" cy="1428760"/>
          </a:xfrm>
          <a:prstGeom prst="rect">
            <a:avLst/>
          </a:prstGeom>
          <a:noFill/>
        </p:spPr>
      </p:pic>
      <p:pic>
        <p:nvPicPr>
          <p:cNvPr id="10244" name="Рисунок 7" descr="C:\Program Files\Microsoft Office\CLIPART\PUB60COR\PE05869_.WMF"/>
          <p:cNvPicPr>
            <a:picLocks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4572000" y="4214818"/>
            <a:ext cx="9286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             Тверская область 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         </a:t>
            </a:r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Удомельский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городской округ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5572140"/>
            <a:ext cx="2643206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 pitchFamily="18" charset="0"/>
              </a:rPr>
              <a:t>Д Е М О</a:t>
            </a:r>
            <a:endParaRPr lang="ru-RU" sz="5400" b="1" cap="none" spc="0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Заголовок 9"/>
          <p:cNvSpPr txBox="1">
            <a:spLocks/>
          </p:cNvSpPr>
          <p:nvPr/>
        </p:nvSpPr>
        <p:spPr bwMode="auto">
          <a:xfrm>
            <a:off x="500034" y="1928802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Клуб молодого избирателя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0"/>
          <a:stretch/>
        </p:blipFill>
        <p:spPr bwMode="auto">
          <a:xfrm>
            <a:off x="-74021" y="20986"/>
            <a:ext cx="2125742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40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val 1"/>
          <p:cNvSpPr>
            <a:spLocks noChangeArrowheads="1"/>
          </p:cNvSpPr>
          <p:nvPr/>
        </p:nvSpPr>
        <p:spPr bwMode="auto">
          <a:xfrm>
            <a:off x="4143372" y="3786190"/>
            <a:ext cx="4071966" cy="2928958"/>
          </a:xfrm>
          <a:prstGeom prst="ellipse">
            <a:avLst/>
          </a:prstGeom>
          <a:solidFill>
            <a:srgbClr val="D8D8D8"/>
          </a:solidFill>
          <a:ln w="5715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Рисунок 7" descr="C:\Program Files\Microsoft Office\CLIPART\PUB60COR\PE05869_.WMF"/>
          <p:cNvPicPr>
            <a:picLocks noChangeArrowheads="1"/>
          </p:cNvPicPr>
          <p:nvPr/>
        </p:nvPicPr>
        <p:blipFill>
          <a:blip r:embed="rId2" cstate="print">
            <a:lum bright="20000" contrast="60000"/>
          </a:blip>
          <a:srcRect/>
          <a:stretch>
            <a:fillRect/>
          </a:stretch>
        </p:blipFill>
        <p:spPr bwMode="auto">
          <a:xfrm>
            <a:off x="6786578" y="4143380"/>
            <a:ext cx="928694" cy="1500198"/>
          </a:xfrm>
          <a:prstGeom prst="rect">
            <a:avLst/>
          </a:prstGeom>
          <a:noFill/>
        </p:spPr>
      </p:pic>
      <p:pic>
        <p:nvPicPr>
          <p:cNvPr id="10243" name="Рисунок 9" descr="C:\Program Files\Microsoft Office\CLIPART\PUB60COR\PE05870_.WM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14818"/>
            <a:ext cx="1000132" cy="1428760"/>
          </a:xfrm>
          <a:prstGeom prst="rect">
            <a:avLst/>
          </a:prstGeom>
          <a:noFill/>
        </p:spPr>
      </p:pic>
      <p:pic>
        <p:nvPicPr>
          <p:cNvPr id="10244" name="Рисунок 7" descr="C:\Program Files\Microsoft Office\CLIPART\PUB60COR\PE05869_.WMF"/>
          <p:cNvPicPr>
            <a:picLocks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4572000" y="4214818"/>
            <a:ext cx="9286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Блюдова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Марина </a:t>
            </a:r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Айдаровна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Руководитель 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5572140"/>
            <a:ext cx="2643206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 pitchFamily="18" charset="0"/>
              </a:rPr>
              <a:t>Д Е М О</a:t>
            </a:r>
            <a:endParaRPr lang="ru-RU" sz="5400" b="1" cap="none" spc="0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060848"/>
            <a:ext cx="2734975" cy="34975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advTm="182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32656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Цель Клуба — повышение гражданско-правовой культуры, создание условий для формирования гармонично развитого поколения, ориентированного на преумножение духовных и материальных ценностей, содействие повышению уровня политической грамотности, поддержка деловой активности.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060848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Клуб молодого избирателя «</a:t>
            </a:r>
            <a:r>
              <a:rPr lang="ru-RU" sz="3200" dirty="0" err="1" smtClean="0"/>
              <a:t>Демо</a:t>
            </a:r>
            <a:r>
              <a:rPr lang="ru-RU" sz="3200" dirty="0" smtClean="0"/>
              <a:t>» способствует повышению избирательной культуры молодежи. Он на деле становится для молодых избирателей школой познания правовой системы России.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8" y="3643314"/>
            <a:ext cx="3968739" cy="29765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4209790" cy="3157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 День молодого избирателя 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5072074"/>
            <a:ext cx="3357586" cy="1414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nsolas" pitchFamily="49" charset="0"/>
              </a:rPr>
              <a:t>Победители</a:t>
            </a:r>
            <a:r>
              <a:rPr lang="ru-RU" dirty="0" smtClean="0">
                <a:latin typeface="Consolas" pitchFamily="49" charset="0"/>
              </a:rPr>
              <a:t> </a:t>
            </a:r>
            <a:endParaRPr lang="ru-RU" dirty="0">
              <a:latin typeface="Consolas" pitchFamily="49" charset="0"/>
            </a:endParaRPr>
          </a:p>
        </p:txBody>
      </p:sp>
    </p:spTree>
  </p:cSld>
  <p:clrMapOvr>
    <a:masterClrMapping/>
  </p:clrMapOvr>
  <p:transition advTm="169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Новгородское Вече</a:t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(Театрализованная игра)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Documents and Settings\1\Рабочий стол\школьные выборы\IMAG1633.JPG"/>
          <p:cNvPicPr/>
          <p:nvPr/>
        </p:nvPicPr>
        <p:blipFill>
          <a:blip r:embed="rId4" cstate="print">
            <a:lum bright="10000"/>
          </a:blip>
          <a:srcRect l="10761" t="14035" r="9449"/>
          <a:stretch>
            <a:fillRect/>
          </a:stretch>
        </p:blipFill>
        <p:spPr bwMode="auto">
          <a:xfrm>
            <a:off x="611560" y="3356992"/>
            <a:ext cx="3399656" cy="262165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7" name="rapminus_-_minus_32_mp3cut.foxcom.su_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3" descr="C:\Documents and Settings\1\Рабочий стол\школьные выборы\IMAG1646.JPG"/>
          <p:cNvPicPr>
            <a:picLocks noGrp="1"/>
          </p:cNvPicPr>
          <p:nvPr>
            <p:ph idx="1"/>
          </p:nvPr>
        </p:nvPicPr>
        <p:blipFill>
          <a:blip r:embed="rId6" cstate="print">
            <a:lum bright="10000"/>
          </a:blip>
          <a:srcRect t="21771" b="3690"/>
          <a:stretch>
            <a:fillRect/>
          </a:stretch>
        </p:blipFill>
        <p:spPr bwMode="auto">
          <a:xfrm>
            <a:off x="4283968" y="1772816"/>
            <a:ext cx="4427984" cy="424847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201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5155438" y="700934"/>
            <a:ext cx="399082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727CA3"/>
              </a:buClr>
              <a:buFont typeface="Symbol" pitchFamily="18" charset="2"/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rgbClr val="9FB8CD">
                      <a:satMod val="155000"/>
                    </a:srgbClr>
                  </a:gs>
                  <a:gs pos="100000">
                    <a:srgbClr val="9FB8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01943" lvl="1" indent="0" fontAlgn="auto">
              <a:spcAft>
                <a:spcPts val="0"/>
              </a:spcAft>
              <a:buClr>
                <a:srgbClr val="727CA3"/>
              </a:buClr>
              <a:buFont typeface="Symbol" pitchFamily="18" charset="2"/>
              <a:buNone/>
            </a:pPr>
            <a:r>
              <a:rPr lang="ru-RU" sz="28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          </a:t>
            </a:r>
          </a:p>
          <a:p>
            <a:pPr marL="301943" lvl="1" indent="0" fontAlgn="auto">
              <a:spcAft>
                <a:spcPts val="0"/>
              </a:spcAft>
              <a:buClr>
                <a:srgbClr val="727CA3"/>
              </a:buClr>
              <a:buFont typeface="Symbol" pitchFamily="18" charset="2"/>
              <a:buNone/>
            </a:pPr>
            <a:endParaRPr lang="ru-RU" sz="28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ru-RU" sz="4000" b="1" spc="50" dirty="0" smtClean="0">
              <a:ln w="11430"/>
              <a:gradFill>
                <a:gsLst>
                  <a:gs pos="25000">
                    <a:srgbClr val="9FB8CD">
                      <a:satMod val="155000"/>
                    </a:srgbClr>
                  </a:gs>
                  <a:gs pos="100000">
                    <a:srgbClr val="9FB8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ru-RU" sz="4000" b="1" spc="50" dirty="0">
              <a:ln w="11430"/>
              <a:gradFill>
                <a:gsLst>
                  <a:gs pos="25000">
                    <a:srgbClr val="9FB8CD">
                      <a:satMod val="155000"/>
                    </a:srgbClr>
                  </a:gs>
                  <a:gs pos="100000">
                    <a:srgbClr val="9FB8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418" y="5857892"/>
            <a:ext cx="6129218" cy="1000108"/>
          </a:xfrm>
          <a:prstGeom prst="rect">
            <a:avLst/>
          </a:prstGeo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727CA3"/>
              </a:buClr>
              <a:buFont typeface="Symbol" pitchFamily="18" charset="2"/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rgbClr val="9FB8CD">
                      <a:satMod val="155000"/>
                    </a:srgbClr>
                  </a:gs>
                  <a:gs pos="100000">
                    <a:srgbClr val="9FB8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Clr>
                <a:srgbClr val="727CA3"/>
              </a:buClr>
              <a:buFont typeface="Symbol" pitchFamily="18" charset="2"/>
              <a:buNone/>
            </a:pPr>
            <a:r>
              <a:rPr lang="ru-RU" sz="39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9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IV</a:t>
            </a:r>
            <a:r>
              <a:rPr lang="ru-RU" sz="39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ФЕСТИВАЛЬ КМИ Тверской области</a:t>
            </a:r>
            <a:endParaRPr lang="ru-RU" sz="40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ru-RU" sz="4000" b="1" spc="50" dirty="0" smtClean="0">
              <a:ln w="11430"/>
              <a:gradFill>
                <a:gsLst>
                  <a:gs pos="25000">
                    <a:srgbClr val="9FB8CD">
                      <a:satMod val="155000"/>
                    </a:srgbClr>
                  </a:gs>
                  <a:gs pos="100000">
                    <a:srgbClr val="9FB8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ru-RU" sz="4000" b="1" spc="50" dirty="0">
              <a:ln w="11430"/>
              <a:gradFill>
                <a:gsLst>
                  <a:gs pos="25000">
                    <a:srgbClr val="9FB8CD">
                      <a:satMod val="155000"/>
                    </a:srgbClr>
                  </a:gs>
                  <a:gs pos="100000">
                    <a:srgbClr val="9FB8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779912" y="879211"/>
            <a:ext cx="482453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727CA3"/>
              </a:buClr>
              <a:buFont typeface="Symbol" pitchFamily="18" charset="2"/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rgbClr val="9FB8CD">
                      <a:satMod val="155000"/>
                    </a:srgbClr>
                  </a:gs>
                  <a:gs pos="100000">
                    <a:srgbClr val="9FB8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Clr>
                <a:srgbClr val="727CA3"/>
              </a:buClr>
              <a:buFont typeface="Symbol" pitchFamily="18" charset="2"/>
              <a:buNone/>
            </a:pPr>
            <a:r>
              <a:rPr lang="ru-RU" sz="39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ru-RU" sz="4000" b="1" spc="50" dirty="0" smtClean="0">
              <a:ln w="11430"/>
              <a:gradFill>
                <a:gsLst>
                  <a:gs pos="25000">
                    <a:srgbClr val="9FB8CD">
                      <a:satMod val="155000"/>
                    </a:srgbClr>
                  </a:gs>
                  <a:gs pos="100000">
                    <a:srgbClr val="9FB8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ru-RU" sz="4000" b="1" spc="50" dirty="0">
              <a:ln w="11430"/>
              <a:gradFill>
                <a:gsLst>
                  <a:gs pos="25000">
                    <a:srgbClr val="9FB8CD">
                      <a:satMod val="155000"/>
                    </a:srgbClr>
                  </a:gs>
                  <a:gs pos="100000">
                    <a:srgbClr val="9FB8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429256" y="357166"/>
            <a:ext cx="3214710" cy="500066"/>
          </a:xfrm>
          <a:prstGeom prst="rect">
            <a:avLst/>
          </a:prstGeo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727CA3"/>
              </a:buClr>
              <a:buFont typeface="Symbol" pitchFamily="18" charset="2"/>
              <a:buNone/>
            </a:pPr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Клуб «</a:t>
            </a:r>
            <a:r>
              <a:rPr lang="ru-RU" sz="44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Демо</a:t>
            </a:r>
            <a:r>
              <a:rPr lang="ru-RU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» </a:t>
            </a:r>
            <a:endParaRPr lang="ru-RU" sz="4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ru-RU" sz="4000" b="1" spc="50" dirty="0" smtClean="0">
              <a:ln w="11430"/>
              <a:gradFill>
                <a:gsLst>
                  <a:gs pos="25000">
                    <a:srgbClr val="9FB8CD">
                      <a:satMod val="155000"/>
                    </a:srgbClr>
                  </a:gs>
                  <a:gs pos="100000">
                    <a:srgbClr val="9FB8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ru-RU" sz="4000" b="1" spc="50" dirty="0">
              <a:ln w="11430"/>
              <a:gradFill>
                <a:gsLst>
                  <a:gs pos="25000">
                    <a:srgbClr val="9FB8CD">
                      <a:satMod val="155000"/>
                    </a:srgbClr>
                  </a:gs>
                  <a:gs pos="100000">
                    <a:srgbClr val="9FB8C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4282" y="1000108"/>
            <a:ext cx="3619493" cy="2714620"/>
          </a:xfrm>
          <a:prstGeom prst="rect">
            <a:avLst/>
          </a:prstGeom>
          <a:noFill/>
          <a:ln w="9525">
            <a:solidFill>
              <a:srgbClr val="A7B694"/>
            </a:solidFill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857364"/>
            <a:ext cx="2357454" cy="1768090"/>
          </a:xfrm>
          <a:prstGeom prst="rect">
            <a:avLst/>
          </a:prstGeom>
          <a:noFill/>
          <a:ln w="9525">
            <a:solidFill>
              <a:srgbClr val="A7B694"/>
            </a:solidFill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929066"/>
            <a:ext cx="2571768" cy="1928826"/>
          </a:xfrm>
          <a:prstGeom prst="rect">
            <a:avLst/>
          </a:prstGeom>
          <a:noFill/>
          <a:ln w="9525">
            <a:solidFill>
              <a:srgbClr val="A7B694"/>
            </a:solidFill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9" y="3929066"/>
            <a:ext cx="2762269" cy="2071702"/>
          </a:xfrm>
          <a:prstGeom prst="rect">
            <a:avLst/>
          </a:prstGeom>
          <a:noFill/>
          <a:ln w="9525">
            <a:solidFill>
              <a:srgbClr val="A7B694"/>
            </a:solidFill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143248"/>
            <a:ext cx="2049368" cy="2863717"/>
          </a:xfrm>
          <a:prstGeom prst="rect">
            <a:avLst/>
          </a:prstGeom>
          <a:noFill/>
          <a:ln w="9525">
            <a:solidFill>
              <a:srgbClr val="A7B694"/>
            </a:solidFill>
            <a:miter lim="800000"/>
            <a:headEnd/>
            <a:tailEnd/>
          </a:ln>
          <a:effectLst/>
        </p:spPr>
      </p:pic>
      <p:pic>
        <p:nvPicPr>
          <p:cNvPr id="101377" name="Picture 1" descr="D:\Мои документы\Downloads\P10102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8120" y="1000108"/>
            <a:ext cx="2238391" cy="16787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2868000"/>
      </p:ext>
    </p:extLst>
  </p:cSld>
  <p:clrMapOvr>
    <a:masterClrMapping/>
  </p:clrMapOvr>
  <p:transition advTm="196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873802" cy="51435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36042"/>
      </p:ext>
    </p:extLst>
  </p:cSld>
  <p:clrMapOvr>
    <a:masterClrMapping/>
  </p:clrMapOvr>
  <p:transition advTm="170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85175" cy="14319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Встреча КМИ «</a:t>
            </a:r>
            <a:r>
              <a:rPr lang="ru-RU" sz="2400" dirty="0" err="1" smtClean="0">
                <a:solidFill>
                  <a:srgbClr val="C00000"/>
                </a:solidFill>
              </a:rPr>
              <a:t>Демо</a:t>
            </a:r>
            <a:r>
              <a:rPr lang="ru-RU" sz="2400" dirty="0" smtClean="0">
                <a:solidFill>
                  <a:srgbClr val="C00000"/>
                </a:solidFill>
              </a:rPr>
              <a:t>» и КМИ Калининского района Тверской области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«Наш выбор – Россия»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4" y="1628800"/>
            <a:ext cx="5110646" cy="26211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4279899" cy="28250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0296276"/>
      </p:ext>
    </p:extLst>
  </p:cSld>
  <p:clrMapOvr>
    <a:masterClrMapping/>
  </p:clrMapOvr>
  <p:transition advTm="186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4475"/>
            <a:ext cx="8784976" cy="1431925"/>
          </a:xfrm>
        </p:spPr>
        <p:txBody>
          <a:bodyPr/>
          <a:lstStyle/>
          <a:p>
            <a:r>
              <a:rPr lang="ru-RU" sz="3600" b="0" dirty="0" smtClean="0">
                <a:solidFill>
                  <a:srgbClr val="C00000"/>
                </a:solidFill>
                <a:latin typeface="Comic Sans MS" pitchFamily="66" charset="0"/>
              </a:rPr>
              <a:t>         </a:t>
            </a:r>
            <a:r>
              <a:rPr lang="ru-RU" sz="2800" b="0" dirty="0" smtClean="0">
                <a:solidFill>
                  <a:srgbClr val="C00000"/>
                </a:solidFill>
                <a:latin typeface="Comic Sans MS" pitchFamily="66" charset="0"/>
              </a:rPr>
              <a:t>Форум «Позиция выбора» г. Тверь  (2019)</a:t>
            </a:r>
            <a:r>
              <a:rPr lang="ru-RU" sz="3600" b="0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b="0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3600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30" name="Picture 6" descr="\\Comp2\мои документы\портфолио 2019\Форум\DSC03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4598"/>
          <a:stretch>
            <a:fillRect/>
          </a:stretch>
        </p:blipFill>
        <p:spPr bwMode="auto">
          <a:xfrm>
            <a:off x="2195736" y="1700808"/>
            <a:ext cx="5256584" cy="448249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97034"/>
      </p:ext>
    </p:extLst>
  </p:cSld>
  <p:clrMapOvr>
    <a:masterClrMapping/>
  </p:clrMapOvr>
  <p:transition advTm="168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0" dirty="0" smtClean="0">
                <a:solidFill>
                  <a:srgbClr val="C00000"/>
                </a:solidFill>
                <a:latin typeface="Comic Sans MS" pitchFamily="66" charset="0"/>
              </a:rPr>
              <a:t>21 мая 2021 года в Твери прошел форум среди молодых и будущих избирателей </a:t>
            </a:r>
            <a:r>
              <a:rPr lang="ru-RU" sz="2400" b="0" dirty="0" err="1" smtClean="0">
                <a:solidFill>
                  <a:srgbClr val="C00000"/>
                </a:solidFill>
                <a:latin typeface="Comic Sans MS" pitchFamily="66" charset="0"/>
              </a:rPr>
              <a:t>Верхневолжья</a:t>
            </a:r>
            <a:r>
              <a:rPr lang="ru-RU" sz="2400" b="0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  <a:r>
              <a:rPr lang="ru-RU" sz="2400" b="0" dirty="0" smtClean="0">
                <a:solidFill>
                  <a:srgbClr val="C00000"/>
                </a:solidFill>
                <a:latin typeface="Comic Sans MS" pitchFamily="66" charset="0"/>
                <a:hlinkClick r:id="rId2"/>
              </a:rPr>
              <a:t>#</a:t>
            </a:r>
            <a:r>
              <a:rPr lang="ru-RU" sz="2400" b="0" dirty="0" err="1" smtClean="0">
                <a:solidFill>
                  <a:srgbClr val="C00000"/>
                </a:solidFill>
                <a:latin typeface="Comic Sans MS" pitchFamily="66" charset="0"/>
                <a:hlinkClick r:id="rId2"/>
              </a:rPr>
              <a:t>МыВместе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-5TtEyUKQp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2808312" cy="3744416"/>
          </a:xfr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Рисунок 4" descr="24.05.21f_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077072"/>
            <a:ext cx="3935760" cy="262384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Рисунок 5" descr="24.05.21f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2024844"/>
            <a:ext cx="1973965" cy="29609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рава">
  <a:themeElements>
    <a:clrScheme name="Другая 17">
      <a:dk1>
        <a:srgbClr val="7070FF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101</Words>
  <Application>Microsoft Office PowerPoint</Application>
  <PresentationFormat>Экран (4:3)</PresentationFormat>
  <Paragraphs>21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Трава</vt:lpstr>
      <vt:lpstr>              Тверская область            Удомельский городской округ </vt:lpstr>
      <vt:lpstr>Презентация PowerPoint</vt:lpstr>
      <vt:lpstr> День молодого избирателя </vt:lpstr>
      <vt:lpstr>Новгородское Вече (Театрализованная игра)</vt:lpstr>
      <vt:lpstr>Презентация PowerPoint</vt:lpstr>
      <vt:lpstr>Презентация PowerPoint</vt:lpstr>
      <vt:lpstr>Встреча КМИ «Демо» и КМИ Калининского района Тверской области  «Наш выбор – Россия»</vt:lpstr>
      <vt:lpstr>         Форум «Позиция выбора» г. Тверь  (2019) </vt:lpstr>
      <vt:lpstr>21 мая 2021 года в Твери прошел форум среди молодых и будущих избирателей Верхневолжья #МыВместе</vt:lpstr>
      <vt:lpstr>Блюдова Марина Айдаровна Руководитель </vt:lpstr>
    </vt:vector>
  </TitlesOfParts>
  <Company>ЦБС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180</cp:revision>
  <dcterms:created xsi:type="dcterms:W3CDTF">2009-09-09T08:59:30Z</dcterms:created>
  <dcterms:modified xsi:type="dcterms:W3CDTF">2021-07-13T07:55:50Z</dcterms:modified>
</cp:coreProperties>
</file>