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2" r:id="rId3"/>
    <p:sldId id="263" r:id="rId4"/>
    <p:sldId id="257" r:id="rId5"/>
    <p:sldId id="259" r:id="rId6"/>
    <p:sldId id="260" r:id="rId7"/>
    <p:sldId id="264" r:id="rId8"/>
    <p:sldId id="258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43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985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63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3478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0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78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7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0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14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867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6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1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1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4ABF4-38C1-4BB7-877F-8EA02A74C438}" type="datetimeFigureOut">
              <a:rPr lang="ru-RU" smtClean="0"/>
              <a:t>06.07.2021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DC3744-DB1A-47F1-9EDB-652BF7528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6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0121" y="2463876"/>
            <a:ext cx="8372657" cy="2022337"/>
          </a:xfrm>
        </p:spPr>
        <p:txBody>
          <a:bodyPr/>
          <a:lstStyle/>
          <a:p>
            <a:pPr algn="ctr"/>
            <a:r>
              <a:rPr lang="ru-RU" sz="6600" b="1" dirty="0" smtClean="0"/>
              <a:t>«А у нас во дворе!»</a:t>
            </a:r>
            <a:br>
              <a:rPr lang="ru-RU" sz="66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Серия культурно-досуговых </a:t>
            </a:r>
            <a:r>
              <a:rPr lang="ru-RU" sz="2400" b="1" dirty="0" smtClean="0"/>
              <a:t>мероприятий на территориях ТОСов </a:t>
            </a:r>
            <a:r>
              <a:rPr lang="ru-RU" sz="2400" b="1" dirty="0" smtClean="0"/>
              <a:t>города Балаково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2982" y="5028297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МАУ «Городской подростково-молодёжный центр «Ровесник» муниципального образования город Балаково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60" y="340725"/>
            <a:ext cx="3360672" cy="1581067"/>
          </a:xfrm>
          <a:prstGeom prst="rect">
            <a:avLst/>
          </a:prstGeom>
        </p:spPr>
      </p:pic>
      <p:pic>
        <p:nvPicPr>
          <p:cNvPr id="1026" name="Picture 2" descr="https://www.bankgorodov.ru/public/photos/coa/2540_b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189" y="464590"/>
            <a:ext cx="1053115" cy="133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2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60" y="199698"/>
            <a:ext cx="9469820" cy="665830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ru-RU" sz="2400" b="1" dirty="0" smtClean="0"/>
              <a:t>Цель практики</a:t>
            </a:r>
            <a:r>
              <a:rPr lang="ru-RU" dirty="0" smtClean="0"/>
              <a:t>: </a:t>
            </a:r>
            <a:r>
              <a:rPr lang="ru-RU" dirty="0"/>
              <a:t>вовлечение во взаимодействие не менее 10% жителей ТОСов путем проведения </a:t>
            </a:r>
            <a:r>
              <a:rPr lang="ru-RU" dirty="0" smtClean="0"/>
              <a:t>культурно-досуговых мероприятий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b="1" dirty="0" smtClean="0"/>
              <a:t>Задачи практики: </a:t>
            </a:r>
            <a:endParaRPr lang="ru-RU" sz="2400" b="1" dirty="0"/>
          </a:p>
          <a:p>
            <a:pPr>
              <a:lnSpc>
                <a:spcPct val="150000"/>
              </a:lnSpc>
            </a:pPr>
            <a:r>
              <a:rPr lang="ru-RU" dirty="0" smtClean="0"/>
              <a:t>создание </a:t>
            </a:r>
            <a:r>
              <a:rPr lang="ru-RU" dirty="0"/>
              <a:t>условий для массового отдыха жителей, возрождение функций двора, как территории досуга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популяризация </a:t>
            </a:r>
            <a:r>
              <a:rPr lang="ru-RU" dirty="0"/>
              <a:t>семейного культурного отдыха;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организация </a:t>
            </a:r>
            <a:r>
              <a:rPr lang="ru-RU" dirty="0"/>
              <a:t>познавательного досуга;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развитие </a:t>
            </a:r>
            <a:r>
              <a:rPr lang="ru-RU" dirty="0"/>
              <a:t>творческого потенциала жителей ТОСов;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популяризация </a:t>
            </a:r>
            <a:r>
              <a:rPr lang="ru-RU" dirty="0"/>
              <a:t>здорового образа жизни;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создание </a:t>
            </a:r>
            <a:r>
              <a:rPr lang="ru-RU" dirty="0"/>
              <a:t>дополнительных возможностей для воспитания гражданственности, трудолюбия, любви к окружающей природе, малой Родине, семье, своему городу и двору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0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168" y="273269"/>
            <a:ext cx="5239990" cy="66215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Краткая суть практики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168" y="935421"/>
            <a:ext cx="9181370" cy="507649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/>
              <a:t> </a:t>
            </a:r>
            <a:r>
              <a:rPr lang="ru-RU" sz="2400" dirty="0"/>
              <a:t>Практика, направленная на расширение круга общения и улучшение качества общения жителей ТОСов и налаживание межпоколенческих отношений, предполагает проведение культурно – </a:t>
            </a:r>
            <a:r>
              <a:rPr lang="ru-RU" sz="2400" dirty="0" smtClean="0"/>
              <a:t>досуговых </a:t>
            </a:r>
            <a:r>
              <a:rPr lang="ru-RU" sz="2400" dirty="0"/>
              <a:t>мероприятий для жителей с выездами во дворы города Балаково. Каждое мероприятие в среднем по времени рассчитано на 1,5-2 часа. </a:t>
            </a:r>
            <a:endParaRPr lang="ru-RU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В </a:t>
            </a:r>
            <a:r>
              <a:rPr lang="ru-RU" sz="2400" dirty="0"/>
              <a:t>рамках реализации практики в 6 ТОСах Балакова были </a:t>
            </a:r>
            <a:r>
              <a:rPr lang="ru-RU" sz="2400" dirty="0" smtClean="0"/>
              <a:t>проведены</a:t>
            </a:r>
            <a:r>
              <a:rPr lang="ru-RU" sz="2400" dirty="0"/>
              <a:t> </a:t>
            </a:r>
            <a:r>
              <a:rPr lang="ru-RU" sz="2400" dirty="0" smtClean="0"/>
              <a:t>следующие мероприятия: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431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6" t="298" r="22777" b="6128"/>
          <a:stretch/>
        </p:blipFill>
        <p:spPr>
          <a:xfrm>
            <a:off x="3325831" y="4244943"/>
            <a:ext cx="2753711" cy="2693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19311" r="18241" b="1150"/>
          <a:stretch/>
        </p:blipFill>
        <p:spPr>
          <a:xfrm>
            <a:off x="-86178" y="4192775"/>
            <a:ext cx="3478924" cy="274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430" y="4272319"/>
            <a:ext cx="4035973" cy="2690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" y="1749012"/>
            <a:ext cx="3840447" cy="256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98" y="1694046"/>
            <a:ext cx="4053894" cy="270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2" t="9756" r="14406" b="11423"/>
          <a:stretch/>
        </p:blipFill>
        <p:spPr>
          <a:xfrm rot="16200000">
            <a:off x="5783987" y="4475839"/>
            <a:ext cx="2702681" cy="224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09715" y="256895"/>
            <a:ext cx="6699683" cy="59581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«Рецепт хорошего настроения»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8385" y="662152"/>
            <a:ext cx="9208581" cy="1116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Театрализованный пролог, мастер </a:t>
            </a:r>
            <a:r>
              <a:rPr lang="ru-RU" sz="1600" dirty="0"/>
              <a:t>– классы по боевым видам спорта - ушу, кикбоксинг, рукопашный бой, сеанс одновременной игры по шахматам, спортивная программа для детей «Малые олимпийские игры</a:t>
            </a:r>
            <a:r>
              <a:rPr lang="ru-RU" sz="1600" b="1" dirty="0"/>
              <a:t>, </a:t>
            </a:r>
            <a:r>
              <a:rPr lang="ru-RU" sz="1600" dirty="0"/>
              <a:t>фотосессия с ростовыми куклами и тантамареской, спортивные состязания для жителей ТОСов «Крутые старты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t="19464"/>
          <a:stretch/>
        </p:blipFill>
        <p:spPr>
          <a:xfrm>
            <a:off x="3902134" y="1778971"/>
            <a:ext cx="4125624" cy="260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795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809" y="28969"/>
            <a:ext cx="5757375" cy="78827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«Забавы матушки Зимы»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2" b="15311"/>
          <a:stretch/>
        </p:blipFill>
        <p:spPr>
          <a:xfrm>
            <a:off x="8331163" y="4318455"/>
            <a:ext cx="3992961" cy="2621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3219" r="8622" b="15709"/>
          <a:stretch/>
        </p:blipFill>
        <p:spPr>
          <a:xfrm>
            <a:off x="-56950" y="4302689"/>
            <a:ext cx="4387683" cy="265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11801" r="5964" b="2069"/>
          <a:stretch/>
        </p:blipFill>
        <p:spPr>
          <a:xfrm>
            <a:off x="4290764" y="4318455"/>
            <a:ext cx="4172524" cy="265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t="15479"/>
          <a:stretch/>
        </p:blipFill>
        <p:spPr>
          <a:xfrm>
            <a:off x="-10040" y="1627608"/>
            <a:ext cx="4340773" cy="2785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6590" r="31609" b="500"/>
          <a:stretch/>
        </p:blipFill>
        <p:spPr>
          <a:xfrm>
            <a:off x="8573327" y="302119"/>
            <a:ext cx="3611410" cy="4154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4598" r="5760" b="2221"/>
          <a:stretch/>
        </p:blipFill>
        <p:spPr>
          <a:xfrm>
            <a:off x="4314937" y="1651234"/>
            <a:ext cx="4119004" cy="2810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133840" y="771529"/>
            <a:ext cx="8384468" cy="989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Театрализованный пролог, танцевальный флешмоб </a:t>
            </a:r>
            <a:r>
              <a:rPr lang="ru-RU" sz="1600" dirty="0"/>
              <a:t>«Валенки да валенки», спортивно – игровая программа для детей и взрослых, фотосессия с ростовыми куклами и тантамареской, творческий конкурс для жителей ТОСов «Таланты нашего двора»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4204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86" y="48863"/>
            <a:ext cx="5751539" cy="62708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«Замечательный сосед»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0" t="14405" r="15058" b="6604"/>
          <a:stretch/>
        </p:blipFill>
        <p:spPr>
          <a:xfrm>
            <a:off x="90365" y="4374272"/>
            <a:ext cx="3852042" cy="257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7" t="24215" r="25275" b="12029"/>
          <a:stretch/>
        </p:blipFill>
        <p:spPr>
          <a:xfrm>
            <a:off x="8956915" y="189186"/>
            <a:ext cx="3331779" cy="437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418" y="4372304"/>
            <a:ext cx="3870582" cy="258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15" y="1734167"/>
            <a:ext cx="4176548" cy="2784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t="22003" r="10652"/>
          <a:stretch/>
        </p:blipFill>
        <p:spPr>
          <a:xfrm>
            <a:off x="3950328" y="4354134"/>
            <a:ext cx="4292874" cy="2598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t="13487"/>
          <a:stretch/>
        </p:blipFill>
        <p:spPr>
          <a:xfrm>
            <a:off x="72364" y="1700247"/>
            <a:ext cx="4680621" cy="2852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бъект 1"/>
          <p:cNvSpPr>
            <a:spLocks noGrp="1"/>
          </p:cNvSpPr>
          <p:nvPr>
            <p:ph idx="1"/>
          </p:nvPr>
        </p:nvSpPr>
        <p:spPr>
          <a:xfrm>
            <a:off x="90365" y="614731"/>
            <a:ext cx="9085166" cy="11467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Театрализованный концерт «А у нас во дворе», посвящённый Дню пожилого человека, тематическая викторина «А у соседа лучше»</a:t>
            </a:r>
            <a:r>
              <a:rPr lang="ru-RU" sz="1600" b="1" dirty="0"/>
              <a:t>, </a:t>
            </a:r>
            <a:r>
              <a:rPr lang="ru-RU" sz="1600" dirty="0"/>
              <a:t>мастер – классы по изготовлению «сувениров»</a:t>
            </a:r>
            <a:r>
              <a:rPr lang="ru-RU" sz="1600" b="1" dirty="0"/>
              <a:t>, </a:t>
            </a:r>
            <a:r>
              <a:rPr lang="ru-RU" sz="1600" dirty="0"/>
              <a:t>развлекательная программа для детей «Тайны нашего двора»</a:t>
            </a:r>
            <a:r>
              <a:rPr lang="ru-RU" sz="1600" b="1" dirty="0"/>
              <a:t>, </a:t>
            </a:r>
            <a:r>
              <a:rPr lang="ru-RU" sz="1600" dirty="0"/>
              <a:t>создание дерева Дружбы из поделок, созданных на мастер – классах</a:t>
            </a:r>
            <a:r>
              <a:rPr lang="ru-RU" sz="1600" b="1" dirty="0"/>
              <a:t>, </a:t>
            </a:r>
            <a:r>
              <a:rPr lang="ru-RU" sz="1600" dirty="0"/>
              <a:t>аквагрим</a:t>
            </a:r>
            <a:r>
              <a:rPr lang="ru-RU" sz="1600" b="1" dirty="0"/>
              <a:t>, </a:t>
            </a:r>
            <a:r>
              <a:rPr lang="ru-RU" sz="1600" dirty="0"/>
              <a:t>фотосессия с ростовыми куклами.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6578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430" y="315310"/>
            <a:ext cx="6196432" cy="6831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Достигнутые результаты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004" y="1219199"/>
            <a:ext cx="9591272" cy="546537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В ходе реализации практики участием в мероприятиях было охвачено </a:t>
            </a:r>
            <a:r>
              <a:rPr lang="ru-RU" sz="2000" b="1" dirty="0"/>
              <a:t>более 2500 </a:t>
            </a:r>
            <a:r>
              <a:rPr lang="ru-RU" sz="2000" b="1" dirty="0" smtClean="0"/>
              <a:t>человек (10%) </a:t>
            </a:r>
            <a:r>
              <a:rPr lang="ru-RU" sz="2000" dirty="0" smtClean="0"/>
              <a:t> </a:t>
            </a:r>
            <a:r>
              <a:rPr lang="ru-RU" sz="2000" dirty="0"/>
              <a:t>жителей шести ТОСов города Балаково. Благодаря этому возросла активность горожан, укрепились социальные контакты и межпоколенческие связи балаковцев. </a:t>
            </a:r>
            <a:endParaRPr lang="ru-RU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Культурно </a:t>
            </a:r>
            <a:r>
              <a:rPr lang="ru-RU" sz="2000" dirty="0"/>
              <a:t>– </a:t>
            </a:r>
            <a:r>
              <a:rPr lang="ru-RU" sz="2000" dirty="0" smtClean="0"/>
              <a:t>досуговые </a:t>
            </a:r>
            <a:r>
              <a:rPr lang="ru-RU" sz="2000" dirty="0"/>
              <a:t>мероприятия явились показателем грамотного взаимодействия органов власти с жителями ТОСов, примером установления добропорядочных, доверительных отношений между соседями. </a:t>
            </a:r>
            <a:endParaRPr lang="ru-RU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Таким </a:t>
            </a:r>
            <a:r>
              <a:rPr lang="ru-RU" sz="2000" dirty="0"/>
              <a:t>образом, проект «А у нас во дворе!»  послужил приобщению горожан к культурному организованному </a:t>
            </a:r>
            <a:r>
              <a:rPr lang="ru-RU" sz="2000" dirty="0" smtClean="0"/>
              <a:t>отдыху</a:t>
            </a:r>
            <a:r>
              <a:rPr lang="ru-RU" sz="2000" dirty="0"/>
              <a:t>, наметил предпосылки для возрождения функций двора, как территории досуга. </a:t>
            </a:r>
          </a:p>
        </p:txBody>
      </p:sp>
    </p:spTree>
    <p:extLst>
      <p:ext uri="{BB962C8B-B14F-4D97-AF65-F5344CB8AC3E}">
        <p14:creationId xmlns:p14="http://schemas.microsoft.com/office/powerpoint/2010/main" val="1437878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59" y="47771"/>
            <a:ext cx="6974197" cy="62244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Лидер и команда практики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945816" y="944732"/>
            <a:ext cx="6396128" cy="263175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dirty="0"/>
              <a:t>Карнюхина Татьяна Ивановна </a:t>
            </a:r>
            <a:r>
              <a:rPr lang="ru-RU" sz="1400" dirty="0"/>
              <a:t>с 2004 года является художественным руководителем Муниципального автономного учреждения «Городской подростково-молодёжный центр «Ровесник» муниципального образования город Балаково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r>
              <a:rPr lang="ru-RU" sz="1400" dirty="0"/>
              <a:t>Роль в практике: </a:t>
            </a:r>
          </a:p>
          <a:p>
            <a:r>
              <a:rPr lang="ru-RU" sz="1400" dirty="0" smtClean="0"/>
              <a:t>разработка </a:t>
            </a:r>
            <a:r>
              <a:rPr lang="ru-RU" sz="1400" dirty="0"/>
              <a:t>концепции;</a:t>
            </a:r>
          </a:p>
          <a:p>
            <a:r>
              <a:rPr lang="ru-RU" sz="1400" dirty="0" smtClean="0"/>
              <a:t>общее </a:t>
            </a:r>
            <a:r>
              <a:rPr lang="ru-RU" sz="1400" dirty="0"/>
              <a:t>руководство ходом реализации.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r="5969"/>
          <a:stretch/>
        </p:blipFill>
        <p:spPr>
          <a:xfrm>
            <a:off x="440728" y="944732"/>
            <a:ext cx="2505088" cy="321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sun9-25.userapi.com/impf/c858424/v858424386/6cd87/QWnv-qKCbbA.jpg?size=2560x1707&amp;quality=96&amp;sign=ded57bd379f856c009fbaa8e7752ef13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13061" r="1846" b="7904"/>
          <a:stretch/>
        </p:blipFill>
        <p:spPr bwMode="auto">
          <a:xfrm>
            <a:off x="5770179" y="3344884"/>
            <a:ext cx="6421821" cy="3567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472259" y="4162223"/>
            <a:ext cx="6396128" cy="2631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 3" charset="2"/>
              <a:buNone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259" y="4280807"/>
            <a:ext cx="52979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0000"/>
                </a:solidFill>
              </a:rPr>
              <a:t>Команда проекта</a:t>
            </a:r>
            <a:r>
              <a:rPr lang="ru-RU" sz="1400" b="1" dirty="0">
                <a:solidFill>
                  <a:srgbClr val="000000"/>
                </a:solidFill>
              </a:rPr>
              <a:t> </a:t>
            </a:r>
            <a:r>
              <a:rPr lang="ru-RU" sz="1400" dirty="0">
                <a:solidFill>
                  <a:srgbClr val="000000"/>
                </a:solidFill>
              </a:rPr>
              <a:t> -  </a:t>
            </a:r>
            <a:r>
              <a:rPr lang="ru-RU" sz="1400" dirty="0" smtClean="0">
                <a:solidFill>
                  <a:srgbClr val="000000"/>
                </a:solidFill>
              </a:rPr>
              <a:t>специалисты МАУ «ГПМЦ «Ровесник», </a:t>
            </a:r>
            <a:r>
              <a:rPr lang="ru-RU" sz="1400" dirty="0">
                <a:solidFill>
                  <a:srgbClr val="000000"/>
                </a:solidFill>
              </a:rPr>
              <a:t>много лет работающие в  сфере досуговой деятельности. Они умело реализуют поставленные задачи, добиваются необходимого результата, обладают высокой работоспособностью. Успех команды - это результат большого труда, где на первом месте – взаимное уважение и доверие между участниками команды  и ее лидером.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311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168" y="73572"/>
            <a:ext cx="7709921" cy="945931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Перспективы развития практики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352" y="714702"/>
            <a:ext cx="9364718" cy="6069723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sz="1750" dirty="0"/>
              <a:t>В виду того, что основная деятельность МАУ «ГПМЦ «Ровесник», согласно Уставу учреждения, направлена на проведение различных по форме и тематике культурно – </a:t>
            </a:r>
            <a:r>
              <a:rPr lang="ru-RU" sz="1750" dirty="0" smtClean="0"/>
              <a:t>досуговых </a:t>
            </a:r>
            <a:r>
              <a:rPr lang="ru-RU" sz="1750" dirty="0"/>
              <a:t>и зрелищных мероприятий, а также социально – значимых акций, помогающих в решении актуальных проблем общества, деятельность после реализации проекта в этом направлении будет продолжена. Для этого созданы все условия: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аренда </a:t>
            </a:r>
            <a:r>
              <a:rPr lang="ru-RU" dirty="0"/>
              <a:t>ростовых кукол и игрового оборудования, согласно прейскуранту цен на платные услуги МАУ «ГПМЦ «Ровесник», позволит окупить материальные затраты учреждения и в дальнейшем заработать средства путем поведения мероприятий на платной основе по заявкам организаций и отдельных граждан;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наличие </a:t>
            </a:r>
            <a:r>
              <a:rPr lang="ru-RU" dirty="0"/>
              <a:t>оборудования, разборной мини-сцены и др. технических средств, приобретённых за счёт финансовой поддержки  Гранта, даст возможность Центру «Ровесник» расширить территорию проведения досуговых мероприятий  в дальнейшем реализовать практику в оставшихся 7 ТОСах.</a:t>
            </a:r>
          </a:p>
        </p:txBody>
      </p:sp>
    </p:spTree>
    <p:extLst>
      <p:ext uri="{BB962C8B-B14F-4D97-AF65-F5344CB8AC3E}">
        <p14:creationId xmlns:p14="http://schemas.microsoft.com/office/powerpoint/2010/main" val="375066757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243</TotalTime>
  <Words>569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«А у нас во дворе!»  Серия культурно-досуговых мероприятий на территориях ТОСов города Балаково</vt:lpstr>
      <vt:lpstr>Презентация PowerPoint</vt:lpstr>
      <vt:lpstr>Краткая суть практики</vt:lpstr>
      <vt:lpstr>«Рецепт хорошего настроения»  </vt:lpstr>
      <vt:lpstr>«Забавы матушки Зимы»</vt:lpstr>
      <vt:lpstr>«Замечательный сосед»</vt:lpstr>
      <vt:lpstr>Достигнутые результаты</vt:lpstr>
      <vt:lpstr>Лидер и команда практики</vt:lpstr>
      <vt:lpstr>Перспективы развития практики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 у нас во дворе»</dc:title>
  <dc:creator>Пользователь</dc:creator>
  <cp:lastModifiedBy>Пользователь</cp:lastModifiedBy>
  <cp:revision>29</cp:revision>
  <dcterms:created xsi:type="dcterms:W3CDTF">2021-06-30T10:55:30Z</dcterms:created>
  <dcterms:modified xsi:type="dcterms:W3CDTF">2021-07-06T06:44:23Z</dcterms:modified>
</cp:coreProperties>
</file>