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101" y="871550"/>
            <a:ext cx="436118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255632" y="6454337"/>
            <a:ext cx="2639695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A0C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  <a:effectLst/>
        </p:spPr>
      </p:pic>
      <p:grpSp>
        <p:nvGrpSpPr>
          <p:cNvPr id="3" name="object 3"/>
          <p:cNvGrpSpPr/>
          <p:nvPr/>
        </p:nvGrpSpPr>
        <p:grpSpPr>
          <a:xfrm>
            <a:off x="3401059" y="737234"/>
            <a:ext cx="5439410" cy="5096510"/>
            <a:chOff x="3401059" y="737234"/>
            <a:chExt cx="5439410" cy="5096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089" y="737234"/>
              <a:ext cx="5079365" cy="12363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1059" y="1435100"/>
              <a:ext cx="4012565" cy="11233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8144" y="1435100"/>
              <a:ext cx="2092325" cy="11233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399" y="2044699"/>
              <a:ext cx="3549650" cy="11233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609" y="2169795"/>
              <a:ext cx="3660774" cy="36639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ИНКЛЮЗИВНЫЙ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55516" y="1554556"/>
            <a:ext cx="456565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ТВОРЧЕСКИЙ</a:t>
            </a:r>
            <a:r>
              <a:rPr sz="4000" b="1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35" dirty="0">
                <a:solidFill>
                  <a:srgbClr val="FFFFFF"/>
                </a:solidFill>
                <a:latin typeface="Trebuchet MS"/>
                <a:cs typeface="Trebuchet MS"/>
              </a:rPr>
              <a:t>КЛУБ</a:t>
            </a:r>
            <a:endParaRPr sz="4000" b="1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4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ПЛАНЕТ</a:t>
            </a:r>
            <a:r>
              <a:rPr lang="ru-RU" sz="4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endParaRPr sz="40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410200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256905" y="2959607"/>
            <a:ext cx="3946525" cy="3898900"/>
            <a:chOff x="8256905" y="2959607"/>
            <a:chExt cx="3946525" cy="3898900"/>
          </a:xfrm>
        </p:grpSpPr>
        <p:sp>
          <p:nvSpPr>
            <p:cNvPr id="4" name="object 4"/>
            <p:cNvSpPr/>
            <p:nvPr/>
          </p:nvSpPr>
          <p:spPr>
            <a:xfrm>
              <a:off x="9209405" y="2964179"/>
              <a:ext cx="2981960" cy="3210560"/>
            </a:xfrm>
            <a:custGeom>
              <a:avLst/>
              <a:gdLst/>
              <a:ahLst/>
              <a:cxnLst/>
              <a:rect l="l" t="t" r="r" b="b"/>
              <a:pathLst>
                <a:path w="2981959" h="3210560">
                  <a:moveTo>
                    <a:pt x="2979420" y="0"/>
                  </a:moveTo>
                  <a:lnTo>
                    <a:pt x="2066925" y="912495"/>
                  </a:lnTo>
                </a:path>
                <a:path w="2981959" h="3210560">
                  <a:moveTo>
                    <a:pt x="2981960" y="228600"/>
                  </a:moveTo>
                  <a:lnTo>
                    <a:pt x="0" y="3210560"/>
                  </a:lnTo>
                </a:path>
                <a:path w="2981959" h="3210560">
                  <a:moveTo>
                    <a:pt x="2981960" y="323215"/>
                  </a:moveTo>
                  <a:lnTo>
                    <a:pt x="1085215" y="2219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845" y="3131819"/>
              <a:ext cx="1745614" cy="1821814"/>
            </a:xfrm>
            <a:custGeom>
              <a:avLst/>
              <a:gdLst/>
              <a:ahLst/>
              <a:cxnLst/>
              <a:rect l="l" t="t" r="r" b="b"/>
              <a:pathLst>
                <a:path w="1745615" h="1821814">
                  <a:moveTo>
                    <a:pt x="1745614" y="0"/>
                  </a:moveTo>
                  <a:lnTo>
                    <a:pt x="0" y="1745614"/>
                  </a:lnTo>
                </a:path>
                <a:path w="1745615" h="1821814">
                  <a:moveTo>
                    <a:pt x="1745614" y="551814"/>
                  </a:moveTo>
                  <a:lnTo>
                    <a:pt x="475614" y="182181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7435" y="4650737"/>
              <a:ext cx="2234565" cy="2207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3650" y="3497577"/>
              <a:ext cx="3308350" cy="3360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64525" y="3731894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4" h="2606040">
                  <a:moveTo>
                    <a:pt x="908684" y="0"/>
                  </a:moveTo>
                  <a:lnTo>
                    <a:pt x="0" y="0"/>
                  </a:lnTo>
                  <a:lnTo>
                    <a:pt x="0" y="2606040"/>
                  </a:lnTo>
                  <a:lnTo>
                    <a:pt x="908684" y="2606040"/>
                  </a:lnTo>
                  <a:lnTo>
                    <a:pt x="908684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64525" y="3731894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4" h="2606040">
                  <a:moveTo>
                    <a:pt x="0" y="2606040"/>
                  </a:moveTo>
                  <a:lnTo>
                    <a:pt x="908684" y="2606040"/>
                  </a:lnTo>
                  <a:lnTo>
                    <a:pt x="908684" y="0"/>
                  </a:lnTo>
                  <a:lnTo>
                    <a:pt x="0" y="0"/>
                  </a:lnTo>
                  <a:lnTo>
                    <a:pt x="0" y="2606040"/>
                  </a:lnTo>
                  <a:close/>
                </a:path>
              </a:pathLst>
            </a:custGeom>
            <a:ln w="15239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18634" y="558800"/>
            <a:ext cx="3581400" cy="698500"/>
          </a:xfrm>
          <a:prstGeom prst="rect">
            <a:avLst/>
          </a:prstGeom>
          <a:solidFill>
            <a:srgbClr val="459CB5"/>
          </a:solidFill>
        </p:spPr>
        <p:txBody>
          <a:bodyPr vert="horz" wrap="square" lIns="0" tIns="172720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1360"/>
              </a:spcBef>
            </a:pPr>
            <a:r>
              <a:rPr sz="1800" spc="-5" dirty="0">
                <a:latin typeface="Calibri"/>
                <a:cs typeface="Calibri"/>
              </a:rPr>
              <a:t>Дети</a:t>
            </a:r>
            <a:r>
              <a:rPr sz="1800" spc="-5" dirty="0">
                <a:latin typeface="Segoe UI"/>
                <a:cs typeface="Segoe UI"/>
              </a:rPr>
              <a:t>,</a:t>
            </a:r>
            <a:r>
              <a:rPr sz="1800" spc="-1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7-11</a:t>
            </a:r>
            <a:r>
              <a:rPr sz="1800" spc="-110" dirty="0">
                <a:latin typeface="Segoe UI"/>
                <a:cs typeface="Segoe UI"/>
              </a:rPr>
              <a:t> </a:t>
            </a:r>
            <a:r>
              <a:rPr sz="1800" spc="-5" dirty="0">
                <a:latin typeface="Calibri"/>
                <a:cs typeface="Calibri"/>
              </a:rPr>
              <a:t>лет</a:t>
            </a:r>
            <a:r>
              <a:rPr sz="1800" spc="-5" dirty="0">
                <a:latin typeface="Segoe UI"/>
                <a:cs typeface="Segoe UI"/>
              </a:rPr>
              <a:t>,</a:t>
            </a:r>
            <a:r>
              <a:rPr sz="1800" spc="-90" dirty="0">
                <a:latin typeface="Segoe UI"/>
                <a:cs typeface="Segoe U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ОВЗ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5754" y="3651250"/>
            <a:ext cx="923925" cy="2621280"/>
            <a:chOff x="325754" y="3651250"/>
            <a:chExt cx="923925" cy="2621280"/>
          </a:xfrm>
        </p:grpSpPr>
        <p:sp>
          <p:nvSpPr>
            <p:cNvPr id="12" name="object 12"/>
            <p:cNvSpPr/>
            <p:nvPr/>
          </p:nvSpPr>
          <p:spPr>
            <a:xfrm>
              <a:off x="333374" y="365887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5" h="2606040">
                  <a:moveTo>
                    <a:pt x="908685" y="0"/>
                  </a:moveTo>
                  <a:lnTo>
                    <a:pt x="0" y="0"/>
                  </a:lnTo>
                  <a:lnTo>
                    <a:pt x="0" y="2606040"/>
                  </a:lnTo>
                  <a:lnTo>
                    <a:pt x="908685" y="2606040"/>
                  </a:lnTo>
                  <a:lnTo>
                    <a:pt x="908685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374" y="365887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5" h="2606040">
                  <a:moveTo>
                    <a:pt x="0" y="2606040"/>
                  </a:moveTo>
                  <a:lnTo>
                    <a:pt x="908685" y="2606040"/>
                  </a:lnTo>
                  <a:lnTo>
                    <a:pt x="908685" y="0"/>
                  </a:lnTo>
                  <a:lnTo>
                    <a:pt x="0" y="0"/>
                  </a:lnTo>
                  <a:lnTo>
                    <a:pt x="0" y="2606040"/>
                  </a:lnTo>
                  <a:close/>
                </a:path>
              </a:pathLst>
            </a:custGeom>
            <a:ln w="15240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82114" y="3651250"/>
            <a:ext cx="923925" cy="2621280"/>
            <a:chOff x="1682114" y="3651250"/>
            <a:chExt cx="923925" cy="2621280"/>
          </a:xfrm>
        </p:grpSpPr>
        <p:sp>
          <p:nvSpPr>
            <p:cNvPr id="15" name="object 15"/>
            <p:cNvSpPr/>
            <p:nvPr/>
          </p:nvSpPr>
          <p:spPr>
            <a:xfrm>
              <a:off x="1689734" y="365887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5" h="2606040">
                  <a:moveTo>
                    <a:pt x="908685" y="0"/>
                  </a:moveTo>
                  <a:lnTo>
                    <a:pt x="0" y="0"/>
                  </a:lnTo>
                  <a:lnTo>
                    <a:pt x="0" y="2606040"/>
                  </a:lnTo>
                  <a:lnTo>
                    <a:pt x="908685" y="2606040"/>
                  </a:lnTo>
                  <a:lnTo>
                    <a:pt x="908685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9734" y="365887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5" h="2606040">
                  <a:moveTo>
                    <a:pt x="0" y="2606040"/>
                  </a:moveTo>
                  <a:lnTo>
                    <a:pt x="908685" y="2606040"/>
                  </a:lnTo>
                  <a:lnTo>
                    <a:pt x="908685" y="0"/>
                  </a:lnTo>
                  <a:lnTo>
                    <a:pt x="0" y="0"/>
                  </a:lnTo>
                  <a:lnTo>
                    <a:pt x="0" y="2606040"/>
                  </a:lnTo>
                  <a:close/>
                </a:path>
              </a:pathLst>
            </a:custGeom>
            <a:ln w="15240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04820" y="3672204"/>
            <a:ext cx="923925" cy="2618740"/>
            <a:chOff x="3004820" y="3672204"/>
            <a:chExt cx="923925" cy="2618740"/>
          </a:xfrm>
        </p:grpSpPr>
        <p:sp>
          <p:nvSpPr>
            <p:cNvPr id="18" name="object 18"/>
            <p:cNvSpPr/>
            <p:nvPr/>
          </p:nvSpPr>
          <p:spPr>
            <a:xfrm>
              <a:off x="3012440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5" h="2603500">
                  <a:moveTo>
                    <a:pt x="908685" y="0"/>
                  </a:moveTo>
                  <a:lnTo>
                    <a:pt x="0" y="0"/>
                  </a:lnTo>
                  <a:lnTo>
                    <a:pt x="0" y="2603500"/>
                  </a:lnTo>
                  <a:lnTo>
                    <a:pt x="908685" y="2603500"/>
                  </a:lnTo>
                  <a:lnTo>
                    <a:pt x="908685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2440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5" h="2603500">
                  <a:moveTo>
                    <a:pt x="0" y="2603500"/>
                  </a:moveTo>
                  <a:lnTo>
                    <a:pt x="908685" y="2603500"/>
                  </a:lnTo>
                  <a:lnTo>
                    <a:pt x="908685" y="0"/>
                  </a:lnTo>
                  <a:lnTo>
                    <a:pt x="0" y="0"/>
                  </a:lnTo>
                  <a:lnTo>
                    <a:pt x="0" y="2603500"/>
                  </a:lnTo>
                  <a:close/>
                </a:path>
              </a:pathLst>
            </a:custGeom>
            <a:ln w="15240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15459" y="3672204"/>
            <a:ext cx="923925" cy="2618740"/>
            <a:chOff x="4315459" y="3672204"/>
            <a:chExt cx="923925" cy="2618740"/>
          </a:xfrm>
        </p:grpSpPr>
        <p:sp>
          <p:nvSpPr>
            <p:cNvPr id="21" name="object 21"/>
            <p:cNvSpPr/>
            <p:nvPr/>
          </p:nvSpPr>
          <p:spPr>
            <a:xfrm>
              <a:off x="4323079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5" h="2603500">
                  <a:moveTo>
                    <a:pt x="908685" y="0"/>
                  </a:moveTo>
                  <a:lnTo>
                    <a:pt x="0" y="0"/>
                  </a:lnTo>
                  <a:lnTo>
                    <a:pt x="0" y="2603500"/>
                  </a:lnTo>
                  <a:lnTo>
                    <a:pt x="908685" y="2603500"/>
                  </a:lnTo>
                  <a:lnTo>
                    <a:pt x="908685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23079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5" h="2603500">
                  <a:moveTo>
                    <a:pt x="0" y="2603500"/>
                  </a:moveTo>
                  <a:lnTo>
                    <a:pt x="908685" y="2603500"/>
                  </a:lnTo>
                  <a:lnTo>
                    <a:pt x="908685" y="0"/>
                  </a:lnTo>
                  <a:lnTo>
                    <a:pt x="0" y="0"/>
                  </a:lnTo>
                  <a:lnTo>
                    <a:pt x="0" y="2603500"/>
                  </a:lnTo>
                  <a:close/>
                </a:path>
              </a:pathLst>
            </a:custGeom>
            <a:ln w="15240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671820" y="3672204"/>
            <a:ext cx="923925" cy="2618740"/>
            <a:chOff x="5671820" y="3672204"/>
            <a:chExt cx="923925" cy="2618740"/>
          </a:xfrm>
        </p:grpSpPr>
        <p:sp>
          <p:nvSpPr>
            <p:cNvPr id="24" name="object 24"/>
            <p:cNvSpPr/>
            <p:nvPr/>
          </p:nvSpPr>
          <p:spPr>
            <a:xfrm>
              <a:off x="5679440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4" h="2603500">
                  <a:moveTo>
                    <a:pt x="908685" y="0"/>
                  </a:moveTo>
                  <a:lnTo>
                    <a:pt x="0" y="0"/>
                  </a:lnTo>
                  <a:lnTo>
                    <a:pt x="0" y="2603500"/>
                  </a:lnTo>
                  <a:lnTo>
                    <a:pt x="908685" y="2603500"/>
                  </a:lnTo>
                  <a:lnTo>
                    <a:pt x="908685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9440" y="3679824"/>
              <a:ext cx="908685" cy="2603500"/>
            </a:xfrm>
            <a:custGeom>
              <a:avLst/>
              <a:gdLst/>
              <a:ahLst/>
              <a:cxnLst/>
              <a:rect l="l" t="t" r="r" b="b"/>
              <a:pathLst>
                <a:path w="908684" h="2603500">
                  <a:moveTo>
                    <a:pt x="0" y="2603500"/>
                  </a:moveTo>
                  <a:lnTo>
                    <a:pt x="908685" y="2603500"/>
                  </a:lnTo>
                  <a:lnTo>
                    <a:pt x="908685" y="0"/>
                  </a:lnTo>
                  <a:lnTo>
                    <a:pt x="0" y="0"/>
                  </a:lnTo>
                  <a:lnTo>
                    <a:pt x="0" y="2603500"/>
                  </a:lnTo>
                  <a:close/>
                </a:path>
              </a:pathLst>
            </a:custGeom>
            <a:ln w="15240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995159" y="3690620"/>
            <a:ext cx="923925" cy="2621280"/>
            <a:chOff x="6995159" y="3690620"/>
            <a:chExt cx="923925" cy="2621280"/>
          </a:xfrm>
        </p:grpSpPr>
        <p:sp>
          <p:nvSpPr>
            <p:cNvPr id="27" name="object 27"/>
            <p:cNvSpPr/>
            <p:nvPr/>
          </p:nvSpPr>
          <p:spPr>
            <a:xfrm>
              <a:off x="7002779" y="369824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4" h="2606040">
                  <a:moveTo>
                    <a:pt x="908684" y="0"/>
                  </a:moveTo>
                  <a:lnTo>
                    <a:pt x="0" y="0"/>
                  </a:lnTo>
                  <a:lnTo>
                    <a:pt x="0" y="2606039"/>
                  </a:lnTo>
                  <a:lnTo>
                    <a:pt x="908684" y="2606039"/>
                  </a:lnTo>
                  <a:lnTo>
                    <a:pt x="908684" y="0"/>
                  </a:lnTo>
                  <a:close/>
                </a:path>
              </a:pathLst>
            </a:custGeom>
            <a:solidFill>
              <a:srgbClr val="459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02779" y="3698240"/>
              <a:ext cx="908685" cy="2606040"/>
            </a:xfrm>
            <a:custGeom>
              <a:avLst/>
              <a:gdLst/>
              <a:ahLst/>
              <a:cxnLst/>
              <a:rect l="l" t="t" r="r" b="b"/>
              <a:pathLst>
                <a:path w="908684" h="2606040">
                  <a:moveTo>
                    <a:pt x="0" y="2606039"/>
                  </a:moveTo>
                  <a:lnTo>
                    <a:pt x="908684" y="2606039"/>
                  </a:lnTo>
                  <a:lnTo>
                    <a:pt x="908684" y="0"/>
                  </a:lnTo>
                  <a:lnTo>
                    <a:pt x="0" y="0"/>
                  </a:lnTo>
                  <a:lnTo>
                    <a:pt x="0" y="2606039"/>
                  </a:lnTo>
                  <a:close/>
                </a:path>
              </a:pathLst>
            </a:custGeom>
            <a:ln w="15239">
              <a:solidFill>
                <a:srgbClr val="459C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8738" y="4083748"/>
            <a:ext cx="254000" cy="1772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Студия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живописи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35429" y="4068491"/>
            <a:ext cx="254000" cy="1811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Выставка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рисунка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61563" y="3965378"/>
            <a:ext cx="254000" cy="2054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Рисунок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природе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5632" y="3868312"/>
            <a:ext cx="254000" cy="2243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кая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32246" y="3914109"/>
            <a:ext cx="254000" cy="2155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Песочная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мастерская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67907" y="4105073"/>
            <a:ext cx="329565" cy="182372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Кружок</a:t>
            </a:r>
            <a:r>
              <a:rPr sz="18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Segoe UI"/>
                <a:cs typeface="Segoe UI"/>
              </a:rPr>
              <a:t>«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Умелец</a:t>
            </a:r>
            <a:r>
              <a:rPr sz="1800" b="1" spc="-55" dirty="0">
                <a:solidFill>
                  <a:srgbClr val="FFFFFF"/>
                </a:solidFill>
                <a:latin typeface="Segoe UI"/>
                <a:cs typeface="Segoe UI"/>
              </a:rPr>
              <a:t>»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20632" y="4228758"/>
            <a:ext cx="254000" cy="1562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Игровая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студия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37229" y="1435100"/>
            <a:ext cx="5767070" cy="695325"/>
          </a:xfrm>
          <a:prstGeom prst="rect">
            <a:avLst/>
          </a:prstGeom>
          <a:solidFill>
            <a:srgbClr val="459CB5"/>
          </a:solidFill>
        </p:spPr>
        <p:txBody>
          <a:bodyPr vert="horz" wrap="square" lIns="0" tIns="177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Инклюзивный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творческий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клуб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«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Планета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»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6390" y="2489835"/>
            <a:ext cx="3581400" cy="923925"/>
          </a:xfrm>
          <a:prstGeom prst="rect">
            <a:avLst/>
          </a:prstGeom>
          <a:solidFill>
            <a:srgbClr val="459CB5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Живопись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6570" y="2486660"/>
            <a:ext cx="3581400" cy="920750"/>
          </a:xfrm>
          <a:prstGeom prst="rect">
            <a:avLst/>
          </a:prstGeom>
          <a:solidFill>
            <a:srgbClr val="459CB5"/>
          </a:solidFill>
        </p:spPr>
        <p:txBody>
          <a:bodyPr vert="horz" wrap="square" lIns="0" tIns="178435" rIns="0" bIns="0" rtlCol="0">
            <a:spAutoFit/>
          </a:bodyPr>
          <a:lstStyle/>
          <a:p>
            <a:pPr marL="1245235" marR="472440" indent="-765810">
              <a:lnSpc>
                <a:spcPct val="102299"/>
              </a:lnSpc>
              <a:spcBef>
                <a:spcPts val="1405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ивн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1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ное  творчество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75319" y="2489835"/>
            <a:ext cx="3578860" cy="923925"/>
          </a:xfrm>
          <a:prstGeom prst="rect">
            <a:avLst/>
          </a:prstGeom>
          <a:solidFill>
            <a:srgbClr val="459CB5"/>
          </a:solidFill>
        </p:spPr>
        <p:txBody>
          <a:bodyPr vert="horz" wrap="square" lIns="0" tIns="266700" rIns="0" bIns="0" rtlCol="0">
            <a:spAutoFit/>
          </a:bodyPr>
          <a:lstStyle/>
          <a:p>
            <a:pPr marL="730250">
              <a:lnSpc>
                <a:spcPct val="100000"/>
              </a:lnSpc>
              <a:spcBef>
                <a:spcPts val="2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Культурно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досуговое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04832" y="2959607"/>
            <a:ext cx="2998470" cy="3898900"/>
            <a:chOff x="9204832" y="2959607"/>
            <a:chExt cx="2998470" cy="3898900"/>
          </a:xfrm>
        </p:grpSpPr>
        <p:sp>
          <p:nvSpPr>
            <p:cNvPr id="4" name="object 4"/>
            <p:cNvSpPr/>
            <p:nvPr/>
          </p:nvSpPr>
          <p:spPr>
            <a:xfrm>
              <a:off x="9209404" y="2964179"/>
              <a:ext cx="2981960" cy="3210560"/>
            </a:xfrm>
            <a:custGeom>
              <a:avLst/>
              <a:gdLst/>
              <a:ahLst/>
              <a:cxnLst/>
              <a:rect l="l" t="t" r="r" b="b"/>
              <a:pathLst>
                <a:path w="2981959" h="3210560">
                  <a:moveTo>
                    <a:pt x="2979420" y="0"/>
                  </a:moveTo>
                  <a:lnTo>
                    <a:pt x="2066925" y="912495"/>
                  </a:lnTo>
                </a:path>
                <a:path w="2981959" h="3210560">
                  <a:moveTo>
                    <a:pt x="2981960" y="228600"/>
                  </a:moveTo>
                  <a:lnTo>
                    <a:pt x="0" y="3210560"/>
                  </a:lnTo>
                </a:path>
                <a:path w="2981959" h="3210560">
                  <a:moveTo>
                    <a:pt x="2981960" y="323215"/>
                  </a:moveTo>
                  <a:lnTo>
                    <a:pt x="1085215" y="2219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844" y="3131819"/>
              <a:ext cx="1745614" cy="1821814"/>
            </a:xfrm>
            <a:custGeom>
              <a:avLst/>
              <a:gdLst/>
              <a:ahLst/>
              <a:cxnLst/>
              <a:rect l="l" t="t" r="r" b="b"/>
              <a:pathLst>
                <a:path w="1745615" h="1821814">
                  <a:moveTo>
                    <a:pt x="1745614" y="0"/>
                  </a:moveTo>
                  <a:lnTo>
                    <a:pt x="0" y="1745614"/>
                  </a:lnTo>
                </a:path>
                <a:path w="1745615" h="1821814">
                  <a:moveTo>
                    <a:pt x="1745614" y="551814"/>
                  </a:moveTo>
                  <a:lnTo>
                    <a:pt x="475614" y="182181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7434" y="4650737"/>
              <a:ext cx="2234565" cy="22072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318248" cy="68573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436" y="423113"/>
            <a:ext cx="21405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Цель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проекта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3436" y="1121791"/>
            <a:ext cx="9882505" cy="521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инклюзивного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творческого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клуба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 Symbol"/>
                <a:cs typeface="Segoe UI Symbol"/>
              </a:rPr>
              <a:t>«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Планета</a:t>
            </a:r>
            <a:r>
              <a:rPr sz="2000" spc="-5" dirty="0">
                <a:solidFill>
                  <a:srgbClr val="FFFFFF"/>
                </a:solidFill>
                <a:latin typeface="Segoe UI Symbol"/>
                <a:cs typeface="Segoe UI Symbol"/>
              </a:rPr>
              <a:t>»,</a:t>
            </a:r>
            <a:endParaRPr sz="2000">
              <a:latin typeface="Segoe UI Symbol"/>
              <a:cs typeface="Segoe UI Symbol"/>
            </a:endParaRPr>
          </a:p>
          <a:p>
            <a:pPr marL="12700">
              <a:lnSpc>
                <a:spcPts val="237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единой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городской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досуговой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площадки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всестороннего</a:t>
            </a:r>
            <a:r>
              <a:rPr sz="2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культурно</a:t>
            </a:r>
            <a:r>
              <a:rPr sz="2000" spc="-5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творческой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реабилитации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ограниченными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возможностями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здоровья</a:t>
            </a:r>
            <a:r>
              <a:rPr sz="2000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2000" spc="-53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целью</a:t>
            </a:r>
            <a:r>
              <a:rPr sz="20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адаптации</a:t>
            </a:r>
            <a:r>
              <a:rPr sz="2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обществе</a:t>
            </a:r>
            <a:r>
              <a:rPr sz="20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20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Подготовить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оборудовать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ряд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помещений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клуба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Segoe UI Symbol"/>
              <a:buAutoNum type="arabicPeriod"/>
            </a:pPr>
            <a:endParaRPr sz="140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Организовать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комплексные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занятия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направлениям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клуба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 marL="12700" marR="2037080">
              <a:lnSpc>
                <a:spcPct val="106400"/>
              </a:lnSpc>
              <a:spcBef>
                <a:spcPts val="1705"/>
              </a:spcBef>
              <a:buFont typeface="Segoe UI Symbol"/>
              <a:buAutoNum type="arabicPeriod"/>
              <a:tabLst>
                <a:tab pos="2235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игровой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студии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проводить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совместные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интеллектуально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развивающие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: </a:t>
            </a:r>
            <a:r>
              <a:rPr sz="1600" spc="-4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викторины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</a:t>
            </a:r>
            <a:r>
              <a:rPr sz="1600" spc="-5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игры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Segoe UI Symbol"/>
              <a:buAutoNum type="arabicPeriod"/>
            </a:pPr>
            <a:endParaRPr sz="140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Организовать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выставки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декоративно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прикладному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творчеству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живописи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Segoe UI Symbol"/>
              <a:buAutoNum type="arabicPeriod"/>
            </a:pPr>
            <a:endParaRPr sz="140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Информационно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просветительское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сопровождение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Segoe UI Symbol"/>
              <a:buAutoNum type="arabicPeriod"/>
            </a:pPr>
            <a:endParaRPr sz="140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волонтеров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Segoe UI Symbol"/>
              <a:buAutoNum type="arabicPeriod"/>
            </a:pPr>
            <a:endParaRPr sz="1400">
              <a:latin typeface="Segoe UI Symbol"/>
              <a:cs typeface="Segoe UI Symbol"/>
            </a:endParaRPr>
          </a:p>
          <a:p>
            <a:pPr marL="222885" indent="-210820">
              <a:lnSpc>
                <a:spcPct val="100000"/>
              </a:lnSpc>
              <a:buFont typeface="Segoe UI Symbol"/>
              <a:buAutoNum type="arabicPeriod"/>
              <a:tabLst>
                <a:tab pos="2235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Сотрудничество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партнерами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рамках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203430" cy="6858000"/>
            <a:chOff x="0" y="0"/>
            <a:chExt cx="12203430" cy="6858000"/>
          </a:xfrm>
        </p:grpSpPr>
        <p:sp>
          <p:nvSpPr>
            <p:cNvPr id="4" name="object 4"/>
            <p:cNvSpPr/>
            <p:nvPr/>
          </p:nvSpPr>
          <p:spPr>
            <a:xfrm>
              <a:off x="9209405" y="2964179"/>
              <a:ext cx="2981960" cy="3210560"/>
            </a:xfrm>
            <a:custGeom>
              <a:avLst/>
              <a:gdLst/>
              <a:ahLst/>
              <a:cxnLst/>
              <a:rect l="l" t="t" r="r" b="b"/>
              <a:pathLst>
                <a:path w="2981959" h="3210560">
                  <a:moveTo>
                    <a:pt x="2979420" y="0"/>
                  </a:moveTo>
                  <a:lnTo>
                    <a:pt x="2066925" y="912495"/>
                  </a:lnTo>
                </a:path>
                <a:path w="2981959" h="3210560">
                  <a:moveTo>
                    <a:pt x="2981960" y="228600"/>
                  </a:moveTo>
                  <a:lnTo>
                    <a:pt x="0" y="3210560"/>
                  </a:lnTo>
                </a:path>
                <a:path w="2981959" h="3210560">
                  <a:moveTo>
                    <a:pt x="2981960" y="323215"/>
                  </a:moveTo>
                  <a:lnTo>
                    <a:pt x="1085215" y="2219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844" y="3131820"/>
              <a:ext cx="1745614" cy="1821814"/>
            </a:xfrm>
            <a:custGeom>
              <a:avLst/>
              <a:gdLst/>
              <a:ahLst/>
              <a:cxnLst/>
              <a:rect l="l" t="t" r="r" b="b"/>
              <a:pathLst>
                <a:path w="1745615" h="1821814">
                  <a:moveTo>
                    <a:pt x="1745614" y="0"/>
                  </a:moveTo>
                  <a:lnTo>
                    <a:pt x="0" y="1745614"/>
                  </a:lnTo>
                </a:path>
                <a:path w="1745615" h="1821814">
                  <a:moveTo>
                    <a:pt x="1745614" y="551814"/>
                  </a:moveTo>
                  <a:lnTo>
                    <a:pt x="475614" y="182181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8680" y="316865"/>
              <a:ext cx="3014979" cy="3002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1729" y="1023619"/>
              <a:ext cx="4876800" cy="4876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9850" y="5309232"/>
              <a:ext cx="2825750" cy="15487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7900" y="5147943"/>
              <a:ext cx="1826259" cy="1710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1904" y="4846320"/>
              <a:ext cx="1237615" cy="12376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075" y="539115"/>
              <a:ext cx="2722245" cy="2597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136264"/>
              <a:ext cx="4188460" cy="34169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1500" y="5906770"/>
              <a:ext cx="1234440" cy="716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0" y="0"/>
              <a:ext cx="1953895" cy="18167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820" y="0"/>
              <a:ext cx="4398645" cy="24936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2579" y="5976620"/>
              <a:ext cx="646430" cy="6921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7434" y="4650737"/>
              <a:ext cx="2234565" cy="22072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30130" y="3620770"/>
              <a:ext cx="1972310" cy="1137284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19979" y="0"/>
            <a:ext cx="7283450" cy="6858000"/>
            <a:chOff x="4919979" y="0"/>
            <a:chExt cx="7283450" cy="6858000"/>
          </a:xfrm>
        </p:grpSpPr>
        <p:sp>
          <p:nvSpPr>
            <p:cNvPr id="4" name="object 4"/>
            <p:cNvSpPr/>
            <p:nvPr/>
          </p:nvSpPr>
          <p:spPr>
            <a:xfrm>
              <a:off x="9209404" y="2964179"/>
              <a:ext cx="2981960" cy="3210560"/>
            </a:xfrm>
            <a:custGeom>
              <a:avLst/>
              <a:gdLst/>
              <a:ahLst/>
              <a:cxnLst/>
              <a:rect l="l" t="t" r="r" b="b"/>
              <a:pathLst>
                <a:path w="2981959" h="3210560">
                  <a:moveTo>
                    <a:pt x="2979420" y="0"/>
                  </a:moveTo>
                  <a:lnTo>
                    <a:pt x="2066925" y="912495"/>
                  </a:lnTo>
                </a:path>
                <a:path w="2981959" h="3210560">
                  <a:moveTo>
                    <a:pt x="2981960" y="228600"/>
                  </a:moveTo>
                  <a:lnTo>
                    <a:pt x="0" y="3210560"/>
                  </a:lnTo>
                </a:path>
                <a:path w="2981959" h="3210560">
                  <a:moveTo>
                    <a:pt x="2981960" y="323215"/>
                  </a:moveTo>
                  <a:lnTo>
                    <a:pt x="1085215" y="2219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845" y="3131820"/>
              <a:ext cx="1745614" cy="1821814"/>
            </a:xfrm>
            <a:custGeom>
              <a:avLst/>
              <a:gdLst/>
              <a:ahLst/>
              <a:cxnLst/>
              <a:rect l="l" t="t" r="r" b="b"/>
              <a:pathLst>
                <a:path w="1745615" h="1821814">
                  <a:moveTo>
                    <a:pt x="1745614" y="0"/>
                  </a:moveTo>
                  <a:lnTo>
                    <a:pt x="0" y="1745614"/>
                  </a:lnTo>
                </a:path>
                <a:path w="1745615" h="1821814">
                  <a:moveTo>
                    <a:pt x="1745614" y="551814"/>
                  </a:moveTo>
                  <a:lnTo>
                    <a:pt x="475614" y="182181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9979" y="0"/>
              <a:ext cx="7272020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19" y="518159"/>
              <a:ext cx="6111239" cy="6120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7009" y="4013834"/>
              <a:ext cx="2060575" cy="2603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7434" y="4650737"/>
              <a:ext cx="2234565" cy="22072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3436" y="410921"/>
            <a:ext cx="33026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Социальный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эффект</a:t>
            </a:r>
            <a:r>
              <a:rPr sz="2800" dirty="0">
                <a:latin typeface="Segoe UI"/>
                <a:cs typeface="Segoe UI"/>
              </a:rPr>
              <a:t>: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https://vk.com/ano_udomel_region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0284" y="1335150"/>
            <a:ext cx="6898640" cy="4911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 indent="-287020">
              <a:lnSpc>
                <a:spcPct val="100000"/>
              </a:lnSpc>
              <a:spcBef>
                <a:spcPts val="105"/>
              </a:spcBef>
              <a:buFont typeface="Segoe UI Symbol"/>
              <a:buChar char="-"/>
              <a:tabLst>
                <a:tab pos="372110" algn="l"/>
                <a:tab pos="37274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положительные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целевой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группы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семей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;</a:t>
            </a:r>
            <a:endParaRPr sz="1600">
              <a:latin typeface="Segoe UI Symbol"/>
              <a:cs typeface="Segoe UI Symbol"/>
            </a:endParaRPr>
          </a:p>
          <a:p>
            <a:pPr marL="372110" indent="-287020">
              <a:lnSpc>
                <a:spcPct val="100000"/>
              </a:lnSpc>
              <a:spcBef>
                <a:spcPts val="1830"/>
              </a:spcBef>
              <a:buFont typeface="Segoe UI Symbol"/>
              <a:buChar char="-"/>
              <a:tabLst>
                <a:tab pos="372110" algn="l"/>
                <a:tab pos="37274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преодоление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изоляции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путем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вовлечения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endParaRPr sz="1600">
              <a:latin typeface="Calibri"/>
              <a:cs typeface="Calibri"/>
            </a:endParaRPr>
          </a:p>
          <a:p>
            <a:pPr marL="363220" marR="492125">
              <a:lnSpc>
                <a:spcPts val="2020"/>
              </a:lnSpc>
              <a:spcBef>
                <a:spcPts val="3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совместную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культурно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творческую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друг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другом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spc="-42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так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родителями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</a:t>
            </a:r>
            <a:r>
              <a:rPr sz="1600" spc="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волонтерами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;</a:t>
            </a:r>
            <a:endParaRPr sz="1600">
              <a:latin typeface="Segoe UI Symbol"/>
              <a:cs typeface="Segoe UI Symbol"/>
            </a:endParaRPr>
          </a:p>
          <a:p>
            <a:pPr marL="299085" marR="550545" indent="-299085">
              <a:lnSpc>
                <a:spcPct val="101299"/>
              </a:lnSpc>
              <a:spcBef>
                <a:spcPts val="1689"/>
              </a:spcBef>
              <a:buFont typeface="Segoe UI Symbol"/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декоративно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прикладное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живопись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–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развитие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творческого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потенциала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</a:t>
            </a:r>
            <a:r>
              <a:rPr sz="1600" spc="-1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приобретение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данной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1600">
              <a:latin typeface="Calibri"/>
              <a:cs typeface="Calibri"/>
            </a:endParaRPr>
          </a:p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возможная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профориентация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взрослой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;</a:t>
            </a:r>
            <a:endParaRPr sz="16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Segoe UI Symbol"/>
              <a:cs typeface="Segoe UI Symbol"/>
            </a:endParaRPr>
          </a:p>
          <a:p>
            <a:pPr marL="372110" marR="5080" lvl="1" indent="-287020">
              <a:lnSpc>
                <a:spcPct val="100000"/>
              </a:lnSpc>
              <a:spcBef>
                <a:spcPts val="5"/>
              </a:spcBef>
              <a:buFont typeface="Segoe UI Symbol"/>
              <a:buChar char="-"/>
              <a:tabLst>
                <a:tab pos="372110" algn="l"/>
                <a:tab pos="37274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появление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уверенности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себе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расширение круга социальных контактов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новых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интересов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этого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-</a:t>
            </a:r>
            <a:r>
              <a:rPr sz="1600" spc="-4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улучшение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психологического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состояния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;</a:t>
            </a:r>
            <a:endParaRPr sz="1600">
              <a:latin typeface="Segoe UI Symbol"/>
              <a:cs typeface="Segoe UI Symbol"/>
            </a:endParaRPr>
          </a:p>
          <a:p>
            <a:pPr marL="372110" marR="590550" lvl="1" indent="-287020">
              <a:lnSpc>
                <a:spcPct val="101299"/>
              </a:lnSpc>
              <a:spcBef>
                <a:spcPts val="1780"/>
              </a:spcBef>
              <a:buFont typeface="Segoe UI Symbol"/>
              <a:buChar char="-"/>
              <a:tabLst>
                <a:tab pos="372110" algn="l"/>
                <a:tab pos="37274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социокультурную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произойдет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наиболее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полное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</a:t>
            </a:r>
            <a:r>
              <a:rPr sz="1600" spc="-2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самоутверждение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самореализация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личности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ребенка</a:t>
            </a:r>
            <a:endParaRPr sz="1600">
              <a:latin typeface="Calibri"/>
              <a:cs typeface="Calibri"/>
            </a:endParaRPr>
          </a:p>
          <a:p>
            <a:pPr marL="36322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целевой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группы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целом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;</a:t>
            </a:r>
            <a:endParaRPr sz="1600">
              <a:latin typeface="Segoe UI Symbol"/>
              <a:cs typeface="Segoe UI Symbol"/>
            </a:endParaRPr>
          </a:p>
          <a:p>
            <a:pPr marL="372110" marR="595630" lvl="1" indent="-287020">
              <a:lnSpc>
                <a:spcPct val="107500"/>
              </a:lnSpc>
              <a:spcBef>
                <a:spcPts val="1660"/>
              </a:spcBef>
              <a:buFont typeface="Segoe UI Symbol"/>
              <a:buChar char="-"/>
              <a:tabLst>
                <a:tab pos="372110" algn="l"/>
                <a:tab pos="37274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организованная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система взаимодействия специалистов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 </a:t>
            </a:r>
            <a:r>
              <a:rPr sz="1600" spc="-4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волонтеров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,</a:t>
            </a:r>
            <a:r>
              <a:rPr sz="1600" spc="-2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общества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едином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ключе</a:t>
            </a:r>
            <a:r>
              <a:rPr sz="1600" spc="-5" dirty="0">
                <a:solidFill>
                  <a:srgbClr val="FFFFFF"/>
                </a:solidFill>
                <a:latin typeface="Segoe UI Symbol"/>
                <a:cs typeface="Segoe UI Symbol"/>
              </a:rPr>
              <a:t>.</a:t>
            </a:r>
            <a:endParaRPr sz="16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259</Words>
  <Application>Microsoft Office PowerPoint</Application>
  <PresentationFormat>Произвольный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ИНКЛЮЗИВНЫЙ</vt:lpstr>
      <vt:lpstr>Дети, 7-11 лет, с ОВЗ</vt:lpstr>
      <vt:lpstr>Цель проекта</vt:lpstr>
      <vt:lpstr>Слайд 4</vt:lpstr>
      <vt:lpstr>Социальный эффект: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ИНКЛЮЗИВНЫЙ</dc:title>
  <cp:lastModifiedBy>admin</cp:lastModifiedBy>
  <cp:revision>3</cp:revision>
  <dcterms:created xsi:type="dcterms:W3CDTF">2023-10-11T12:15:34Z</dcterms:created>
  <dcterms:modified xsi:type="dcterms:W3CDTF">2023-10-11T13:01:12Z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2023-10-11T00:00:00Z</vt:filetime>
  </property>
</Properties>
</file>