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4B3B8C-53CA-4898-92DA-FD64A2183EE7}">
          <p14:sldIdLst>
            <p14:sldId id="256"/>
            <p14:sldId id="257"/>
            <p14:sldId id="258"/>
          </p14:sldIdLst>
        </p14:section>
        <p14:section name="Раздел без заголовка" id="{349CC648-B5C6-4AD3-9AC5-8B9A325375DF}">
          <p14:sldIdLst>
            <p14:sldId id="259"/>
            <p14:sldId id="263"/>
            <p14:sldId id="262"/>
            <p14:sldId id="261"/>
            <p14:sldId id="260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3A63-ACC8-4575-998D-DCF6A18F9DA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368-2977-4EBC-8291-A1138C718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2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3A63-ACC8-4575-998D-DCF6A18F9DA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368-2977-4EBC-8291-A1138C718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5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3A63-ACC8-4575-998D-DCF6A18F9DA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368-2977-4EBC-8291-A1138C718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6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3A63-ACC8-4575-998D-DCF6A18F9DA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368-2977-4EBC-8291-A1138C718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5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3A63-ACC8-4575-998D-DCF6A18F9DA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368-2977-4EBC-8291-A1138C718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1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3A63-ACC8-4575-998D-DCF6A18F9DA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368-2977-4EBC-8291-A1138C718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9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3A63-ACC8-4575-998D-DCF6A18F9DA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368-2977-4EBC-8291-A1138C718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6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3A63-ACC8-4575-998D-DCF6A18F9DA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368-2977-4EBC-8291-A1138C718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1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3A63-ACC8-4575-998D-DCF6A18F9DA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368-2977-4EBC-8291-A1138C718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5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3A63-ACC8-4575-998D-DCF6A18F9DA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368-2977-4EBC-8291-A1138C718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6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3A63-ACC8-4575-998D-DCF6A18F9DA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368-2977-4EBC-8291-A1138C718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2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3A63-ACC8-4575-998D-DCF6A18F9DA4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5368-2977-4EBC-8291-A1138C718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0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добра</a:t>
            </a:r>
            <a:r>
              <a:rPr lang="ru-RU" sz="9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9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263" y="3755293"/>
            <a:ext cx="11816860" cy="126511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Трехгорный городской округ 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«Комплексный центр социального обслуживания населения»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850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мероприятия в рамках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«Дорогой добра»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организовываются как на площадке МУ «Комплексный центр», так и при проведении городских мероприятий для различных категорий граждан, и проводятся в течение года по отдельному календарному плану. Мероприятия направлены на развитие внутреннего коммуникационного и творческого потенциала граждан пожилого возраста и граждан с ограниченными возможностями здоровья. Формы проведения мероприятий различны, подбираются с учетом потребностей конкретной категории участников: обучающие мастер-классы, индивидуальные и групповые психологические тренинги, творческие мастерские, физкультурные часы, мероприятия, посвященные памятным датам.</a:t>
            </a:r>
          </a:p>
        </p:txBody>
      </p:sp>
    </p:spTree>
    <p:extLst>
      <p:ext uri="{BB962C8B-B14F-4D97-AF65-F5344CB8AC3E}">
        <p14:creationId xmlns:p14="http://schemas.microsoft.com/office/powerpoint/2010/main" val="182711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424" y="365125"/>
            <a:ext cx="6752492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продолжаем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9400" y="1602763"/>
            <a:ext cx="5354515" cy="519368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в практику форм совместной досуговой деятельности детей с различными уровнями здоровья с целью успешной социальной адаптации детей-инвалидов.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мероприятия позволят восстановить нарушенные связи между обществом и детьми-инвалидами, социализировать детей с ОВЗ, вовлечь в процесс социализации членов семей, воспитывающих данную категорию детей, путем социокультурной реабилитации.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1" y="1436075"/>
            <a:ext cx="5360377" cy="536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13237"/>
            <a:ext cx="10915527" cy="121333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в практику форм совместной досуговой деятельности людей с различными уровнями здоровья с целью успешной социальной адаптации.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4350" y="1626576"/>
            <a:ext cx="4980965" cy="487820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данного направления с гражданами пожилого возраста осуществляется в рамках регионального проекта «Старшее поколение национального проекта «Демография». Проведение мероприятий с гражданами с ограниченными возможностями здоровья способствует их реабилитации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 итоге влияет на качество их жизни. Для семей, оказавшихся в трудной жизненной ситуации и семей мобилизованных граждан мероприятия направлены на оказание помощи в сохранении и укреплении семейных ценностей, создание условий для повышения и реализации социально-психологического и творческого потенциала семей.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4731"/>
          <a:stretch/>
        </p:blipFill>
        <p:spPr>
          <a:xfrm>
            <a:off x="578094" y="1926767"/>
            <a:ext cx="5856086" cy="371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08819"/>
              </p:ext>
            </p:extLst>
          </p:nvPr>
        </p:nvGraphicFramePr>
        <p:xfrm>
          <a:off x="854929" y="1174340"/>
          <a:ext cx="5631596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31596">
                  <a:extLst>
                    <a:ext uri="{9D8B030D-6E8A-4147-A177-3AD203B41FA5}">
                      <a16:colId xmlns:a16="http://schemas.microsoft.com/office/drawing/2014/main" val="2124418359"/>
                    </a:ext>
                  </a:extLst>
                </a:gridCol>
              </a:tblGrid>
              <a:tr h="65335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внутреннего коммуникационного и творческого потенциала граждан пожилого возраста и граждан с ограниченными возможностями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6917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78189" y="383829"/>
            <a:ext cx="48356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практики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1000"/>
              </p:ext>
            </p:extLst>
          </p:nvPr>
        </p:nvGraphicFramePr>
        <p:xfrm>
          <a:off x="6486525" y="1512940"/>
          <a:ext cx="5314949" cy="653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4949">
                  <a:extLst>
                    <a:ext uri="{9D8B030D-6E8A-4147-A177-3AD203B41FA5}">
                      <a16:colId xmlns:a16="http://schemas.microsoft.com/office/drawing/2014/main" val="2124418359"/>
                    </a:ext>
                  </a:extLst>
                </a:gridCol>
              </a:tblGrid>
              <a:tr h="65335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и укрепление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семейных ценностей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укреплении семейных ценностей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6917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25" y="2239952"/>
            <a:ext cx="3994749" cy="2646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4450" y="2686050"/>
            <a:ext cx="2495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повышения и реализации социально-психологического и творческого потенциала семей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9" y="2477755"/>
            <a:ext cx="3935145" cy="26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1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50451"/>
              </p:ext>
            </p:extLst>
          </p:nvPr>
        </p:nvGraphicFramePr>
        <p:xfrm>
          <a:off x="733424" y="1149350"/>
          <a:ext cx="10725150" cy="5349240"/>
        </p:xfrm>
        <a:graphic>
          <a:graphicData uri="http://schemas.openxmlformats.org/drawingml/2006/table">
            <a:tbl>
              <a:tblPr firstRow="1" firstCol="1" bandRow="1"/>
              <a:tblGrid>
                <a:gridCol w="4956282">
                  <a:extLst>
                    <a:ext uri="{9D8B030D-6E8A-4147-A177-3AD203B41FA5}">
                      <a16:colId xmlns:a16="http://schemas.microsoft.com/office/drawing/2014/main" val="2392089356"/>
                    </a:ext>
                  </a:extLst>
                </a:gridCol>
                <a:gridCol w="5768868">
                  <a:extLst>
                    <a:ext uri="{9D8B030D-6E8A-4147-A177-3AD203B41FA5}">
                      <a16:colId xmlns:a16="http://schemas.microsoft.com/office/drawing/2014/main" val="2571160475"/>
                    </a:ext>
                  </a:extLst>
                </a:gridCol>
              </a:tblGrid>
              <a:tr h="45803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Выгодополучатель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 группа 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выгодополучателей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Описание выгод, полученных в результате внедрения практики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048766"/>
                  </a:ext>
                </a:extLst>
              </a:tr>
              <a:tr h="1145089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Граждане пожилого возраста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формирование коммуникационных навыков, а также формирование толерантного отношение здоровых детей к их сверстникам-инвалидам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837941"/>
                  </a:ext>
                </a:extLst>
              </a:tr>
              <a:tr h="137410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Граждане с ограниченными возможностями здоровья, в том числе дети-инвалиды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расширение возможности для общения; проявления творческих способностей детей-инвалидов; повышение самооценки граждан с ОВЗ; формирование коммуникационных навыков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575773"/>
                  </a:ext>
                </a:extLst>
              </a:tr>
              <a:tr h="137410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Семьи с детьми, оказавшиеся в трудной жизненной ситуации, в том числе семьи мобилизованных граждан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сохранении и укреплении семейных ценностей, создание условий для повышения и реализации социально-психологического и творческого потенциала семей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40473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44559" y="340591"/>
            <a:ext cx="4902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Выгодополучатели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656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92835"/>
              </p:ext>
            </p:extLst>
          </p:nvPr>
        </p:nvGraphicFramePr>
        <p:xfrm>
          <a:off x="929196" y="1482884"/>
          <a:ext cx="10333608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10333608">
                  <a:extLst>
                    <a:ext uri="{9D8B030D-6E8A-4147-A177-3AD203B41FA5}">
                      <a16:colId xmlns:a16="http://schemas.microsoft.com/office/drawing/2014/main" val="31602015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Описание подхода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331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принцип вариативности и индивидуализации творческих процессов (раскрытие творческих способностей участников, их самораскрытие и самореализация)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085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принцип доступности и последовательности (предполагает «построение» творческого процесса от простого к сложному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15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принцип наглядности (использование наглядных и дидактических пособий, технических и электронных средств)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470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принцип результативности (описание результатов деятельности, мотивация на результат деятельности каждого участника)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6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принцип актуальности (максимальная приближённость содержания практики к реальным условиям жизни)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34583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5392" y="797074"/>
            <a:ext cx="10761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Принципиальные подходы, избранные при разработке и внедрении практики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3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041474"/>
              </p:ext>
            </p:extLst>
          </p:nvPr>
        </p:nvGraphicFramePr>
        <p:xfrm>
          <a:off x="790575" y="1955324"/>
          <a:ext cx="10315575" cy="2240280"/>
        </p:xfrm>
        <a:graphic>
          <a:graphicData uri="http://schemas.openxmlformats.org/drawingml/2006/table">
            <a:tbl>
              <a:tblPr firstRow="1" firstCol="1" bandRow="1"/>
              <a:tblGrid>
                <a:gridCol w="3552825">
                  <a:extLst>
                    <a:ext uri="{9D8B030D-6E8A-4147-A177-3AD203B41FA5}">
                      <a16:colId xmlns:a16="http://schemas.microsoft.com/office/drawing/2014/main" val="2833123684"/>
                    </a:ext>
                  </a:extLst>
                </a:gridCol>
                <a:gridCol w="6762750">
                  <a:extLst>
                    <a:ext uri="{9D8B030D-6E8A-4147-A177-3AD203B41FA5}">
                      <a16:colId xmlns:a16="http://schemas.microsoft.com/office/drawing/2014/main" val="39636563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Описание ресурса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Для каких целей данный ресурс необходим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349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Трудовой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Привлечение профессионально- квалифицированных специалистов для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реализации практики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012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Финансовый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Привлечение денежных средств из различных источников с целью достижения результатов практики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233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Информационный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Обеспечение взаимосвязи органов власти и команды практики с жителями города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3688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90575" y="523767"/>
            <a:ext cx="100235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Ресурсы, необходимые для внедрения практики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5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05334"/>
              </p:ext>
            </p:extLst>
          </p:nvPr>
        </p:nvGraphicFramePr>
        <p:xfrm>
          <a:off x="838200" y="1772444"/>
          <a:ext cx="10525124" cy="4358430"/>
        </p:xfrm>
        <a:graphic>
          <a:graphicData uri="http://schemas.openxmlformats.org/drawingml/2006/table">
            <a:tbl>
              <a:tblPr firstRow="1" firstCol="1" bandRow="1"/>
              <a:tblGrid>
                <a:gridCol w="809625">
                  <a:extLst>
                    <a:ext uri="{9D8B030D-6E8A-4147-A177-3AD203B41FA5}">
                      <a16:colId xmlns:a16="http://schemas.microsoft.com/office/drawing/2014/main" val="1102372858"/>
                    </a:ext>
                  </a:extLst>
                </a:gridCol>
                <a:gridCol w="5032597">
                  <a:extLst>
                    <a:ext uri="{9D8B030D-6E8A-4147-A177-3AD203B41FA5}">
                      <a16:colId xmlns:a16="http://schemas.microsoft.com/office/drawing/2014/main" val="3302335156"/>
                    </a:ext>
                  </a:extLst>
                </a:gridCol>
                <a:gridCol w="2341451">
                  <a:extLst>
                    <a:ext uri="{9D8B030D-6E8A-4147-A177-3AD203B41FA5}">
                      <a16:colId xmlns:a16="http://schemas.microsoft.com/office/drawing/2014/main" val="1717930751"/>
                    </a:ext>
                  </a:extLst>
                </a:gridCol>
                <a:gridCol w="2341451">
                  <a:extLst>
                    <a:ext uri="{9D8B030D-6E8A-4147-A177-3AD203B41FA5}">
                      <a16:colId xmlns:a16="http://schemas.microsoft.com/office/drawing/2014/main" val="2592748637"/>
                    </a:ext>
                  </a:extLst>
                </a:gridCol>
              </a:tblGrid>
              <a:tr h="290089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Показатель, единица измерения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Значение показателя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939286"/>
                  </a:ext>
                </a:extLst>
              </a:tr>
              <a:tr h="1160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последний год реализации практики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весь период реализации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627607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человек, принявших участие в мероприятиях проекта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072412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человек, которым оказаны услуги в сфере культуры и искусства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101945"/>
                  </a:ext>
                </a:extLst>
              </a:tr>
              <a:tr h="11603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человек, которым оказаны услуги в сфере физической культуры и спорта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55051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64985" y="795589"/>
            <a:ext cx="567155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практики</a:t>
            </a:r>
            <a:endParaRPr kumimoji="0" lang="ru-RU" alt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6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69139"/>
              </p:ext>
            </p:extLst>
          </p:nvPr>
        </p:nvGraphicFramePr>
        <p:xfrm>
          <a:off x="838201" y="1576228"/>
          <a:ext cx="10506074" cy="4424521"/>
        </p:xfrm>
        <a:graphic>
          <a:graphicData uri="http://schemas.openxmlformats.org/drawingml/2006/table">
            <a:tbl>
              <a:tblPr firstRow="1" firstCol="1" bandRow="1"/>
              <a:tblGrid>
                <a:gridCol w="10506074">
                  <a:extLst>
                    <a:ext uri="{9D8B030D-6E8A-4147-A177-3AD203B41FA5}">
                      <a16:colId xmlns:a16="http://schemas.microsoft.com/office/drawing/2014/main" val="1647117492"/>
                    </a:ext>
                  </a:extLst>
                </a:gridCol>
              </a:tblGrid>
              <a:tr h="442452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Активизация работы с людьми с ограниченными возможностями здоровья.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Расширение целевой аудитории всех возрастов.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Создание на базе ОО «Женсовет» системы реабилитации для детей с ОВЗ.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Реализация программы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«Дорогой добра»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счет проведения ряда социокультурных мероприятий при взаимодействии партнеров проекта.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 Организация взаимодействия волонтерских организаций города.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6. Объединение усилий органов власти и НКО для организации социокультурной реабилитации граждан старшего возраста, инвалидов (в том числе детей-инвалидов) и семей в трудной жизненной ситуации, семей участников СВО.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44573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18470" y="550854"/>
            <a:ext cx="93550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социально-экономического развития города, 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характеризующие положение после внедрения практики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40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683</Words>
  <Application>Microsoft Office PowerPoint</Application>
  <PresentationFormat>Широкоэкранный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«Дорогой добра»</vt:lpstr>
      <vt:lpstr>Мы продолжаем традиции:</vt:lpstr>
      <vt:lpstr>Разработка и внедрение в практику форм совместной досуговой деятельности людей с различными уровнями здоровья с целью успешной социальной адаптации.</vt:lpstr>
      <vt:lpstr>Цели и задачи практики</vt:lpstr>
      <vt:lpstr>Выгодополучатели </vt:lpstr>
      <vt:lpstr>Принципиальные подходы, избранные при разработке и внедрении практики</vt:lpstr>
      <vt:lpstr>Ресурсы, необходимые для внедрения практики</vt:lpstr>
      <vt:lpstr>Результаты практики</vt:lpstr>
      <vt:lpstr>Показатели социально-экономического развития города,  характеризующие положение после внедрения практики</vt:lpstr>
      <vt:lpstr>Тематические мероприятия в рамках практики «Дорогой добра» организовываются как на площадке МУ «Комплексный центр», так и при проведении городских мероприятий для различных категорий граждан, и проводятся в течение года по отдельному календарному плану. Мероприятия направлены на развитие внутреннего коммуникационного и творческого потенциала граждан пожилого возраста и граждан с ограниченными возможностями здоровья. Формы проведения мероприятий различны, подбираются с учетом потребностей конкретной категории участников: обучающие мастер-классы, индивидуальные и групповые психологические тренинги, творческие мастерские, физкультурные часы, мероприятия, посвященные памятным датам.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«Созвездие»</dc:title>
  <dc:creator>User</dc:creator>
  <cp:lastModifiedBy>User</cp:lastModifiedBy>
  <cp:revision>10</cp:revision>
  <dcterms:created xsi:type="dcterms:W3CDTF">2023-08-10T04:49:47Z</dcterms:created>
  <dcterms:modified xsi:type="dcterms:W3CDTF">2023-10-17T09:22:06Z</dcterms:modified>
</cp:coreProperties>
</file>