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74" r:id="rId4"/>
    <p:sldId id="257" r:id="rId5"/>
    <p:sldId id="271" r:id="rId6"/>
    <p:sldId id="277" r:id="rId7"/>
    <p:sldId id="269" r:id="rId8"/>
    <p:sldId id="279" r:id="rId9"/>
    <p:sldId id="265" r:id="rId10"/>
    <p:sldId id="268" r:id="rId11"/>
    <p:sldId id="259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BC7"/>
    <a:srgbClr val="38AA4E"/>
    <a:srgbClr val="6B59AF"/>
    <a:srgbClr val="2A4982"/>
    <a:srgbClr val="CD0376"/>
    <a:srgbClr val="B3CD15"/>
    <a:srgbClr val="3ECABD"/>
    <a:srgbClr val="7654B4"/>
    <a:srgbClr val="000099"/>
    <a:srgbClr val="7A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6" autoAdjust="0"/>
  </p:normalViewPr>
  <p:slideViewPr>
    <p:cSldViewPr snapToGrid="0">
      <p:cViewPr varScale="1">
        <p:scale>
          <a:sx n="101" d="100"/>
          <a:sy n="101" d="100"/>
        </p:scale>
        <p:origin x="456" y="108"/>
      </p:cViewPr>
      <p:guideLst>
        <p:guide orient="horz" pos="2160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CF5E-0AC3-4358-9AC2-9011312518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53E0-034B-4232-8246-91501620A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5750"/>
            <a:ext cx="9906000" cy="742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4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5750"/>
            <a:ext cx="9906000" cy="7429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5750"/>
            <a:ext cx="9906000" cy="742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7C87-6AE8-4984-BEFA-5A10C655852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-1700960" y="1464010"/>
            <a:ext cx="7373843" cy="3971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2929811" y="3710026"/>
            <a:ext cx="7186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rgbClr val="80808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cs typeface="Arial" pitchFamily="34" charset="0"/>
              </a:rPr>
              <a:t>«Школа для родственников неизлечимо больных и волонтеров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cs typeface="Arial" pitchFamily="34" charset="0"/>
              </a:rPr>
              <a:t>«Внимание и забота»</a:t>
            </a:r>
            <a:endParaRPr lang="ru-RU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3210469" y="2584851"/>
            <a:ext cx="594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Практика автономной некоммерческой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организации «Центр паллиативной помощи-хоспис им. Василия и Зои Стародубцевых»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0469" y="1386476"/>
            <a:ext cx="5842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Лучшие муниципальные практики и инициативы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89" y="-65498"/>
            <a:ext cx="2239347" cy="12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133564" y="294863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409650" y="305137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32019" y="310719"/>
            <a:ext cx="5415845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862239" y="429883"/>
            <a:ext cx="5438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Перспективы развития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4110" y="1853483"/>
            <a:ext cx="382476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Практика получит дополнительное развитие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путем создания центра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компетенций по паллиативной помощи для неизлечимо больных пациентов и их близких которым будет оказана адресная помощь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Практика адаптирована к использованию в других территориях страны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5547483" y="2047693"/>
            <a:ext cx="180000" cy="180000"/>
          </a:xfrm>
          <a:prstGeom prst="ellipse">
            <a:avLst/>
          </a:prstGeom>
          <a:solidFill>
            <a:srgbClr val="B3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5634110" y="5499145"/>
            <a:ext cx="180000" cy="180000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2" cstate="print"/>
          <a:srcRect l="10512" r="9164"/>
          <a:stretch>
            <a:fillRect/>
          </a:stretch>
        </p:blipFill>
        <p:spPr bwMode="auto">
          <a:xfrm>
            <a:off x="6577173" y="0"/>
            <a:ext cx="3061699" cy="131804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" y="1036660"/>
            <a:ext cx="2845613" cy="402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8" y="1786808"/>
            <a:ext cx="3546352" cy="49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 flipH="1">
            <a:off x="3902970" y="1533527"/>
            <a:ext cx="7762875" cy="4181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620681" y="2969549"/>
            <a:ext cx="6352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Благодарю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за внимание!</a:t>
            </a:r>
          </a:p>
          <a:p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В.В. Стародубцев</a:t>
            </a:r>
          </a:p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Тел. +7 983 150 03 04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E-mail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svv260@mail.ru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319846" y="511777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0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32745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5571703" y="511775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036028" y="511775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6475958" y="511775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6910443" y="429884"/>
            <a:ext cx="2539824" cy="748953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ЗАТО Железногорск Красноярского края</a:t>
            </a:r>
            <a:endParaRPr lang="ru-RU" dirty="0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32020" y="356509"/>
            <a:ext cx="4187117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865245" y="426758"/>
            <a:ext cx="4041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Территория реализации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720" y="1235771"/>
            <a:ext cx="4312630" cy="5135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103" y="1462956"/>
            <a:ext cx="41635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517BC7"/>
                </a:solidFill>
                <a:latin typeface="Arial Black" panose="020B0A04020102020204" pitchFamily="34" charset="0"/>
              </a:rPr>
              <a:t>Закрытое административно-территориальное образование Железногорск Красноярского края: г. Железногорск, посёлки – Подгорный, </a:t>
            </a:r>
            <a:r>
              <a:rPr lang="ru-RU" sz="2200" dirty="0" err="1">
                <a:solidFill>
                  <a:srgbClr val="517BC7"/>
                </a:solidFill>
                <a:latin typeface="Arial Black" panose="020B0A04020102020204" pitchFamily="34" charset="0"/>
              </a:rPr>
              <a:t>Тартат</a:t>
            </a:r>
            <a:r>
              <a:rPr lang="ru-RU" sz="2200" dirty="0">
                <a:solidFill>
                  <a:srgbClr val="517BC7"/>
                </a:solidFill>
                <a:latin typeface="Arial Black" panose="020B0A04020102020204" pitchFamily="34" charset="0"/>
              </a:rPr>
              <a:t>, Новый Путь, </a:t>
            </a:r>
            <a:r>
              <a:rPr lang="ru-RU" sz="2200" dirty="0" err="1">
                <a:solidFill>
                  <a:srgbClr val="517BC7"/>
                </a:solidFill>
                <a:latin typeface="Arial Black" panose="020B0A04020102020204" pitchFamily="34" charset="0"/>
              </a:rPr>
              <a:t>Додоново</a:t>
            </a:r>
            <a:r>
              <a:rPr lang="ru-RU" sz="2200" dirty="0">
                <a:solidFill>
                  <a:srgbClr val="517BC7"/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 smtClean="0">
                <a:solidFill>
                  <a:srgbClr val="517BC7"/>
                </a:solidFill>
                <a:latin typeface="Arial Black" panose="020B0A04020102020204" pitchFamily="34" charset="0"/>
              </a:rPr>
              <a:t>Шивера</a:t>
            </a:r>
            <a:r>
              <a:rPr lang="ru-RU" sz="2200" dirty="0" smtClean="0">
                <a:solidFill>
                  <a:srgbClr val="517BC7"/>
                </a:solidFill>
                <a:latin typeface="Arial Black" panose="020B0A04020102020204" pitchFamily="34" charset="0"/>
              </a:rPr>
              <a:t> </a:t>
            </a:r>
            <a:endParaRPr lang="ru-RU" sz="2200" dirty="0">
              <a:solidFill>
                <a:srgbClr val="517BC7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40" y="5239036"/>
            <a:ext cx="1779644" cy="113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61" y="5239036"/>
            <a:ext cx="1699457" cy="113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035" y="5239036"/>
            <a:ext cx="1926304" cy="113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4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427" y="2454708"/>
            <a:ext cx="6341050" cy="446918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0" y="346234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409650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955309" y="356509"/>
            <a:ext cx="5728126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931195" y="434141"/>
            <a:ext cx="5771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Краткая суть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0567" y="1485211"/>
            <a:ext cx="885312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Организация обучения родственников неизлечимо больных, волонтеров, жителей ЗАТО правилам и приемам ухода за страдающими</a:t>
            </a:r>
            <a:endParaRPr lang="ru-RU" sz="2200" dirty="0">
              <a:solidFill>
                <a:srgbClr val="0070C0"/>
              </a:solidFill>
              <a:effectLst>
                <a:outerShdw blurRad="50800" dist="50800" dir="5400000" algn="ctr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9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3" cstate="print"/>
          <a:srcRect l="10512" r="9164"/>
          <a:stretch>
            <a:fillRect/>
          </a:stretch>
        </p:blipFill>
        <p:spPr bwMode="auto">
          <a:xfrm>
            <a:off x="6700463" y="154112"/>
            <a:ext cx="3061699" cy="131804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56" y="3571832"/>
            <a:ext cx="4738698" cy="3158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991204"/>
            <a:ext cx="4752395" cy="31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123290" y="31541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522666" y="325684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986133" y="325687"/>
            <a:ext cx="2920294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74057" y="407029"/>
            <a:ext cx="2827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Цель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6468" y="1419836"/>
            <a:ext cx="5660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Привлечение внимание  общества к проблемам неизлечимо больных граждан и их близких, организация и проведение в ЗАТО Железногорск школы для родственников неизлечимо больных и волонтеров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 Black" pitchFamily="34" charset="0"/>
              </a:rPr>
              <a:t>«Внимание и забота»</a:t>
            </a:r>
            <a:endParaRPr lang="ru-RU" sz="2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7" name="Picture 3" descr="F:\Презентация През, грант 2019\Фото к презентации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563" y="1493761"/>
            <a:ext cx="3307622" cy="227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723" y="133564"/>
            <a:ext cx="3811713" cy="131804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3" y="4022531"/>
            <a:ext cx="4148046" cy="2765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81" y="4478195"/>
            <a:ext cx="3585994" cy="23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etodist3\Desktop\Новая папка\фото\01 хоспис-min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53" y="1358994"/>
            <a:ext cx="6278526" cy="418772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0" y="377056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461022" y="356509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996407" y="346235"/>
            <a:ext cx="2920294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47176" y="410726"/>
            <a:ext cx="3100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Задачи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770" y="1482427"/>
            <a:ext cx="836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более толерантное, заботливое и внимательное отношение общества к страдающим людям и 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близким,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основанных на принципах гуманности и милосердия, сострадания и доброты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65770" y="2934977"/>
            <a:ext cx="8362375" cy="9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Организовать проведение в ЗАТО Железногорск школы по уходу для родственников неизлечимо больных, волонтеров, всех жителей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6762" y="2919275"/>
            <a:ext cx="180000" cy="180000"/>
          </a:xfrm>
          <a:prstGeom prst="ellipse">
            <a:avLst/>
          </a:prstGeom>
          <a:solidFill>
            <a:srgbClr val="7A60A8"/>
          </a:solidFill>
          <a:ln>
            <a:solidFill>
              <a:srgbClr val="7A60A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5770" y="4167405"/>
            <a:ext cx="83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Оказать на занятиях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практики квалифицированную консультативную помощь по уходу за неизлечимо больными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646762" y="4255515"/>
            <a:ext cx="180000" cy="180000"/>
          </a:xfrm>
          <a:prstGeom prst="ellipse">
            <a:avLst/>
          </a:prstGeom>
          <a:solidFill>
            <a:srgbClr val="58B8A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914" y="154112"/>
            <a:ext cx="3811713" cy="1318040"/>
          </a:xfrm>
          <a:prstGeom prst="rect">
            <a:avLst/>
          </a:prstGeom>
          <a:noFill/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996408" y="5392978"/>
            <a:ext cx="8331738" cy="9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Подготовить и распространить в ходе работы школы методические рекомендации по уходу для родственников и близких неизлечимо больных, волонтеров.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81179" y="5485252"/>
            <a:ext cx="166028" cy="19373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640511" y="1594001"/>
            <a:ext cx="186251" cy="180000"/>
          </a:xfrm>
          <a:prstGeom prst="ellipse">
            <a:avLst/>
          </a:prstGeom>
          <a:solidFill>
            <a:srgbClr val="B3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4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2" cstate="print"/>
          <a:srcRect l="10512" r="9164"/>
          <a:stretch>
            <a:fillRect/>
          </a:stretch>
        </p:blipFill>
        <p:spPr bwMode="auto">
          <a:xfrm>
            <a:off x="6700463" y="154112"/>
            <a:ext cx="3061699" cy="1318040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785812"/>
            <a:ext cx="8377330" cy="5710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965583" y="339045"/>
            <a:ext cx="4911236" cy="719193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Принципиальные </a:t>
            </a:r>
            <a:r>
              <a:rPr lang="ru-RU" dirty="0">
                <a:latin typeface="Arial Black" pitchFamily="34" charset="0"/>
              </a:rPr>
              <a:t>подходы практики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419925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0" y="346234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3240900"/>
            <a:ext cx="2836477" cy="14559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Добровольной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471009" y="5169666"/>
            <a:ext cx="2938245" cy="1326357"/>
          </a:xfrm>
          <a:prstGeom prst="ellipse">
            <a:avLst/>
          </a:prstGeom>
          <a:solidFill>
            <a:srgbClr val="38A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Легитимный </a:t>
            </a:r>
            <a:r>
              <a:rPr lang="ru-RU" dirty="0"/>
              <a:t>и</a:t>
            </a:r>
            <a:r>
              <a:rPr lang="ru-RU" dirty="0" smtClean="0"/>
              <a:t> открытый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100222" y="5192287"/>
            <a:ext cx="3011703" cy="1346793"/>
          </a:xfrm>
          <a:prstGeom prst="ellipse">
            <a:avLst/>
          </a:prstGeom>
          <a:solidFill>
            <a:srgbClr val="3ECA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Последовательный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744230" y="3424524"/>
            <a:ext cx="2974164" cy="1317908"/>
          </a:xfrm>
          <a:prstGeom prst="ellipse">
            <a:avLst/>
          </a:prstGeom>
          <a:solidFill>
            <a:srgbClr val="765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Системный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143185" y="1593911"/>
            <a:ext cx="3166598" cy="136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Волонтерский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008358" y="1723845"/>
            <a:ext cx="3026935" cy="1271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Благотворительный</a:t>
            </a:r>
            <a:endParaRPr lang="ru-RU" sz="1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93261" y="1572139"/>
            <a:ext cx="2920147" cy="1468166"/>
          </a:xfrm>
          <a:prstGeom prst="ellipse">
            <a:avLst/>
          </a:prstGeom>
          <a:solidFill>
            <a:srgbClr val="CD03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Образовательный</a:t>
            </a:r>
            <a:endParaRPr lang="ru-RU" sz="1700" dirty="0"/>
          </a:p>
        </p:txBody>
      </p:sp>
      <p:sp>
        <p:nvSpPr>
          <p:cNvPr id="19" name="Овал 18"/>
          <p:cNvSpPr/>
          <p:nvPr/>
        </p:nvSpPr>
        <p:spPr>
          <a:xfrm>
            <a:off x="3524662" y="3360251"/>
            <a:ext cx="2920147" cy="13130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Профессиональный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5824331" y="5301435"/>
            <a:ext cx="2944179" cy="13263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79" y="-257795"/>
            <a:ext cx="9920379" cy="744028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133564" y="366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532940" y="356507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068325" y="407880"/>
            <a:ext cx="4634795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147665" y="464841"/>
            <a:ext cx="4336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Д</a:t>
            </a:r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остигнутые </a:t>
            </a:r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2311" y="4012770"/>
            <a:ext cx="5124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solidFill>
                <a:srgbClr val="4F4186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4" cstate="print"/>
          <a:srcRect l="10512" r="9164"/>
          <a:stretch>
            <a:fillRect/>
          </a:stretch>
        </p:blipFill>
        <p:spPr bwMode="auto">
          <a:xfrm>
            <a:off x="6577173" y="0"/>
            <a:ext cx="3061699" cy="13180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2722" y="1851864"/>
            <a:ext cx="4349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Количество жителей ЗАТО Железногорск, принявших участие в мероприятиях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2534" y="143559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2020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7617" y="143559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2017-2020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9767" y="1842518"/>
            <a:ext cx="1238250" cy="1209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119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188303" y="1804931"/>
            <a:ext cx="1238250" cy="12096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340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344" y="3309858"/>
            <a:ext cx="3854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Количество жителей ЗАТО Железногорск, вовлеченных в реализацию практики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4789767" y="3233982"/>
            <a:ext cx="1238250" cy="1209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21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188303" y="3130081"/>
            <a:ext cx="1238250" cy="12096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82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344" y="489927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Численность основных благополучателей практики</a:t>
            </a:r>
          </a:p>
        </p:txBody>
      </p:sp>
      <p:sp>
        <p:nvSpPr>
          <p:cNvPr id="32" name="Овал 31"/>
          <p:cNvSpPr/>
          <p:nvPr/>
        </p:nvSpPr>
        <p:spPr>
          <a:xfrm>
            <a:off x="4789767" y="4548046"/>
            <a:ext cx="1238250" cy="1209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423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188303" y="4496095"/>
            <a:ext cx="1238250" cy="12096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1632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344" y="5934670"/>
            <a:ext cx="4224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Количество мероприятий, предусмотренных в рамках практики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4789767" y="5862110"/>
            <a:ext cx="1238250" cy="12096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1</a:t>
            </a:r>
            <a:r>
              <a:rPr lang="ru-RU" sz="2000" dirty="0" smtClean="0">
                <a:latin typeface="Arial Black" panose="020B0A04020102020204" pitchFamily="34" charset="0"/>
              </a:rPr>
              <a:t>2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188303" y="5839292"/>
            <a:ext cx="1238250" cy="12096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48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0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32745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5438139" y="501501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5851094" y="511775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6239652" y="511775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32020" y="356509"/>
            <a:ext cx="4187117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74054" y="429884"/>
            <a:ext cx="3821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Лидеры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2" cstate="print"/>
          <a:srcRect l="10512" r="9164"/>
          <a:stretch>
            <a:fillRect/>
          </a:stretch>
        </p:blipFill>
        <p:spPr bwMode="auto">
          <a:xfrm>
            <a:off x="6659366" y="0"/>
            <a:ext cx="3061699" cy="13180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3077" y="1295932"/>
            <a:ext cx="448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Стародубцев Виктор Васильевич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19137" y="2466109"/>
            <a:ext cx="480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Стародубцев Анатолий Васильевич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" y="2152022"/>
            <a:ext cx="4514312" cy="2838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37" y="3077774"/>
            <a:ext cx="455506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304158" y="377057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748698" y="366781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81342" y="377057"/>
            <a:ext cx="3558470" cy="5861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61968" y="440156"/>
            <a:ext cx="3112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Команда практики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4201" y="3360154"/>
            <a:ext cx="183000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ru-RU" i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В одиночку </a:t>
            </a:r>
            <a:b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мы </a:t>
            </a:r>
            <a:r>
              <a:rPr lang="ru-RU" i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– одна капля. 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Вместе мы </a:t>
            </a:r>
            <a:r>
              <a:rPr lang="ru-RU" i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— океан.” 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>
              <a:lnSpc>
                <a:spcPts val="2000"/>
              </a:lnSpc>
            </a:pPr>
            <a:endParaRPr lang="ru-RU" i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bg1">
                    <a:alpha val="91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ru-RU" i="1" dirty="0" err="1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Ryunosuke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alpha val="91000"/>
                    </a:schemeClr>
                  </a:outerShdw>
                </a:effectLst>
                <a:latin typeface="Arial Black" panose="020B0A04020102020204" pitchFamily="34" charset="0"/>
              </a:rPr>
              <a:t>Satoro</a:t>
            </a:r>
            <a:endParaRPr lang="ru-RU" i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bg1">
                    <a:alpha val="91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Picture 4" descr="F:\Презентация През, грант 2019\Фото к презентации\Центр ПП_RGB_белый фон.jpg"/>
          <p:cNvPicPr>
            <a:picLocks noChangeAspect="1" noChangeArrowheads="1"/>
          </p:cNvPicPr>
          <p:nvPr/>
        </p:nvPicPr>
        <p:blipFill>
          <a:blip r:embed="rId2" cstate="print"/>
          <a:srcRect l="10512" r="9164"/>
          <a:stretch>
            <a:fillRect/>
          </a:stretch>
        </p:blipFill>
        <p:spPr bwMode="auto">
          <a:xfrm>
            <a:off x="6577173" y="0"/>
            <a:ext cx="3061699" cy="131804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302978" y="1807201"/>
            <a:ext cx="257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4F4186"/>
              </a:solidFill>
              <a:effectLst>
                <a:outerShdw blurRad="50800" dist="50800" dir="5400000" algn="ctr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rgbClr val="4F4186"/>
              </a:solidFill>
              <a:effectLst>
                <a:outerShdw blurRad="50800" dist="50800" dir="5400000" algn="ctr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rgbClr val="4F4186"/>
              </a:solidFill>
              <a:effectLst>
                <a:outerShdw blurRad="50800" dist="50800" dir="5400000" algn="ctr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4F4186"/>
              </a:solidFill>
              <a:effectLst>
                <a:outerShdw blurRad="50800" dist="50800" dir="5400000" algn="ctr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8" y="1466849"/>
            <a:ext cx="7735156" cy="51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285</Words>
  <Application>Microsoft Office PowerPoint</Application>
  <PresentationFormat>Лист A4 (210x297 мм)</PresentationFormat>
  <Paragraphs>63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Victor</cp:lastModifiedBy>
  <cp:revision>189</cp:revision>
  <dcterms:created xsi:type="dcterms:W3CDTF">2018-03-27T10:40:04Z</dcterms:created>
  <dcterms:modified xsi:type="dcterms:W3CDTF">2021-07-13T04:27:03Z</dcterms:modified>
</cp:coreProperties>
</file>