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F817C95-ABA4-4424-ABC5-6C10B3D7578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B6BC086-9C05-448F-9318-650CBA3C0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07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7C95-ABA4-4424-ABC5-6C10B3D7578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086-9C05-448F-9318-650CBA3C0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44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7C95-ABA4-4424-ABC5-6C10B3D7578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086-9C05-448F-9318-650CBA3C0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92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7C95-ABA4-4424-ABC5-6C10B3D7578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086-9C05-448F-9318-650CBA3C083A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0480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7C95-ABA4-4424-ABC5-6C10B3D7578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086-9C05-448F-9318-650CBA3C0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73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7C95-ABA4-4424-ABC5-6C10B3D7578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086-9C05-448F-9318-650CBA3C0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813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7C95-ABA4-4424-ABC5-6C10B3D7578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086-9C05-448F-9318-650CBA3C0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804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7C95-ABA4-4424-ABC5-6C10B3D7578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086-9C05-448F-9318-650CBA3C0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11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7C95-ABA4-4424-ABC5-6C10B3D7578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086-9C05-448F-9318-650CBA3C0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8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7C95-ABA4-4424-ABC5-6C10B3D7578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086-9C05-448F-9318-650CBA3C0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90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7C95-ABA4-4424-ABC5-6C10B3D7578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086-9C05-448F-9318-650CBA3C0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09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7C95-ABA4-4424-ABC5-6C10B3D7578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086-9C05-448F-9318-650CBA3C0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17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7C95-ABA4-4424-ABC5-6C10B3D7578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086-9C05-448F-9318-650CBA3C0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0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7C95-ABA4-4424-ABC5-6C10B3D7578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086-9C05-448F-9318-650CBA3C0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94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7C95-ABA4-4424-ABC5-6C10B3D7578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086-9C05-448F-9318-650CBA3C0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47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7C95-ABA4-4424-ABC5-6C10B3D7578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086-9C05-448F-9318-650CBA3C0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48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7C95-ABA4-4424-ABC5-6C10B3D7578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086-9C05-448F-9318-650CBA3C0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79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17C95-ABA4-4424-ABC5-6C10B3D7578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BC086-9C05-448F-9318-650CBA3C0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180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D52C78-929F-E913-8FD0-8A3A4B402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1078" y="1806210"/>
            <a:ext cx="6081415" cy="2636941"/>
          </a:xfrm>
        </p:spPr>
        <p:txBody>
          <a:bodyPr>
            <a:normAutofit/>
          </a:bodyPr>
          <a:lstStyle/>
          <a:p>
            <a:pPr algn="ctr"/>
            <a:r>
              <a:rPr lang="ru-RU" sz="65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Цифровой </a:t>
            </a:r>
          </a:p>
          <a:p>
            <a:pPr algn="ctr"/>
            <a:r>
              <a:rPr lang="ru-RU" sz="65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Куратор</a:t>
            </a:r>
          </a:p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A9BE0E-17C5-1041-4C4A-C8A3927B4E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72" y="0"/>
            <a:ext cx="4434547" cy="12218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27268F-D9C7-283B-4D9A-5E578DFEDF4D}"/>
              </a:ext>
            </a:extLst>
          </p:cNvPr>
          <p:cNvSpPr txBox="1"/>
          <p:nvPr/>
        </p:nvSpPr>
        <p:spPr>
          <a:xfrm>
            <a:off x="5597678" y="6004482"/>
            <a:ext cx="1728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Трехгорный 2023</a:t>
            </a:r>
          </a:p>
        </p:txBody>
      </p:sp>
    </p:spTree>
    <p:extLst>
      <p:ext uri="{BB962C8B-B14F-4D97-AF65-F5344CB8AC3E}">
        <p14:creationId xmlns:p14="http://schemas.microsoft.com/office/powerpoint/2010/main" val="308526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1B30627-87E0-4E82-E455-5D055B8DF553}"/>
              </a:ext>
            </a:extLst>
          </p:cNvPr>
          <p:cNvSpPr txBox="1"/>
          <p:nvPr/>
        </p:nvSpPr>
        <p:spPr>
          <a:xfrm>
            <a:off x="5175504" y="542558"/>
            <a:ext cx="6592824" cy="5462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30000"/>
              </a:lnSpc>
            </a:pPr>
            <a:r>
              <a:rPr lang="ru-RU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повседневной жизни стали распространенными виртуальные практики в получении разными группами населения необходимых товаров и услуг и процессы цифровизации основных общественных сфер. В то же время, рост уровня цифровой грамотности и цифровых компетенций в обществе произошел неравномерно. </a:t>
            </a:r>
          </a:p>
          <a:p>
            <a:pPr indent="450215" algn="just">
              <a:lnSpc>
                <a:spcPct val="130000"/>
              </a:lnSpc>
            </a:pPr>
            <a:r>
              <a:rPr lang="ru-RU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 цифровой грамотности зависит от разных показателей, но наиболее значимый показатель – это возраст человека. По данным аналитического центра НАФИ наиболее высокие показатели индекса демонстрируют люди в возрасте до 44 лет, а самые низкие - россияне в возрасте старше 55 лет </a:t>
            </a:r>
          </a:p>
          <a:p>
            <a:pPr indent="450215" algn="just">
              <a:lnSpc>
                <a:spcPct val="130000"/>
              </a:lnSpc>
            </a:pPr>
            <a:r>
              <a:rPr lang="ru-RU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Одним из основных барьеров к дальнейшей цифровой трансформации выступает недостаточный уровень психологической готовности к вовлечению в новую для них сферу деятельности, что разрушает привычные, сформированные годами повседневные практики. </a:t>
            </a:r>
          </a:p>
          <a:p>
            <a:pPr indent="450215" algn="just">
              <a:lnSpc>
                <a:spcPct val="130000"/>
              </a:lnSpc>
            </a:pPr>
            <a:r>
              <a:rPr lang="ru-RU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И, по-прежнему остается категория граждан, которой не доступна </a:t>
            </a:r>
            <a:r>
              <a:rPr lang="ru-RU" sz="1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цифровизация</a:t>
            </a:r>
            <a:r>
              <a:rPr lang="ru-RU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совсем, </a:t>
            </a:r>
            <a:r>
              <a:rPr lang="ru-RU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связи с отсутствием у них цифровых устройств, доступа к Интернет и цифровых компетенций.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82BE81-BA63-7E36-71F9-AED957C7DE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7" t="8056" r="22064"/>
          <a:stretch/>
        </p:blipFill>
        <p:spPr>
          <a:xfrm>
            <a:off x="758951" y="448378"/>
            <a:ext cx="3590132" cy="2788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5689B4-2615-A143-AAC0-838389BDF5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92" y="3621024"/>
            <a:ext cx="3617545" cy="2713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183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AB5FF-21CA-0B87-3513-A1EB62C5C124}"/>
              </a:ext>
            </a:extLst>
          </p:cNvPr>
          <p:cNvSpPr txBox="1"/>
          <p:nvPr/>
        </p:nvSpPr>
        <p:spPr>
          <a:xfrm>
            <a:off x="1316736" y="998847"/>
            <a:ext cx="5797296" cy="486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30000"/>
              </a:lnSpc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Целевой аудиторией являются жители города </a:t>
            </a:r>
            <a:r>
              <a:rPr lang="ru-RU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Трехгорного, 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которым требуется помощь в освоении цифровых технологий, а также люди пожилого возраста, люди с ОВЗ, не имеющие цифровых устройств, не имеющие доступ в сеть Интернет, не владеющие </a:t>
            </a:r>
            <a:r>
              <a:rPr lang="ru-RU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цифровой грамотностью.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30000"/>
              </a:lnSpc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России пока еще разрабатывают профстандарт для новой профессии — цифрового куратора. Так будут называться консультанты в области развития цифровой грамотности. Наиболее востребованы они будут среди пенсионеров. Но пока такой профессии официально не появилось в роли цифровых кураторов/консультантов выступают родственники и волонтеры. В нашем городе эту функцию на себя взяли сотрудники библиотеки                        и конкуренции им в городе нет.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E8E6AE-3388-BD30-B064-B3772AB6DD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3" t="3561"/>
          <a:stretch/>
        </p:blipFill>
        <p:spPr>
          <a:xfrm>
            <a:off x="7448534" y="1463520"/>
            <a:ext cx="4075954" cy="3659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666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D9BFF-AB8C-9D45-8F3D-9100FA4F339B}"/>
              </a:ext>
            </a:extLst>
          </p:cNvPr>
          <p:cNvSpPr txBox="1"/>
          <p:nvPr/>
        </p:nvSpPr>
        <p:spPr>
          <a:xfrm>
            <a:off x="1944624" y="3429000"/>
            <a:ext cx="9555480" cy="3019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30000"/>
              </a:lnSpc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Задачи практики:</a:t>
            </a:r>
          </a:p>
          <a:p>
            <a:pPr indent="450215" algn="just">
              <a:lnSpc>
                <a:spcPct val="130000"/>
              </a:lnSpc>
            </a:pP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создание технической, организационной, информационной инфраструктуры для эффективной деятельности цифровых кураторов, реализации и развития проекта;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30000"/>
              </a:lnSpc>
            </a:pP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мотивация и побуждение к обучению основам цифровой грамотности с учетом возрастных и физиологических особенностей людей, у которых ранее отсутствовало желание получать знания в этой области;</a:t>
            </a:r>
          </a:p>
          <a:p>
            <a:pPr indent="450215" algn="just">
              <a:lnSpc>
                <a:spcPct val="130000"/>
              </a:lnSpc>
            </a:pP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оказание помощи в конкретных ситуациях с необходимостью использования цифровых технологий в экономике и социальной сфере людям, которые в силу возрастных или физических особенностей не могут ими пользоваться самостоятельно.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8CD70A-3451-9221-C599-A79EEB073E5B}"/>
              </a:ext>
            </a:extLst>
          </p:cNvPr>
          <p:cNvSpPr txBox="1"/>
          <p:nvPr/>
        </p:nvSpPr>
        <p:spPr>
          <a:xfrm>
            <a:off x="6220968" y="945353"/>
            <a:ext cx="5279136" cy="2059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30000"/>
              </a:lnSpc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 практики: 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Оказание помощи                          в использовании цифровых технологий в экономике и социальной сфере людям, которые в силу возрастных или физических особенностей не могут ими пользоваться самостоятельно или не имеют цифровых устройств.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37BB41-64EC-E502-48F0-6F34C042DFA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24" y="568089"/>
            <a:ext cx="3752088" cy="281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543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392A73-25FF-A2D9-1E59-D55E237AE7B1}"/>
              </a:ext>
            </a:extLst>
          </p:cNvPr>
          <p:cNvSpPr txBox="1"/>
          <p:nvPr/>
        </p:nvSpPr>
        <p:spPr>
          <a:xfrm>
            <a:off x="4845985" y="3925431"/>
            <a:ext cx="71855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Количество обращений пенсионеров (в том числе по телефону) - 533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Количество обращений людей с ОВЗ (в том числе по телефону) - 64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Количество информационных часов - 23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Количество человек, посетивших информационные часы - 232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B902E3-825C-D77F-55D2-55C21FC2F9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" t="12207" r="20390"/>
          <a:stretch/>
        </p:blipFill>
        <p:spPr>
          <a:xfrm>
            <a:off x="833045" y="3429000"/>
            <a:ext cx="3656324" cy="3176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D1EEF8-92C7-BEB6-ADE7-43BE4B2114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t="15452" r="5355"/>
          <a:stretch/>
        </p:blipFill>
        <p:spPr>
          <a:xfrm>
            <a:off x="4167922" y="361412"/>
            <a:ext cx="3786119" cy="2757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E4E6F7C-8237-5677-2E12-D4D60D6AB7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t="15801" r="14719"/>
          <a:stretch/>
        </p:blipFill>
        <p:spPr>
          <a:xfrm>
            <a:off x="370806" y="379905"/>
            <a:ext cx="3474464" cy="2751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1C5A74-6094-B272-D132-322802B34F8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324" y="348653"/>
            <a:ext cx="3676870" cy="2757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835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09693A-BF93-4AAE-7280-35E04B6782E9}"/>
              </a:ext>
            </a:extLst>
          </p:cNvPr>
          <p:cNvSpPr txBox="1"/>
          <p:nvPr/>
        </p:nvSpPr>
        <p:spPr>
          <a:xfrm>
            <a:off x="1636776" y="1751612"/>
            <a:ext cx="98755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/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ЛИДЕР ПРАКТИКИ</a:t>
            </a:r>
          </a:p>
          <a:p>
            <a:pPr indent="450215" algn="just"/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Федорова Людмила Николаевна работает в Муниципальном бюджетном учреждении культуры «Центральная городская библиотека» с 2000 года. В настоящий момент занимает должность заведующего отделом Центра социально значимой информации. Является автором нескольких программ и проектов, охватывающих разные возрастные категории и интересы жителей города. Из последних проектов: Школа компьютерной грамотности для взрослых «VKURSE.ru» и проект «Цифровой куратор». Неоднократно отмечена грамотами и благодарственными письмами руководства библиотеки, Управления культуры, администрации города, Собрания депутатов и главы города.</a:t>
            </a:r>
          </a:p>
          <a:p>
            <a:pPr indent="450215" algn="just"/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1" indent="450215" algn="just"/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УЧАСТНИК ПРАКТИКИ</a:t>
            </a:r>
          </a:p>
          <a:p>
            <a:pPr lvl="1" indent="450215" algn="just"/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Исаева Евгения Сергеевна, библиотекарь Муниципального бюджетного учреждения культуры «Центральная городская библиотека» с 2017 года. Имеет высшее техническое образование и опыт работы в сфере информационных и компьютерных технологий. Отмечена грамотами и благодарственными письмами руководства библиотеки, Управления культуры, администрации города.</a:t>
            </a:r>
          </a:p>
          <a:p>
            <a:pPr lvl="1" indent="450215" algn="just"/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3" indent="450215" algn="just"/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УЧАСТНИК ПРАКТИКИ</a:t>
            </a:r>
          </a:p>
          <a:p>
            <a:pPr lvl="3" indent="450215" algn="just"/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Черкасова Эльвира Ринатовна, библиотекарь Муниципального бюджетного учреждения культуры «Центральная городская библиотека» с 2012 года. Имеет техническое образование и опыт работы в сфере информационных и компьютерных технологий. Отмечена грамотами и благодарственными письмами руководства библиотеки, Управления культуры, администрации города.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15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09693A-BF93-4AAE-7280-35E04B6782E9}"/>
              </a:ext>
            </a:extLst>
          </p:cNvPr>
          <p:cNvSpPr txBox="1"/>
          <p:nvPr/>
        </p:nvSpPr>
        <p:spPr>
          <a:xfrm>
            <a:off x="2036064" y="4626864"/>
            <a:ext cx="9887712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XXI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веке развитие цифровых технологий продолжает свой стремительный рост. И мы будем продолжать помогать людям перестраиваться и приспосабливаться к новому качеству жизни, адаптироваться в современном цифровом мире.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6142D1-0B7C-4C1F-C548-B784256CF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" t="13249" r="7018"/>
          <a:stretch/>
        </p:blipFill>
        <p:spPr>
          <a:xfrm>
            <a:off x="6882384" y="539496"/>
            <a:ext cx="4765586" cy="3476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02CCB2-32DB-185A-4DED-94C3B9E9E3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6" y="529569"/>
            <a:ext cx="4648200" cy="348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0273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5E852C-9555-3765-434D-948B847525C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52" y="3078280"/>
            <a:ext cx="3346949" cy="3471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26AAF6-F803-1152-ABAB-82C2E84FC57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01" y="3078280"/>
            <a:ext cx="4608576" cy="34564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CB74D5-7A59-CEE4-1371-6F75E1103CE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282321"/>
            <a:ext cx="3281172" cy="2460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BBA54FF-CABB-5720-EA4A-20D44EA1DA8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77" y="307774"/>
            <a:ext cx="2913707" cy="249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1F76424-D40F-DC4A-764D-FC68FFBFBE1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3" y="282321"/>
            <a:ext cx="3246120" cy="2434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7141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258</TotalTime>
  <Words>511</Words>
  <Application>Microsoft Office PowerPoint</Application>
  <PresentationFormat>Широкоэкранный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</vt:lpstr>
      <vt:lpstr>Times New Roman</vt:lpstr>
      <vt:lpstr>Trebuchet MS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Федорова</dc:creator>
  <cp:lastModifiedBy>Алена</cp:lastModifiedBy>
  <cp:revision>6</cp:revision>
  <dcterms:created xsi:type="dcterms:W3CDTF">2023-10-04T05:48:33Z</dcterms:created>
  <dcterms:modified xsi:type="dcterms:W3CDTF">2023-10-17T09:40:34Z</dcterms:modified>
</cp:coreProperties>
</file>