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62" r:id="rId4"/>
    <p:sldId id="259" r:id="rId5"/>
    <p:sldId id="263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F817C95-ABA4-4424-ABC5-6C10B3D7578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B6BC086-9C05-448F-9318-650CBA3C0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38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7C95-ABA4-4424-ABC5-6C10B3D7578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C086-9C05-448F-9318-650CBA3C0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60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7C95-ABA4-4424-ABC5-6C10B3D7578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C086-9C05-448F-9318-650CBA3C0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81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7C95-ABA4-4424-ABC5-6C10B3D7578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C086-9C05-448F-9318-650CBA3C0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07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7C95-ABA4-4424-ABC5-6C10B3D7578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C086-9C05-448F-9318-650CBA3C0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29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7C95-ABA4-4424-ABC5-6C10B3D7578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C086-9C05-448F-9318-650CBA3C0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79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7C95-ABA4-4424-ABC5-6C10B3D7578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C086-9C05-448F-9318-650CBA3C0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51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7C95-ABA4-4424-ABC5-6C10B3D7578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C086-9C05-448F-9318-650CBA3C0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93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7C95-ABA4-4424-ABC5-6C10B3D7578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BC086-9C05-448F-9318-650CBA3C0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14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7C95-ABA4-4424-ABC5-6C10B3D7578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B6BC086-9C05-448F-9318-650CBA3C0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902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FF817C95-ABA4-4424-ABC5-6C10B3D7578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B6BC086-9C05-448F-9318-650CBA3C0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599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FF817C95-ABA4-4424-ABC5-6C10B3D7578D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B6BC086-9C05-448F-9318-650CBA3C0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1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D52C78-929F-E913-8FD0-8A3A4B402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5291" y="2110529"/>
            <a:ext cx="6745438" cy="263694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6600" b="1" kern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Академия осознанного родительства</a:t>
            </a:r>
            <a:endParaRPr lang="ru-RU" sz="9600" b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A9BE0E-17C5-1041-4C4A-C8A3927B4E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736" y="91440"/>
            <a:ext cx="4434547" cy="12218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27268F-D9C7-283B-4D9A-5E578DFEDF4D}"/>
              </a:ext>
            </a:extLst>
          </p:cNvPr>
          <p:cNvSpPr txBox="1"/>
          <p:nvPr/>
        </p:nvSpPr>
        <p:spPr>
          <a:xfrm>
            <a:off x="5103901" y="5931330"/>
            <a:ext cx="1728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Трехгорный 2023</a:t>
            </a:r>
          </a:p>
        </p:txBody>
      </p:sp>
    </p:spTree>
    <p:extLst>
      <p:ext uri="{BB962C8B-B14F-4D97-AF65-F5344CB8AC3E}">
        <p14:creationId xmlns:p14="http://schemas.microsoft.com/office/powerpoint/2010/main" val="308526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1B30627-87E0-4E82-E455-5D055B8DF553}"/>
              </a:ext>
            </a:extLst>
          </p:cNvPr>
          <p:cNvSpPr txBox="1"/>
          <p:nvPr/>
        </p:nvSpPr>
        <p:spPr>
          <a:xfrm>
            <a:off x="520377" y="515349"/>
            <a:ext cx="10147623" cy="5827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30000"/>
              </a:lnSpc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Территория</a:t>
            </a:r>
            <a:r>
              <a:rPr lang="ru-RU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реализации практики:</a:t>
            </a:r>
            <a:r>
              <a:rPr lang="ru-R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Челябинская область, город Трехгорный</a:t>
            </a:r>
          </a:p>
          <a:p>
            <a:pPr indent="450215" algn="just">
              <a:lnSpc>
                <a:spcPct val="13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3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Сроки реализации: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2021 года по настоящее время</a:t>
            </a:r>
          </a:p>
          <a:p>
            <a:pPr indent="450215" algn="just">
              <a:lnSpc>
                <a:spcPct val="13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>
              <a:lnSpc>
                <a:spcPct val="150000"/>
              </a:lnSpc>
            </a:pPr>
            <a:r>
              <a:rPr lang="ru-RU" b="1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Цель: </a:t>
            </a:r>
            <a:endParaRPr lang="ru-RU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47675" indent="1588">
              <a:lnSpc>
                <a:spcPct val="150000"/>
              </a:lnSpc>
            </a:pPr>
            <a:r>
              <a:rPr lang="ru-RU" sz="160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Повышение родительских компетенций, родительской осознанности, организация качественного, содержательного досуга для молодых родителей и детей раннего возраста путем проведения 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практикумов.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b="1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Задачи:</a:t>
            </a:r>
            <a:endParaRPr lang="ru-RU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161925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изучение интересов и запросов семей с детьми;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161925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популяризация компетентных знаний о семейных, детско-родительских отношениях, психологических особенностей развития детей разного возраста;</a:t>
            </a:r>
          </a:p>
          <a:p>
            <a:pPr marL="285750" indent="161925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kern="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улучшение качества семейных взаимоотношений через систему проведения </a:t>
            </a:r>
            <a:r>
              <a:rPr lang="ru-RU" sz="16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практикумов</a:t>
            </a:r>
            <a:r>
              <a:rPr lang="ru-RU" sz="16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совместного досуга</a:t>
            </a:r>
            <a:r>
              <a:rPr lang="ru-RU" sz="16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для детей и их родителей</a:t>
            </a:r>
            <a:r>
              <a:rPr lang="ru-RU" sz="1600" kern="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3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30000"/>
              </a:lnSpc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3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DAB5FF-21CA-0B87-3513-A1EB62C5C124}"/>
              </a:ext>
            </a:extLst>
          </p:cNvPr>
          <p:cNvSpPr txBox="1"/>
          <p:nvPr/>
        </p:nvSpPr>
        <p:spPr>
          <a:xfrm>
            <a:off x="1066800" y="998847"/>
            <a:ext cx="10196944" cy="502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5113" algn="just">
              <a:lnSpc>
                <a:spcPct val="150000"/>
              </a:lnSpc>
            </a:pPr>
            <a:r>
              <a:rPr lang="ru-RU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Предпосылки реализации:</a:t>
            </a:r>
          </a:p>
          <a:p>
            <a:pPr indent="265113" algn="just">
              <a:lnSpc>
                <a:spcPct val="150000"/>
              </a:lnSpc>
            </a:pPr>
            <a:r>
              <a:rPr lang="ru-RU" sz="180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городе Трехгорном: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отсутствуют организации и учреждения, которые работают с родителями и детьми раннего возраста (от 0 до 3 лет), кроме дошкольных образовательных учреждений. Мамы, находящиеся в отпуске по уходу за ребенком до 1,5 лет существуют практически в социальной изоляции; 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отсутствует консультативная поддержка, методическая, психолого-педагогическая помощь молодым родителям;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kern="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отсутствуют культурные, досуговые, развивающие и другие мероприятия для родителей с детьми от 1 года до 3 лет. И как следствие - отсутствие возможности социальной адаптации детей 1-3 лет для подготовки к детскому саду, эмоциональное выгорание родителей.</a:t>
            </a:r>
            <a:r>
              <a:rPr lang="ru-RU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663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392A73-25FF-A2D9-1E59-D55E237AE7B1}"/>
              </a:ext>
            </a:extLst>
          </p:cNvPr>
          <p:cNvSpPr txBox="1"/>
          <p:nvPr/>
        </p:nvSpPr>
        <p:spPr>
          <a:xfrm>
            <a:off x="1018033" y="800160"/>
            <a:ext cx="6690359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800" b="1" u="sng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Лидер практики </a:t>
            </a:r>
          </a:p>
          <a:p>
            <a:pPr indent="450215" algn="just">
              <a:lnSpc>
                <a:spcPct val="150000"/>
              </a:lnSpc>
            </a:pPr>
            <a:r>
              <a:rPr lang="ru-RU" sz="1800" b="1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Рогозина Елена Николаевна</a:t>
            </a:r>
            <a:r>
              <a:rPr lang="ru-RU" sz="180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образование высшее педагогическое, 26 лет педагогического стажа в дошкольном учреждении МБОУ ДОУ «Бригантина», первая квалификационная категория. С 2015 года работает библиотекарем, с 2017 года заведующая клубным отделом и режиссер театра, руководитель студии игры и творчества «Любознатик» МБУК «Центральная городская детская библиотека имени Аксакова С.Т.». С 2021 года библиотекарь МБУК «Центральная городская библиотека».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47B3D-62D8-1AA4-9071-B3CF39A21763}"/>
              </a:ext>
            </a:extLst>
          </p:cNvPr>
          <p:cNvSpPr txBox="1"/>
          <p:nvPr/>
        </p:nvSpPr>
        <p:spPr>
          <a:xfrm>
            <a:off x="2715768" y="4921707"/>
            <a:ext cx="9363456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800" b="1" u="sng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Участники практики:</a:t>
            </a:r>
            <a:endParaRPr lang="ru-RU" b="1" u="sn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180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Федорова Людмила Николаевна, образование высшее «педагог-психолог»;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1800" kern="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Кравцова Екатерина Александровна, образование высшее «педагог-психолог».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ADD0F3-2989-B950-E9C4-C89D8D6C53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1"/>
          <a:stretch/>
        </p:blipFill>
        <p:spPr>
          <a:xfrm>
            <a:off x="7973290" y="1159629"/>
            <a:ext cx="3200677" cy="343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835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F9D97A0-3012-5AA8-C684-9EDE5670C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989638"/>
              </p:ext>
            </p:extLst>
          </p:nvPr>
        </p:nvGraphicFramePr>
        <p:xfrm>
          <a:off x="1947672" y="4304324"/>
          <a:ext cx="8117841" cy="1758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120">
                  <a:extLst>
                    <a:ext uri="{9D8B030D-6E8A-4147-A177-3AD203B41FA5}">
                      <a16:colId xmlns:a16="http://schemas.microsoft.com/office/drawing/2014/main" val="810669847"/>
                    </a:ext>
                  </a:extLst>
                </a:gridCol>
                <a:gridCol w="1847088">
                  <a:extLst>
                    <a:ext uri="{9D8B030D-6E8A-4147-A177-3AD203B41FA5}">
                      <a16:colId xmlns:a16="http://schemas.microsoft.com/office/drawing/2014/main" val="3735412217"/>
                    </a:ext>
                  </a:extLst>
                </a:gridCol>
                <a:gridCol w="1881633">
                  <a:extLst>
                    <a:ext uri="{9D8B030D-6E8A-4147-A177-3AD203B41FA5}">
                      <a16:colId xmlns:a16="http://schemas.microsoft.com/office/drawing/2014/main" val="1377312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Значение показателя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925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Показатель, единица измерения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 последний год реализации практики</a:t>
                      </a:r>
                      <a:endParaRPr lang="ru-RU" sz="11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 весь период 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реализации</a:t>
                      </a:r>
                      <a:endParaRPr lang="ru-RU" sz="11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6137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</a:pPr>
                      <a:r>
                        <a:rPr lang="ru-RU" sz="1300" kern="1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детей и родителей, посетивших </a:t>
                      </a:r>
                      <a:r>
                        <a:rPr lang="ru-RU" sz="13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Академию осознанного родительства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1207  </a:t>
                      </a:r>
                      <a:endParaRPr lang="ru-RU" sz="11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2663</a:t>
                      </a:r>
                      <a:endParaRPr lang="ru-RU" sz="11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5464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</a:pPr>
                      <a:r>
                        <a:rPr lang="ru-RU" sz="1300" kern="100" dirty="0">
                          <a:solidFill>
                            <a:srgbClr val="1A1A1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Проведено практикумов </a:t>
                      </a:r>
                      <a:r>
                        <a:rPr lang="ru-RU" sz="13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совместного досуга для детей и их родителей</a:t>
                      </a:r>
                      <a:endParaRPr lang="ru-RU" sz="1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ru-RU" sz="11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</a:pPr>
                      <a:r>
                        <a:rPr lang="ru-RU" sz="120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179</a:t>
                      </a:r>
                      <a:endParaRPr lang="ru-RU" sz="11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2048685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D12C80-DF4A-EC66-50AE-878F25BF5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795423"/>
            <a:ext cx="3742944" cy="2807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0C2C78-DB38-32FF-4B02-A99CBF9A1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256" y="795423"/>
            <a:ext cx="3742944" cy="2807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84FAECD-8E4F-AC93-3B68-8E4A958E5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79" y="564113"/>
            <a:ext cx="2642441" cy="3523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3015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2A4010-AC9E-03DA-3DD5-8288E712C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388620"/>
            <a:ext cx="4261104" cy="3195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2B0E3C5-89ED-E1C3-7A83-6DB4F000B1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09"/>
          <a:stretch/>
        </p:blipFill>
        <p:spPr>
          <a:xfrm>
            <a:off x="5933975" y="306324"/>
            <a:ext cx="3092766" cy="3506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D0EA63-C8C1-0546-086D-1AC5021D3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104" y="3113532"/>
            <a:ext cx="4261104" cy="3195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124AA0-A5C4-9217-B66A-20AFC3367F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t="13597" r="14018" b="13303"/>
          <a:stretch/>
        </p:blipFill>
        <p:spPr>
          <a:xfrm>
            <a:off x="8321123" y="2494026"/>
            <a:ext cx="2212684" cy="391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73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681566-296B-48D0-F27A-FD82F2385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649" y="3596410"/>
            <a:ext cx="3697253" cy="2772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848DFE-7944-744A-29C9-D613B043A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" y="488650"/>
            <a:ext cx="3697253" cy="2772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16DB34F-5A8C-A14E-61F4-EF11338D43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9" r="2872" b="2282"/>
          <a:stretch/>
        </p:blipFill>
        <p:spPr>
          <a:xfrm>
            <a:off x="4587241" y="488650"/>
            <a:ext cx="3624071" cy="2772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37C18B-6798-9C68-865E-28E97EA23B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32" y="1151498"/>
            <a:ext cx="3416253" cy="4555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538D96E-9E7B-C4DD-34F6-499BD105E5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3" y="3596410"/>
            <a:ext cx="3697253" cy="2772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7141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DAB5FF-21CA-0B87-3513-A1EB62C5C124}"/>
              </a:ext>
            </a:extLst>
          </p:cNvPr>
          <p:cNvSpPr txBox="1"/>
          <p:nvPr/>
        </p:nvSpPr>
        <p:spPr>
          <a:xfrm>
            <a:off x="3054096" y="671874"/>
            <a:ext cx="4764024" cy="5217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60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Благодаря внедрению практики: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2540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формируются информационные ресурсы для родителей, популяризируются компетентные знания о семейных отношениях, о физиологических и психологических особенностях развития детей разного возраста;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2540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приобретаются навыки самостоятельной организации полезного семейного досуга, совместного времяпрепровождения; 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2540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улучшается качество семейного досуга; 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2540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kern="0" dirty="0">
                <a:solidFill>
                  <a:srgbClr val="1A1A1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адаптация детей при поступлении в дошкольные образовательные учреждения проходит легче.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DF7744-8660-4AB4-249C-3CA0442EDE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6" t="14134" r="15760" b="14534"/>
          <a:stretch/>
        </p:blipFill>
        <p:spPr>
          <a:xfrm>
            <a:off x="666150" y="671874"/>
            <a:ext cx="2313432" cy="4098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D3153B-B15C-78A1-21F9-B70DEE2FE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370" y="576072"/>
            <a:ext cx="3600772" cy="2417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4C8CDA-3EF3-64B0-D0BD-3290FE10D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07" y="5343407"/>
            <a:ext cx="2870014" cy="842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2B0534-36DB-7BE3-EC42-F9EECEB03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370" y="3886216"/>
            <a:ext cx="3547109" cy="1457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2971597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325</TotalTime>
  <Words>376</Words>
  <Application>Microsoft Office PowerPoint</Application>
  <PresentationFormat>Широкоэкранный</PresentationFormat>
  <Paragraphs>38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 Light</vt:lpstr>
      <vt:lpstr>Wingdings</vt:lpstr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Федорова</dc:creator>
  <cp:lastModifiedBy>Людмила Федорова</cp:lastModifiedBy>
  <cp:revision>9</cp:revision>
  <dcterms:created xsi:type="dcterms:W3CDTF">2023-10-04T05:48:33Z</dcterms:created>
  <dcterms:modified xsi:type="dcterms:W3CDTF">2023-10-06T11:50:06Z</dcterms:modified>
</cp:coreProperties>
</file>