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9" r:id="rId4"/>
    <p:sldId id="260" r:id="rId5"/>
    <p:sldId id="266" r:id="rId6"/>
    <p:sldId id="269" r:id="rId7"/>
    <p:sldId id="270" r:id="rId8"/>
    <p:sldId id="271" r:id="rId9"/>
    <p:sldId id="27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245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FA57-AADC-4150-9256-E0EB109AA282}" type="datetimeFigureOut">
              <a:rPr lang="ru-RU" smtClean="0"/>
              <a:t>18.10.2023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4412E-4478-4411-91C3-70F65A3484F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4350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4412E-4478-4411-91C3-70F65A3484F9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239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D4412E-4478-4411-91C3-70F65A3484F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282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2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17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34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0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3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1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64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46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2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34977-92C6-4C58-9DCA-E1661CBB53CD}" type="datetimeFigureOut">
              <a:rPr lang="ru-RU" smtClean="0"/>
              <a:pPr/>
              <a:t>18.10.2023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54306-89DB-4251-AAE4-A2E0C73E62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112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3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0.jpeg"/><Relationship Id="rId7" Type="http://schemas.openxmlformats.org/officeDocument/2006/relationships/image" Target="../media/image33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hyperlink" Target="https://&#1087;&#1091;&#1096;&#1082;&#1080;&#1085;&#1082;&#1072;-&#1089;&#1072;&#1088;&#1086;&#1074;.&#1088;&#1092;/%d0%b2%d0%b5%d0%b1%d0%bc%d1%83%d0%b7%d0%b5%d0%b9/" TargetMode="External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218" y="1841019"/>
            <a:ext cx="7675419" cy="236450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русским воином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через века</a:t>
            </a:r>
            <a:r>
              <a:rPr lang="ru-RU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5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276436" y="5754255"/>
            <a:ext cx="7703060" cy="13060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г. Саров Нижегородской области,</a:t>
            </a:r>
          </a:p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Муниципальное казённое учреждение культуры «Центральная городская детская библиотека имени Александра Сергеевича Пушкина»</a:t>
            </a: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220" y="181326"/>
            <a:ext cx="1198967" cy="1062148"/>
          </a:xfrm>
          <a:prstGeom prst="rect">
            <a:avLst/>
          </a:prstGeom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303801" y="181326"/>
            <a:ext cx="11055928" cy="11925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Конкурс лучших муниципальных практик и инициатив социально-экономического развития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в муниципальных образованиях на территориях присутствия </a:t>
            </a: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Госкорпорации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«</a:t>
            </a:r>
            <a:r>
              <a:rPr lang="ru-RU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Росатом</a:t>
            </a: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»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2023 году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r="9386"/>
          <a:stretch/>
        </p:blipFill>
        <p:spPr>
          <a:xfrm>
            <a:off x="303801" y="1705800"/>
            <a:ext cx="4845442" cy="3189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066114" y="4075098"/>
            <a:ext cx="71720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проект в </a:t>
            </a:r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поддержку  </a:t>
            </a:r>
          </a:p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</a:rPr>
              <a:t>духовно-патриотического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воспитания детей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87430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/>
          <p:cNvSpPr>
            <a:spLocks noGrp="1"/>
          </p:cNvSpPr>
          <p:nvPr>
            <p:ph sz="half" idx="1"/>
          </p:nvPr>
        </p:nvSpPr>
        <p:spPr>
          <a:xfrm>
            <a:off x="2715490" y="1071035"/>
            <a:ext cx="9240511" cy="1911369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Указ </a:t>
            </a:r>
            <a:r>
              <a:rPr lang="ru-RU" sz="1600" dirty="0"/>
              <a:t>Президента от 09.11.22 № 809 "Об утверждении Основ государственной политики по сохранению и укреплению традиционных российских духовно-нравственных ценностей</a:t>
            </a:r>
            <a:r>
              <a:rPr lang="ru-RU" sz="1600" dirty="0" smtClean="0"/>
              <a:t>".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Реализация муниципальной программы </a:t>
            </a:r>
            <a:r>
              <a:rPr lang="ru-RU" sz="1600" dirty="0"/>
              <a:t>«Культура города Сарова Нижегородской области</a:t>
            </a:r>
            <a:r>
              <a:rPr lang="ru-RU" sz="1600" dirty="0" smtClean="0"/>
              <a:t>» от </a:t>
            </a:r>
            <a:r>
              <a:rPr lang="ru-RU" sz="1600" dirty="0"/>
              <a:t>31.10.2014 N </a:t>
            </a:r>
            <a:r>
              <a:rPr lang="ru-RU" sz="1600" dirty="0" smtClean="0"/>
              <a:t>4469 (в </a:t>
            </a:r>
            <a:r>
              <a:rPr lang="ru-RU" sz="1600" dirty="0"/>
              <a:t>редакции постановления </a:t>
            </a:r>
            <a:r>
              <a:rPr lang="ru-RU" sz="1600" dirty="0" smtClean="0"/>
              <a:t>Администрации города </a:t>
            </a:r>
            <a:r>
              <a:rPr lang="ru-RU" sz="1600" dirty="0"/>
              <a:t>Сарова от 30.03.2022 № 767</a:t>
            </a:r>
            <a:r>
              <a:rPr lang="ru-RU" sz="1600" dirty="0" smtClean="0"/>
              <a:t>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1600" dirty="0" smtClean="0"/>
              <a:t>Социальный </a:t>
            </a:r>
            <a:r>
              <a:rPr lang="ru-RU" sz="1600" dirty="0"/>
              <a:t>запрос горожан</a:t>
            </a:r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endParaRPr lang="ru-RU" sz="2400" dirty="0"/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endParaRPr lang="ru-RU" sz="2400" dirty="0" smtClean="0"/>
          </a:p>
          <a:p>
            <a:pPr marL="0" indent="0" algn="just">
              <a:buNone/>
            </a:pPr>
            <a:endParaRPr lang="ru-RU" sz="2400" dirty="0"/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74618" y="177306"/>
            <a:ext cx="7813964" cy="624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Актуальность и своевременность практики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278" y="177306"/>
            <a:ext cx="970723" cy="859949"/>
          </a:xfrm>
          <a:prstGeom prst="rect">
            <a:avLst/>
          </a:prstGeom>
        </p:spPr>
      </p:pic>
      <p:pic>
        <p:nvPicPr>
          <p:cNvPr id="2052" name="Picture 4" descr="https://sun9-50.userapi.com/impg/er8pvndtJIe2GXBVFQX98eUxxp_IpQLHNF6CKQ/kuYVOyBDU44.jpg?size=1077x1074&amp;quality=95&amp;sign=9bfd319c0641fddd28d808f1ae2c7228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0"/>
          <a:stretch/>
        </p:blipFill>
        <p:spPr bwMode="auto">
          <a:xfrm>
            <a:off x="318640" y="1037255"/>
            <a:ext cx="2153471" cy="2080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4017818" y="3221910"/>
            <a:ext cx="3583709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Цели практики: 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4" descr="https://sun9-35.userapi.com/impg/DYgnxYpxwkwNkSsKHAaf2KyB-itBPgneEzvzAg/gE8ocmHN1qE.jpg?size=1078x1048&amp;quality=95&amp;sign=b21bcc4aa579ba052e8feff94411f21a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40" y="4297347"/>
            <a:ext cx="2234921" cy="2172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6417" y="4359598"/>
            <a:ext cx="3177309" cy="923330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/>
              <a:t>Приобщение детей Сарова к православным традициям русского воинства</a:t>
            </a:r>
          </a:p>
        </p:txBody>
      </p:sp>
      <p:pic>
        <p:nvPicPr>
          <p:cNvPr id="12" name="Picture 2" descr="https://sun9-67.userapi.com/impg/ZOLAryJ8IUCGuR2bms4ckvqlQ8QXleZvnNX1Fg/-hnLqgmSqus.jpg?size=1080x1004&amp;quality=95&amp;sign=9c35837f58cf59a789a438aaa733c9c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33" y="4297347"/>
            <a:ext cx="2253788" cy="20951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89682" y="4359598"/>
            <a:ext cx="3083772" cy="120032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dirty="0"/>
              <a:t>Создание виртуальной мемориальной экспозиции, посвящённой русским воинам разных эпох</a:t>
            </a:r>
          </a:p>
        </p:txBody>
      </p:sp>
      <p:sp>
        <p:nvSpPr>
          <p:cNvPr id="6" name="Овал 5"/>
          <p:cNvSpPr/>
          <p:nvPr/>
        </p:nvSpPr>
        <p:spPr>
          <a:xfrm>
            <a:off x="156710" y="4061691"/>
            <a:ext cx="628073" cy="6035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317407" y="4123155"/>
            <a:ext cx="628073" cy="60351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</a:t>
            </a:r>
            <a:endParaRPr lang="ru-RU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6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8229778" y="5771894"/>
            <a:ext cx="3757515" cy="832945"/>
          </a:xfr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normAutofit fontScale="92500"/>
          </a:bodyPr>
          <a:lstStyle/>
          <a:p>
            <a:pPr algn="r"/>
            <a:r>
              <a:rPr lang="ru-RU" sz="1600" dirty="0" smtClean="0"/>
              <a:t> </a:t>
            </a:r>
            <a:r>
              <a:rPr lang="ru-RU" sz="1600" dirty="0"/>
              <a:t>Повышение потенциала родителей, педагогов и воспитателей в деле духовно-патриотического воспитания детей.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7771642" y="153254"/>
            <a:ext cx="3679535" cy="5465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Задачи практики 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" t="11060" r="7565"/>
          <a:stretch/>
        </p:blipFill>
        <p:spPr>
          <a:xfrm>
            <a:off x="1889759" y="563821"/>
            <a:ext cx="3014980" cy="19396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7"/>
          <a:stretch/>
        </p:blipFill>
        <p:spPr>
          <a:xfrm>
            <a:off x="1889759" y="5016459"/>
            <a:ext cx="3014980" cy="17145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904" y="2963306"/>
            <a:ext cx="3014980" cy="169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8" r="34101"/>
          <a:stretch/>
        </p:blipFill>
        <p:spPr>
          <a:xfrm>
            <a:off x="346329" y="528272"/>
            <a:ext cx="1413164" cy="20107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9" r="23831"/>
          <a:stretch/>
        </p:blipFill>
        <p:spPr>
          <a:xfrm>
            <a:off x="342138" y="2957479"/>
            <a:ext cx="1376218" cy="17041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" r="8158"/>
          <a:stretch/>
        </p:blipFill>
        <p:spPr>
          <a:xfrm>
            <a:off x="5024032" y="611614"/>
            <a:ext cx="2872087" cy="18918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01890" y="1024173"/>
            <a:ext cx="3783259" cy="830997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1600" dirty="0"/>
              <a:t>Создание библиотечного пространства, </a:t>
            </a:r>
            <a:endParaRPr lang="ru-RU" sz="1600" dirty="0" smtClean="0"/>
          </a:p>
          <a:p>
            <a:pPr algn="r"/>
            <a:r>
              <a:rPr lang="ru-RU" sz="1600" dirty="0" smtClean="0"/>
              <a:t>приобщающего </a:t>
            </a:r>
            <a:r>
              <a:rPr lang="ru-RU" sz="1600" dirty="0"/>
              <a:t>к православным традициям </a:t>
            </a:r>
            <a:r>
              <a:rPr lang="ru-RU" sz="1600" dirty="0" smtClean="0"/>
              <a:t>русского </a:t>
            </a:r>
            <a:r>
              <a:rPr lang="ru-RU" sz="1600" dirty="0"/>
              <a:t>воинства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201889" y="2196409"/>
            <a:ext cx="3783260" cy="1600438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1600" dirty="0"/>
              <a:t>Вовлечение детей Сарова в поисковую и творческую деятельность, </a:t>
            </a:r>
            <a:r>
              <a:rPr lang="ru-RU" sz="1600" dirty="0" smtClean="0"/>
              <a:t>способствующую </a:t>
            </a:r>
            <a:r>
              <a:rPr lang="ru-RU" sz="1600" dirty="0"/>
              <a:t>уважительному </a:t>
            </a:r>
            <a:r>
              <a:rPr lang="ru-RU" sz="1600" dirty="0" smtClean="0"/>
              <a:t>отношению </a:t>
            </a:r>
            <a:r>
              <a:rPr lang="ru-RU" sz="1600" dirty="0"/>
              <a:t>к защитникам </a:t>
            </a:r>
            <a:r>
              <a:rPr lang="ru-RU" sz="1600" dirty="0" smtClean="0"/>
              <a:t>Отечества </a:t>
            </a:r>
            <a:r>
              <a:rPr lang="ru-RU" sz="1600" dirty="0"/>
              <a:t>и воинскому долгу.</a:t>
            </a: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201889" y="4129247"/>
            <a:ext cx="3783261" cy="1323439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1600" dirty="0"/>
              <a:t>Объединение наставников культурных, спортивно-патриотических </a:t>
            </a:r>
            <a:r>
              <a:rPr lang="ru-RU" sz="1600" dirty="0" smtClean="0"/>
              <a:t>и </a:t>
            </a:r>
            <a:r>
              <a:rPr lang="ru-RU" sz="1600" dirty="0"/>
              <a:t>православных организаций города в </a:t>
            </a:r>
            <a:r>
              <a:rPr lang="ru-RU" sz="1600" dirty="0" smtClean="0"/>
              <a:t>деле патриотического </a:t>
            </a:r>
            <a:r>
              <a:rPr lang="ru-RU" sz="1600" dirty="0"/>
              <a:t>воспитания детей Сарова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9" name="Овал 18"/>
          <p:cNvSpPr/>
          <p:nvPr/>
        </p:nvSpPr>
        <p:spPr>
          <a:xfrm>
            <a:off x="8087970" y="806186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8068177" y="1944500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8068177" y="4017384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Овал 21"/>
          <p:cNvSpPr/>
          <p:nvPr/>
        </p:nvSpPr>
        <p:spPr>
          <a:xfrm>
            <a:off x="8087970" y="5559089"/>
            <a:ext cx="433408" cy="32934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Овал 22"/>
          <p:cNvSpPr/>
          <p:nvPr/>
        </p:nvSpPr>
        <p:spPr>
          <a:xfrm>
            <a:off x="1839674" y="333891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34291" y="2798270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Овал 24"/>
          <p:cNvSpPr/>
          <p:nvPr/>
        </p:nvSpPr>
        <p:spPr>
          <a:xfrm>
            <a:off x="266216" y="333892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Овал 25"/>
          <p:cNvSpPr/>
          <p:nvPr/>
        </p:nvSpPr>
        <p:spPr>
          <a:xfrm>
            <a:off x="1861305" y="4809575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7" name="Овал 26"/>
          <p:cNvSpPr/>
          <p:nvPr/>
        </p:nvSpPr>
        <p:spPr>
          <a:xfrm>
            <a:off x="4938813" y="333890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839674" y="2846893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6"/>
          <a:stretch/>
        </p:blipFill>
        <p:spPr>
          <a:xfrm>
            <a:off x="332902" y="4918392"/>
            <a:ext cx="1394691" cy="1796444"/>
          </a:xfrm>
          <a:prstGeom prst="rect">
            <a:avLst/>
          </a:prstGeom>
        </p:spPr>
      </p:pic>
      <p:sp>
        <p:nvSpPr>
          <p:cNvPr id="32" name="Овал 31"/>
          <p:cNvSpPr/>
          <p:nvPr/>
        </p:nvSpPr>
        <p:spPr>
          <a:xfrm>
            <a:off x="134993" y="4881869"/>
            <a:ext cx="433408" cy="31701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2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446"/>
          <a:stretch/>
        </p:blipFill>
        <p:spPr>
          <a:xfrm>
            <a:off x="5046547" y="5040375"/>
            <a:ext cx="2870750" cy="1782919"/>
          </a:xfrm>
          <a:prstGeom prst="rect">
            <a:avLst/>
          </a:prstGeom>
        </p:spPr>
      </p:pic>
      <p:sp>
        <p:nvSpPr>
          <p:cNvPr id="34" name="Овал 33"/>
          <p:cNvSpPr/>
          <p:nvPr/>
        </p:nvSpPr>
        <p:spPr>
          <a:xfrm>
            <a:off x="4933193" y="4968784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1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2" b="11245"/>
          <a:stretch/>
        </p:blipFill>
        <p:spPr>
          <a:xfrm>
            <a:off x="5046546" y="2957479"/>
            <a:ext cx="2877716" cy="1717568"/>
          </a:xfrm>
          <a:prstGeom prst="rect">
            <a:avLst/>
          </a:prstGeom>
        </p:spPr>
      </p:pic>
      <p:sp>
        <p:nvSpPr>
          <p:cNvPr id="36" name="Овал 35"/>
          <p:cNvSpPr/>
          <p:nvPr/>
        </p:nvSpPr>
        <p:spPr>
          <a:xfrm>
            <a:off x="5004804" y="2843154"/>
            <a:ext cx="433408" cy="3184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4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555" y="98297"/>
            <a:ext cx="970723" cy="8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9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320041" y="152875"/>
            <a:ext cx="11871959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Количественные показатели проекта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099448"/>
              </p:ext>
            </p:extLst>
          </p:nvPr>
        </p:nvGraphicFramePr>
        <p:xfrm>
          <a:off x="6871855" y="927519"/>
          <a:ext cx="5024581" cy="58695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71636">
                  <a:extLst>
                    <a:ext uri="{9D8B030D-6E8A-4147-A177-3AD203B41FA5}">
                      <a16:colId xmlns:a16="http://schemas.microsoft.com/office/drawing/2014/main" val="4291877693"/>
                    </a:ext>
                  </a:extLst>
                </a:gridCol>
                <a:gridCol w="1052945">
                  <a:extLst>
                    <a:ext uri="{9D8B030D-6E8A-4147-A177-3AD203B41FA5}">
                      <a16:colId xmlns:a16="http://schemas.microsoft.com/office/drawing/2014/main" val="4054745606"/>
                    </a:ext>
                  </a:extLst>
                </a:gridCol>
              </a:tblGrid>
              <a:tr h="763262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Просветительские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встречи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extLst>
                  <a:ext uri="{0D108BD9-81ED-4DB2-BD59-A6C34878D82A}">
                    <a16:rowId xmlns:a16="http://schemas.microsoft.com/office/drawing/2014/main" val="807464751"/>
                  </a:ext>
                </a:extLst>
              </a:tr>
              <a:tr h="730512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Творческие мастерские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extLst>
                  <a:ext uri="{0D108BD9-81ED-4DB2-BD59-A6C34878D82A}">
                    <a16:rowId xmlns:a16="http://schemas.microsoft.com/office/drawing/2014/main" val="3815311107"/>
                  </a:ext>
                </a:extLst>
              </a:tr>
              <a:tr h="541774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Встречи </a:t>
                      </a:r>
                      <a:r>
                        <a:rPr lang="ru-RU" sz="1600" dirty="0">
                          <a:effectLst/>
                        </a:rPr>
                        <a:t>с </a:t>
                      </a:r>
                      <a:r>
                        <a:rPr lang="ru-RU" sz="1600" dirty="0" smtClean="0">
                          <a:effectLst/>
                        </a:rPr>
                        <a:t>наставниками военно-  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патриотических объединений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extLst>
                  <a:ext uri="{0D108BD9-81ED-4DB2-BD59-A6C34878D82A}">
                    <a16:rowId xmlns:a16="http://schemas.microsoft.com/office/drawing/2014/main" val="2598001494"/>
                  </a:ext>
                </a:extLst>
              </a:tr>
              <a:tr h="1272104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Видеоподкасты</a:t>
                      </a:r>
                      <a:r>
                        <a:rPr lang="ru-RU" sz="1600" dirty="0">
                          <a:effectLst/>
                        </a:rPr>
                        <a:t> (эфиры на канале </a:t>
                      </a:r>
                      <a:endParaRPr lang="ru-RU" sz="1600" dirty="0" smtClean="0">
                        <a:effectLst/>
                      </a:endParaRP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ГТРК </a:t>
                      </a:r>
                      <a:r>
                        <a:rPr lang="ru-RU" sz="1600" dirty="0">
                          <a:effectLst/>
                        </a:rPr>
                        <a:t>«Говорит Саров в ВК и  </a:t>
                      </a:r>
                      <a:endParaRPr lang="ru-RU" sz="1600" dirty="0" smtClean="0">
                        <a:effectLst/>
                      </a:endParaRP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effectLst/>
                        </a:rPr>
                        <a:t>трансляциина</a:t>
                      </a: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телеканале «Новое </a:t>
                      </a:r>
                      <a:endParaRPr lang="ru-RU" sz="1600" dirty="0" smtClean="0">
                        <a:effectLst/>
                      </a:endParaRP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телевидение </a:t>
                      </a:r>
                      <a:r>
                        <a:rPr lang="ru-RU" sz="1600" dirty="0">
                          <a:effectLst/>
                        </a:rPr>
                        <a:t>Сарова»)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extLst>
                  <a:ext uri="{0D108BD9-81ED-4DB2-BD59-A6C34878D82A}">
                    <a16:rowId xmlns:a16="http://schemas.microsoft.com/office/drawing/2014/main" val="2431489925"/>
                  </a:ext>
                </a:extLst>
              </a:tr>
              <a:tr h="812661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Количество участников </a:t>
                      </a:r>
                      <a:endParaRPr lang="ru-RU" sz="1600" dirty="0" smtClean="0">
                        <a:effectLst/>
                      </a:endParaRP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мероприятий </a:t>
                      </a:r>
                      <a:r>
                        <a:rPr lang="ru-RU" sz="1600" dirty="0">
                          <a:effectLst/>
                        </a:rPr>
                        <a:t>на различных </a:t>
                      </a:r>
                      <a:endParaRPr lang="ru-RU" sz="1600" dirty="0" smtClean="0">
                        <a:effectLst/>
                      </a:endParaRP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площадках </a:t>
                      </a:r>
                      <a:r>
                        <a:rPr lang="ru-RU" sz="1600" dirty="0">
                          <a:effectLst/>
                        </a:rPr>
                        <a:t>города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1050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extLst>
                  <a:ext uri="{0D108BD9-81ED-4DB2-BD59-A6C34878D82A}">
                    <a16:rowId xmlns:a16="http://schemas.microsoft.com/office/drawing/2014/main" val="931130570"/>
                  </a:ext>
                </a:extLst>
              </a:tr>
              <a:tr h="541774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Общих охват </a:t>
                      </a:r>
                      <a:r>
                        <a:rPr lang="ru-RU" sz="1600" dirty="0" smtClean="0">
                          <a:effectLst/>
                        </a:rPr>
                        <a:t>интернет- и теле-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зрителей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extLst>
                  <a:ext uri="{0D108BD9-81ED-4DB2-BD59-A6C34878D82A}">
                    <a16:rowId xmlns:a16="http://schemas.microsoft.com/office/drawing/2014/main" val="2950474767"/>
                  </a:ext>
                </a:extLst>
              </a:tr>
              <a:tr h="1017683">
                <a:tc>
                  <a:txBody>
                    <a:bodyPr/>
                    <a:lstStyle/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Создано </a:t>
                      </a:r>
                      <a:r>
                        <a:rPr lang="ru-RU" sz="1600" dirty="0" err="1">
                          <a:effectLst/>
                        </a:rPr>
                        <a:t>web</a:t>
                      </a:r>
                      <a:r>
                        <a:rPr lang="ru-RU" sz="1600" dirty="0">
                          <a:effectLst/>
                        </a:rPr>
                        <a:t>-ресурсов </a:t>
                      </a:r>
                      <a:endParaRPr lang="ru-RU" sz="1600" dirty="0" smtClean="0">
                        <a:effectLst/>
                      </a:endParaRP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(</a:t>
                      </a:r>
                      <a:r>
                        <a:rPr lang="ru-RU" sz="1600" dirty="0">
                          <a:effectLst/>
                        </a:rPr>
                        <a:t>виртуальный мемориальный </a:t>
                      </a:r>
                      <a:r>
                        <a:rPr lang="ru-RU" sz="1600" dirty="0" smtClean="0">
                          <a:effectLst/>
                        </a:rPr>
                        <a:t>стенд</a:t>
                      </a:r>
                    </a:p>
                    <a:p>
                      <a:pPr indent="4502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 </a:t>
                      </a:r>
                      <a:r>
                        <a:rPr lang="ru-RU" sz="1600" dirty="0">
                          <a:effectLst/>
                        </a:rPr>
                        <a:t>«С русским воином через века»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2850" marR="52850" marT="0" marB="0"/>
                </a:tc>
                <a:extLst>
                  <a:ext uri="{0D108BD9-81ED-4DB2-BD59-A6C34878D82A}">
                    <a16:rowId xmlns:a16="http://schemas.microsoft.com/office/drawing/2014/main" val="3294060338"/>
                  </a:ext>
                </a:extLst>
              </a:tr>
            </a:tbl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10"/>
          <a:stretch/>
        </p:blipFill>
        <p:spPr>
          <a:xfrm>
            <a:off x="3598698" y="2994323"/>
            <a:ext cx="2974982" cy="195104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" y="2994323"/>
            <a:ext cx="3476254" cy="195104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5" y="927519"/>
            <a:ext cx="3476254" cy="19581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18181" r="6547" b="8821"/>
          <a:stretch/>
        </p:blipFill>
        <p:spPr>
          <a:xfrm>
            <a:off x="3598698" y="927519"/>
            <a:ext cx="2977593" cy="1958109"/>
          </a:xfrm>
          <a:prstGeom prst="rect">
            <a:avLst/>
          </a:prstGeom>
        </p:spPr>
      </p:pic>
      <p:pic>
        <p:nvPicPr>
          <p:cNvPr id="5122" name="Picture 2" descr="https://pravkonkurs.ru/Document/DownLoad?guid=a8b4bea5-06ba-4fcf-8592-360c2968f1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8" t="21207" r="9238" b="15418"/>
          <a:stretch/>
        </p:blipFill>
        <p:spPr bwMode="auto">
          <a:xfrm>
            <a:off x="53795" y="5054067"/>
            <a:ext cx="2403078" cy="172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878" y="5188637"/>
            <a:ext cx="1890780" cy="14186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64" y="5182279"/>
            <a:ext cx="1900016" cy="142501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273" y="67570"/>
            <a:ext cx="970723" cy="8599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164" y="4674589"/>
            <a:ext cx="158569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dirty="0" smtClean="0"/>
              <a:t>Встреча с </a:t>
            </a:r>
            <a:r>
              <a:rPr lang="ru-RU" sz="1100" dirty="0" err="1" smtClean="0"/>
              <a:t>Г.В.Пущиным</a:t>
            </a:r>
            <a:endParaRPr lang="ru-RU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72214" y="6330292"/>
            <a:ext cx="2370545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err="1" smtClean="0"/>
              <a:t>Скрин</a:t>
            </a:r>
            <a:r>
              <a:rPr lang="ru-RU" sz="1100" dirty="0" smtClean="0"/>
              <a:t> эфира подкаста о </a:t>
            </a:r>
            <a:r>
              <a:rPr lang="ru-RU" sz="1100" dirty="0" err="1" smtClean="0"/>
              <a:t>Ф.Ушакове</a:t>
            </a:r>
            <a:endParaRPr lang="ru-RU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3754638" y="2626609"/>
            <a:ext cx="281904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Час посвящения памяти Дмитрия Донского</a:t>
            </a:r>
            <a:endParaRPr lang="ru-RU" sz="1100" dirty="0"/>
          </a:p>
        </p:txBody>
      </p:sp>
      <p:sp>
        <p:nvSpPr>
          <p:cNvPr id="17" name="TextBox 16"/>
          <p:cNvSpPr txBox="1"/>
          <p:nvPr/>
        </p:nvSpPr>
        <p:spPr>
          <a:xfrm>
            <a:off x="4441049" y="4512513"/>
            <a:ext cx="2132631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Дети знакомятся с веб-стендом </a:t>
            </a:r>
          </a:p>
          <a:p>
            <a:r>
              <a:rPr lang="ru-RU" sz="1100" dirty="0" smtClean="0"/>
              <a:t>в холле библиотеки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1295028" y="2614847"/>
            <a:ext cx="223502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Работа детей над веб-продуктами</a:t>
            </a:r>
            <a:endParaRPr lang="ru-RU" sz="1100" dirty="0"/>
          </a:p>
        </p:txBody>
      </p:sp>
      <p:sp>
        <p:nvSpPr>
          <p:cNvPr id="26" name="TextBox 25"/>
          <p:cNvSpPr txBox="1"/>
          <p:nvPr/>
        </p:nvSpPr>
        <p:spPr>
          <a:xfrm>
            <a:off x="4700750" y="6330291"/>
            <a:ext cx="173637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dirty="0" smtClean="0"/>
              <a:t>Творческий мастер-класс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752437" y="6330291"/>
            <a:ext cx="170431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100" dirty="0" smtClean="0"/>
              <a:t>Творческий мастер-класс</a:t>
            </a:r>
          </a:p>
        </p:txBody>
      </p:sp>
    </p:spTree>
    <p:extLst>
      <p:ext uri="{BB962C8B-B14F-4D97-AF65-F5344CB8AC3E}">
        <p14:creationId xmlns:p14="http://schemas.microsoft.com/office/powerpoint/2010/main" val="310401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2987540" y="251458"/>
            <a:ext cx="6060905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Лидер практики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9237617" y="1938836"/>
            <a:ext cx="2292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313789" y="3763470"/>
            <a:ext cx="1899674" cy="702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206476" y="947062"/>
            <a:ext cx="7483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Инициатор и руководитель проекта, </a:t>
            </a:r>
          </a:p>
          <a:p>
            <a:pPr algn="ctr"/>
            <a:r>
              <a:rPr lang="ru-RU" dirty="0" smtClean="0"/>
              <a:t>заместитель директора МКУК «ЦГДБ им. А. С. Пушкина» г. Сарова</a:t>
            </a:r>
          </a:p>
          <a:p>
            <a:pPr algn="ctr"/>
            <a:r>
              <a:rPr lang="ru-RU" b="1" dirty="0" smtClean="0"/>
              <a:t>Татьяна Михайловна Плохотник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0" t="9426" r="12382" b="8688"/>
          <a:stretch/>
        </p:blipFill>
        <p:spPr>
          <a:xfrm flipH="1">
            <a:off x="5533405" y="2120460"/>
            <a:ext cx="6439248" cy="44398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755" y="177306"/>
            <a:ext cx="970723" cy="8599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963" y="2193641"/>
            <a:ext cx="483870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Внедрила ряд инновационных форм работы, среди которых: библиотечные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радиостранички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(проект в городским радио), дискуссионный видеосалон,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библиосумерки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семейные субботы, городские дня чтения вслух, подкасты. </a:t>
            </a:r>
            <a:endParaRPr lang="ru-RU" sz="1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2009 года Татьяна Михайловна успешно развивает проектную деятельность учреждения. Ряд её инициатив получили признание Российского библиотечного сообщества и стали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краудсорсинговыми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С 2019 по 2023 год 5 разработанных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Т.М.Плохотник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проектов стали победителями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грантовых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конкурсов.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Имеет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более 40 публикаций в профессиональной библиотечной прессе.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106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998981" y="103952"/>
            <a:ext cx="6060905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Отзывы горожан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9241099" y="1938227"/>
            <a:ext cx="2292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313789" y="3763470"/>
            <a:ext cx="1899674" cy="702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535" y="1036238"/>
            <a:ext cx="5798095" cy="5629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31" t="14007" r="697" b="33468"/>
          <a:stretch/>
        </p:blipFill>
        <p:spPr>
          <a:xfrm>
            <a:off x="346001" y="878596"/>
            <a:ext cx="4974145" cy="29844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22138" r="-1053" b="-4422"/>
          <a:stretch/>
        </p:blipFill>
        <p:spPr>
          <a:xfrm>
            <a:off x="438365" y="4113896"/>
            <a:ext cx="4881781" cy="26779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755" y="177306"/>
            <a:ext cx="970723" cy="8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998981" y="103952"/>
            <a:ext cx="6060905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Отзывы горожан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9241099" y="1938227"/>
            <a:ext cx="2292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264094" y="3760010"/>
            <a:ext cx="1899674" cy="702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29" b="613"/>
          <a:stretch/>
        </p:blipFill>
        <p:spPr>
          <a:xfrm>
            <a:off x="8213242" y="1239765"/>
            <a:ext cx="3320388" cy="5102462"/>
          </a:xfrm>
          <a:prstGeom prst="rect">
            <a:avLst/>
          </a:prstGeom>
        </p:spPr>
      </p:pic>
      <p:pic>
        <p:nvPicPr>
          <p:cNvPr id="7170" name="Picture 2" descr="https://pravkonkurs.ru/Document/DownLoad?guid=e921395e-a839-45e0-ba28-b77876ed834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3" r="8434"/>
          <a:stretch/>
        </p:blipFill>
        <p:spPr bwMode="auto">
          <a:xfrm>
            <a:off x="461817" y="1239765"/>
            <a:ext cx="7414865" cy="50404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755" y="177306"/>
            <a:ext cx="970723" cy="8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5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2"/>
          <p:cNvSpPr txBox="1">
            <a:spLocks/>
          </p:cNvSpPr>
          <p:nvPr/>
        </p:nvSpPr>
        <p:spPr>
          <a:xfrm>
            <a:off x="3998981" y="103952"/>
            <a:ext cx="6060905" cy="7746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Отзывы горожан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Объект 8"/>
          <p:cNvSpPr txBox="1">
            <a:spLocks/>
          </p:cNvSpPr>
          <p:nvPr/>
        </p:nvSpPr>
        <p:spPr>
          <a:xfrm>
            <a:off x="9241099" y="1938227"/>
            <a:ext cx="22925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1264094" y="3760010"/>
            <a:ext cx="1899674" cy="702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/>
          </a:p>
        </p:txBody>
      </p:sp>
      <p:pic>
        <p:nvPicPr>
          <p:cNvPr id="8194" name="Picture 2" descr="https://pravkonkurs.ru/Document/DownLoad?guid=cadf76b8-23fb-4f3c-85e8-33ab29434b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860" y="856457"/>
            <a:ext cx="4719782" cy="253837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ravkonkurs.ru/Document/DownLoad?guid=f8710bd4-99bf-4752-b933-a9832fbfc0d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719" y="3575798"/>
            <a:ext cx="3962400" cy="3092605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pravkonkurs.ru/Document/DownLoad?guid=5a9b24d0-9a2f-4570-9607-e5a36fb1e8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40" y="491274"/>
            <a:ext cx="2617420" cy="348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pravkonkurs.ru/Document/DownLoad?guid=77f77c8e-aa5e-469f-b0ed-c1e94e37ddc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807" y="1082100"/>
            <a:ext cx="3147671" cy="550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83" y="4230621"/>
            <a:ext cx="3656532" cy="20589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755" y="177306"/>
            <a:ext cx="970723" cy="8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31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755" y="177306"/>
            <a:ext cx="970723" cy="859949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785092" y="177306"/>
            <a:ext cx="9855199" cy="1985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Продукт проекта: Виртуальный мемориальный стенд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accent1">
                    <a:lumMod val="50000"/>
                  </a:schemeClr>
                </a:solidFill>
              </a:rPr>
              <a:t>«С РУССКИМ ВОИНОМ ЧЕРЕЗ ВЕКА»</a:t>
            </a:r>
            <a:endParaRPr lang="ru-RU" sz="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9" y="2050473"/>
            <a:ext cx="6603673" cy="4552532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15"/>
          <a:stretch/>
        </p:blipFill>
        <p:spPr>
          <a:xfrm>
            <a:off x="7027038" y="2411927"/>
            <a:ext cx="2832773" cy="20115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9" r="27509" b="161"/>
          <a:stretch/>
        </p:blipFill>
        <p:spPr>
          <a:xfrm>
            <a:off x="6958711" y="4675480"/>
            <a:ext cx="2969429" cy="19275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2" b="26059"/>
          <a:stretch/>
        </p:blipFill>
        <p:spPr>
          <a:xfrm>
            <a:off x="10007467" y="2413528"/>
            <a:ext cx="2112166" cy="20115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8923" r="23967"/>
          <a:stretch/>
        </p:blipFill>
        <p:spPr>
          <a:xfrm>
            <a:off x="10007467" y="4652746"/>
            <a:ext cx="2041887" cy="19502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27038" y="1677879"/>
            <a:ext cx="5022316" cy="615553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Рабочие моменты: </a:t>
            </a:r>
            <a:r>
              <a:rPr lang="ru-RU" sz="1600" dirty="0" smtClean="0"/>
              <a:t>создание </a:t>
            </a:r>
            <a:r>
              <a:rPr lang="en-US" sz="1600" dirty="0" smtClean="0"/>
              <a:t>web</a:t>
            </a:r>
            <a:r>
              <a:rPr lang="ru-RU" sz="1600" dirty="0" smtClean="0"/>
              <a:t>-продуктов</a:t>
            </a:r>
          </a:p>
          <a:p>
            <a:pPr algn="ctr"/>
            <a:r>
              <a:rPr lang="ru-RU" sz="1600" dirty="0" smtClean="0"/>
              <a:t> для виртуального стенда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08491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1460</TotalTime>
  <Words>432</Words>
  <Application>Microsoft Office PowerPoint</Application>
  <PresentationFormat>Широкоэкранный</PresentationFormat>
  <Paragraphs>87</Paragraphs>
  <Slides>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С русским воином  через века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-</dc:creator>
  <cp:lastModifiedBy>Татьяна М. Плохотник</cp:lastModifiedBy>
  <cp:revision>127</cp:revision>
  <dcterms:created xsi:type="dcterms:W3CDTF">2021-07-07T07:48:32Z</dcterms:created>
  <dcterms:modified xsi:type="dcterms:W3CDTF">2023-10-18T09:35:04Z</dcterms:modified>
</cp:coreProperties>
</file>