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66" r:id="rId7"/>
    <p:sldId id="265" r:id="rId8"/>
    <p:sldId id="264" r:id="rId9"/>
    <p:sldId id="262" r:id="rId10"/>
    <p:sldId id="263" r:id="rId11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tx>
                <c:rich>
                  <a:bodyPr/>
                  <a:lstStyle/>
                  <a:p>
                    <a:fld id="{2668DCDE-815B-4421-9F29-85DBEAB82D41}" type="VALUE">
                      <a:rPr lang="en-US" sz="240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Бюджетные источники</c:v>
                </c:pt>
                <c:pt idx="1">
                  <c:v>Внебюджетные источники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6500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47558688"/>
        <c:axId val="316451320"/>
      </c:barChart>
      <c:catAx>
        <c:axId val="34755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451320"/>
        <c:crosses val="autoZero"/>
        <c:auto val="1"/>
        <c:lblAlgn val="ctr"/>
        <c:lblOffset val="100"/>
        <c:noMultiLvlLbl val="0"/>
      </c:catAx>
      <c:valAx>
        <c:axId val="31645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5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07997047244092E-2"/>
          <c:y val="4.0148435030238995E-2"/>
          <c:w val="0.91399200295275596"/>
          <c:h val="0.90377744194282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2000">
                  <a:schemeClr val="accent4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612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за 2020 год </c:v>
                </c:pt>
                <c:pt idx="1">
                  <c:v>за 2021 год </c:v>
                </c:pt>
                <c:pt idx="2">
                  <c:v>за 2022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1963</c:v>
                </c:pt>
                <c:pt idx="1">
                  <c:v>1928.4</c:v>
                </c:pt>
                <c:pt idx="2">
                  <c:v>3607.7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1984488"/>
        <c:axId val="441981744"/>
      </c:barChart>
      <c:catAx>
        <c:axId val="44198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1981744"/>
        <c:crosses val="autoZero"/>
        <c:auto val="1"/>
        <c:lblAlgn val="ctr"/>
        <c:lblOffset val="100"/>
        <c:noMultiLvlLbl val="0"/>
      </c:catAx>
      <c:valAx>
        <c:axId val="4419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1984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5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9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65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7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9060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7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3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9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6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5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9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6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8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3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3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1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409D1D-C5C9-44B1-9536-CBFE0B0BC75D}" type="datetimeFigureOut">
              <a:rPr lang="ru-RU" smtClean="0"/>
              <a:t>16.10.23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2F9FE2-EAEC-4489-87D5-7DD790D81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39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091" y="328747"/>
            <a:ext cx="9858103" cy="209223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Информационная система «Проход и питание»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091" y="3312645"/>
            <a:ext cx="8081555" cy="1407402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/>
              <a:t>Муниципальное образование «Город Обнинск»</a:t>
            </a:r>
            <a:endParaRPr lang="en-US" sz="2400" b="1" dirty="0"/>
          </a:p>
          <a:p>
            <a:r>
              <a:rPr lang="en-US" sz="2400" b="1" dirty="0"/>
              <a:t>М</a:t>
            </a:r>
            <a:r>
              <a:rPr lang="ru-RU" sz="2400" b="1" dirty="0" err="1"/>
              <a:t>униципальное</a:t>
            </a:r>
            <a:r>
              <a:rPr lang="ru-RU" sz="2400" b="1" dirty="0"/>
              <a:t> бюджетное образовательное учреждение</a:t>
            </a:r>
            <a:r>
              <a:rPr lang="en-US" b="1" dirty="0"/>
              <a:t> </a:t>
            </a:r>
            <a:endParaRPr lang="ru-RU" b="1" dirty="0"/>
          </a:p>
          <a:p>
            <a:r>
              <a:rPr lang="en-US" sz="2800" b="1" dirty="0"/>
              <a:t>“</a:t>
            </a:r>
            <a:r>
              <a:rPr lang="en-US" sz="2800" b="1" dirty="0" err="1"/>
              <a:t>Лицей</a:t>
            </a:r>
            <a:r>
              <a:rPr lang="en-US" sz="2800" b="1" dirty="0"/>
              <a:t> “ДЕРЖАВА”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18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206" y="539931"/>
            <a:ext cx="8001000" cy="1907177"/>
          </a:xfrm>
        </p:spPr>
        <p:txBody>
          <a:bodyPr/>
          <a:lstStyle/>
          <a:p>
            <a:r>
              <a:rPr lang="en-US" dirty="0" err="1" smtClean="0"/>
              <a:t>Спасибо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4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588" y="253999"/>
            <a:ext cx="7112137" cy="8955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АКТУАЛЬНОСТЬ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7071359" y="600891"/>
            <a:ext cx="4101737" cy="58162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Ц</a:t>
            </a:r>
            <a:r>
              <a:rPr lang="ru-RU" dirty="0" err="1" smtClean="0"/>
              <a:t>ифровизаци</a:t>
            </a:r>
            <a:r>
              <a:rPr lang="en-US" dirty="0" smtClean="0"/>
              <a:t>я</a:t>
            </a:r>
            <a:r>
              <a:rPr lang="ru-RU" dirty="0" smtClean="0"/>
              <a:t> </a:t>
            </a:r>
            <a:r>
              <a:rPr lang="ru-RU" dirty="0"/>
              <a:t>основных </a:t>
            </a:r>
            <a:r>
              <a:rPr lang="en-US" dirty="0" err="1" smtClean="0"/>
              <a:t>направлений</a:t>
            </a:r>
            <a:r>
              <a:rPr lang="ru-RU" dirty="0" smtClean="0"/>
              <a:t> </a:t>
            </a:r>
            <a:r>
              <a:rPr lang="ru-RU" dirty="0"/>
              <a:t>обеспечения образовательного процесса в зданиях общеобразовательных </a:t>
            </a:r>
            <a:r>
              <a:rPr lang="ru-RU" dirty="0" smtClean="0"/>
              <a:t>организаций</a:t>
            </a:r>
            <a:r>
              <a:rPr lang="en-US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П</a:t>
            </a:r>
            <a:r>
              <a:rPr lang="ru-RU" dirty="0" err="1" smtClean="0"/>
              <a:t>отребность</a:t>
            </a:r>
            <a:r>
              <a:rPr lang="ru-RU" dirty="0" smtClean="0"/>
              <a:t> </a:t>
            </a:r>
            <a:r>
              <a:rPr lang="ru-RU" dirty="0"/>
              <a:t>в повышении уровня безопасности </a:t>
            </a:r>
            <a:r>
              <a:rPr lang="ru-RU" dirty="0" smtClean="0"/>
              <a:t>обучающихся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П</a:t>
            </a:r>
            <a:r>
              <a:rPr lang="ru-RU" dirty="0" err="1" smtClean="0"/>
              <a:t>онижение</a:t>
            </a:r>
            <a:r>
              <a:rPr lang="ru-RU" dirty="0" smtClean="0"/>
              <a:t> </a:t>
            </a:r>
            <a:r>
              <a:rPr lang="ru-RU" dirty="0"/>
              <a:t>уровня тревожности родителей за счет исключения из оборота наличных средств на питание, повышения уровня информированности родительской общественности о месте нахождения и потреблении питания обучающимися.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" b="890"/>
          <a:stretch>
            <a:fillRect/>
          </a:stretch>
        </p:blipFill>
        <p:spPr>
          <a:xfrm>
            <a:off x="161698" y="1845129"/>
            <a:ext cx="65881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6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6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6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" y="2174754"/>
            <a:ext cx="6148505" cy="46113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06" y="62146"/>
            <a:ext cx="5850579" cy="4387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0160" y="513805"/>
            <a:ext cx="493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Проход</a:t>
            </a:r>
          </a:p>
        </p:txBody>
      </p:sp>
    </p:spTree>
    <p:extLst>
      <p:ext uri="{BB962C8B-B14F-4D97-AF65-F5344CB8AC3E}">
        <p14:creationId xmlns:p14="http://schemas.microsoft.com/office/powerpoint/2010/main" val="90989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420981"/>
            <a:ext cx="5834743" cy="4376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1" y="566058"/>
            <a:ext cx="5582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Питание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24" y="674911"/>
            <a:ext cx="4591595" cy="61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2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-279133"/>
            <a:ext cx="10027134" cy="150706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/>
              <a:t>Источники финансирования, </a:t>
            </a:r>
            <a:r>
              <a:rPr lang="ru-RU" b="1" dirty="0" err="1" smtClean="0"/>
              <a:t>тыс.руб</a:t>
            </a:r>
            <a:r>
              <a:rPr lang="ru-RU" b="1" dirty="0" smtClean="0"/>
              <a:t>.</a:t>
            </a:r>
            <a:endParaRPr lang="ru-RU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05508822"/>
              </p:ext>
            </p:extLst>
          </p:nvPr>
        </p:nvGraphicFramePr>
        <p:xfrm>
          <a:off x="1611821" y="856467"/>
          <a:ext cx="8128000" cy="578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50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7" y="121920"/>
            <a:ext cx="11982994" cy="88827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/>
              <a:t>Экономия бюджетных средств, выделенных на питание </a:t>
            </a:r>
            <a:r>
              <a:rPr lang="ru-RU" sz="2400" b="1" dirty="0" smtClean="0"/>
              <a:t>обучающихся МБОУ «Лицей «ДЕРЖАВА», 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89100550"/>
              </p:ext>
            </p:extLst>
          </p:nvPr>
        </p:nvGraphicFramePr>
        <p:xfrm>
          <a:off x="908595" y="101019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32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</TotalTime>
  <Words>100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Сектор</vt:lpstr>
      <vt:lpstr>Информационная система «Проход и питание»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финансирования, тыс.руб.</vt:lpstr>
      <vt:lpstr>Экономия бюджетных средств, выделенных на питание обучающихся МБОУ «Лицей «ДЕРЖАВА», тыс.руб.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система «Проход и питание»</dc:title>
  <dc:creator>admin</dc:creator>
  <cp:lastModifiedBy>admin</cp:lastModifiedBy>
  <cp:revision>21</cp:revision>
  <cp:lastPrinted>2023-10-16T12:47:59Z</cp:lastPrinted>
  <dcterms:created xsi:type="dcterms:W3CDTF">2023-05-11T17:48:59Z</dcterms:created>
  <dcterms:modified xsi:type="dcterms:W3CDTF">2023-10-16T12:49:17Z</dcterms:modified>
</cp:coreProperties>
</file>