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6" r:id="rId2"/>
    <p:sldId id="270" r:id="rId3"/>
    <p:sldId id="257" r:id="rId4"/>
    <p:sldId id="263" r:id="rId5"/>
    <p:sldId id="292" r:id="rId6"/>
    <p:sldId id="294" r:id="rId7"/>
    <p:sldId id="273" r:id="rId8"/>
    <p:sldId id="293" r:id="rId9"/>
    <p:sldId id="266" r:id="rId10"/>
    <p:sldId id="296" r:id="rId1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300A"/>
    <a:srgbClr val="FFFF99"/>
    <a:srgbClr val="00FFFF"/>
    <a:srgbClr val="72D47B"/>
    <a:srgbClr val="AB3C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 dirty="0"/>
              <a:t>01.09.2016</a:t>
            </a:r>
            <a:endParaRPr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73F7AA83-DE31-4E93-AB07-EF7FB05F667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212903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 dirty="0"/>
              <a:t>01.09.2016</a:t>
            </a:r>
            <a:endParaRPr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dirty="0"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935E2820-AFE1-45FA-949E-17BDB534E1DC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799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Заполнитель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9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образ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7542409-6A04-4DC6-AC3A-D3758287A8F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93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561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53064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3621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7833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121117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8955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3748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91245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550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6964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839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983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42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778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8376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FDBFFB2-86D9-4B8F-A59A-553A60B94BB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6315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dirty="0" smtClean="0"/>
              <a:t>01.09.2016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8FDBFFB2-86D9-4B8F-A59A-553A60B94B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65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adou.rostok@mail.r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club204215820?w=wall-204215820_146" TargetMode="External"/><Relationship Id="rId3" Type="http://schemas.openxmlformats.org/officeDocument/2006/relationships/hyperlink" Target="https://vk.com/club204215820?w=wall-204215820_246" TargetMode="External"/><Relationship Id="rId7" Type="http://schemas.openxmlformats.org/officeDocument/2006/relationships/hyperlink" Target="https://vk.com/club204215820?w=wall-204215820_157" TargetMode="External"/><Relationship Id="rId2" Type="http://schemas.openxmlformats.org/officeDocument/2006/relationships/hyperlink" Target="https://vk.com/club20421582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vk.com/club204215820?w=wall-204215820_167" TargetMode="External"/><Relationship Id="rId11" Type="http://schemas.openxmlformats.org/officeDocument/2006/relationships/image" Target="../media/image48.png"/><Relationship Id="rId5" Type="http://schemas.openxmlformats.org/officeDocument/2006/relationships/hyperlink" Target="https://vk.com/@-204215820-proekt-semeinyi-teatr" TargetMode="External"/><Relationship Id="rId10" Type="http://schemas.openxmlformats.org/officeDocument/2006/relationships/image" Target="../media/image47.png"/><Relationship Id="rId4" Type="http://schemas.openxmlformats.org/officeDocument/2006/relationships/hyperlink" Target="https://vk.com/club204215820?w=wall-204215820_213" TargetMode="External"/><Relationship Id="rId9" Type="http://schemas.openxmlformats.org/officeDocument/2006/relationships/hyperlink" Target="https://clck.ru/362mN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2.wdp"/><Relationship Id="rId5" Type="http://schemas.openxmlformats.org/officeDocument/2006/relationships/image" Target="../media/image6.png"/><Relationship Id="rId15" Type="http://schemas.microsoft.com/office/2007/relationships/hdphoto" Target="../media/hdphoto4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5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jpeg"/><Relationship Id="rId2" Type="http://schemas.openxmlformats.org/officeDocument/2006/relationships/image" Target="../media/image26.png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5962" y="2986703"/>
            <a:ext cx="8789105" cy="3455661"/>
          </a:xfrm>
        </p:spPr>
        <p:txBody>
          <a:bodyPr rtlCol="0"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лучших практик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инициатив социально-экономического развития на территориях присутствия Госкорпорации «Росатом» 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направление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 РОДИТЕЛЬСКОМУ ПРОСВЕЩЕНИЮ «СЕМЕЙНЫЙ ТЕАТР»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i="1" dirty="0"/>
              <a:t> </a:t>
            </a:r>
            <a:endParaRPr lang="ru-RU" dirty="0"/>
          </a:p>
          <a:p>
            <a:pPr algn="ctr" rtl="0"/>
            <a:endParaRPr lang="ru" dirty="0"/>
          </a:p>
        </p:txBody>
      </p:sp>
      <p:pic>
        <p:nvPicPr>
          <p:cNvPr id="2052" name="Рисунок 3" descr="рост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570451"/>
            <a:ext cx="1457589" cy="137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853715" y="521736"/>
            <a:ext cx="10117137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ДОШКОЛЬНОЕ ОБРАЗОВАТЕЛЬНОЕ УЧРЕЖДЕНИЕ</a:t>
            </a:r>
            <a:endParaRPr lang="ru-RU" altLang="ru-RU" sz="1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НОВОУРАЛЬСКОГО ГОРОДСКОГО ОКРУГА 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детский сад «Росток»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(МАДОУ детский сад «Росток»)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624130, Свердловская область, г.Новоуральск, ул. Победы, д.28Б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тел.(</a:t>
            </a: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fax</a:t>
            </a: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3-39-45, тел. 3-08-50, 3-37-77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madou.rostok@mail.ru</a:t>
            </a: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www/http://rostok-nu.tvoysadik.ru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ИНН/КПП 6682003348/668201001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2138" y="298414"/>
            <a:ext cx="8596668" cy="54586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Перспектива реализации практики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9505" y="3263297"/>
            <a:ext cx="10149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 Проекте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«Семейный театр» можно узнать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 муниципальном информационном портале Родительское Просвещение в социальной сети «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ВКонтакте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»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Ссылка на портале Родительское Просвещение в социальной сети «</a:t>
            </a:r>
            <a:r>
              <a:rPr lang="ru-RU" dirty="0" err="1">
                <a:solidFill>
                  <a:schemeClr val="accent2">
                    <a:lumMod val="50000"/>
                  </a:schemeClr>
                </a:solidFill>
              </a:rPr>
              <a:t>ВКонтакте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»</a:t>
            </a:r>
            <a:r>
              <a:rPr lang="ru-RU" dirty="0"/>
              <a:t> </a:t>
            </a:r>
            <a:r>
              <a:rPr lang="ru-RU" dirty="0">
                <a:hlinkClick r:id="rId2"/>
              </a:rPr>
              <a:t>https://</a:t>
            </a:r>
            <a:r>
              <a:rPr lang="ru-RU" dirty="0" smtClean="0">
                <a:hlinkClick r:id="rId2"/>
              </a:rPr>
              <a:t>vk.com/club204215820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842953" y="4499800"/>
            <a:ext cx="70408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Ссылки на статьи и видеосюжеты</a:t>
            </a:r>
            <a:r>
              <a:rPr lang="ru-RU" dirty="0" smtClean="0"/>
              <a:t>:</a:t>
            </a:r>
          </a:p>
          <a:p>
            <a:r>
              <a:rPr lang="ru-RU" u="sng" dirty="0">
                <a:hlinkClick r:id="rId3"/>
              </a:rPr>
              <a:t>https://</a:t>
            </a:r>
            <a:r>
              <a:rPr lang="ru-RU" u="sng" dirty="0" smtClean="0">
                <a:hlinkClick r:id="rId3"/>
              </a:rPr>
              <a:t>vk.com/club204215820?w=wall-204215820_246</a:t>
            </a:r>
            <a:r>
              <a:rPr lang="ru-RU" u="sng" dirty="0" smtClean="0"/>
              <a:t> </a:t>
            </a:r>
            <a:endParaRPr lang="ru-RU" dirty="0"/>
          </a:p>
          <a:p>
            <a:r>
              <a:rPr lang="ru-RU" u="sng" dirty="0">
                <a:hlinkClick r:id="rId4"/>
              </a:rPr>
              <a:t>https://vk.com/club204215820?w=wall-204215820_213</a:t>
            </a:r>
            <a:endParaRPr lang="ru-RU" dirty="0"/>
          </a:p>
          <a:p>
            <a:r>
              <a:rPr lang="ru-RU" u="sng" dirty="0">
                <a:hlinkClick r:id="rId5"/>
              </a:rPr>
              <a:t>https://vk.com/@-204215820-proekt-semeinyi-teatr</a:t>
            </a:r>
            <a:r>
              <a:rPr lang="ru-RU" dirty="0"/>
              <a:t>  </a:t>
            </a:r>
          </a:p>
          <a:p>
            <a:r>
              <a:rPr lang="ru-RU" u="sng" dirty="0">
                <a:hlinkClick r:id="rId6"/>
              </a:rPr>
              <a:t>https://vk.com/club204215820?w=wall-204215820_167</a:t>
            </a:r>
            <a:endParaRPr lang="ru-RU" dirty="0"/>
          </a:p>
          <a:p>
            <a:r>
              <a:rPr lang="ru-RU" u="sng" dirty="0">
                <a:hlinkClick r:id="rId7"/>
              </a:rPr>
              <a:t>https://vk.com/club204215820?w=wall-204215820_157</a:t>
            </a:r>
            <a:endParaRPr lang="ru-RU" dirty="0"/>
          </a:p>
          <a:p>
            <a:r>
              <a:rPr lang="ru-RU" u="sng" dirty="0">
                <a:hlinkClick r:id="rId8"/>
              </a:rPr>
              <a:t>https://</a:t>
            </a:r>
            <a:r>
              <a:rPr lang="ru-RU" u="sng" dirty="0" smtClean="0">
                <a:hlinkClick r:id="rId8"/>
              </a:rPr>
              <a:t>vk.com/club204215820?w=wall-204215820_146</a:t>
            </a:r>
            <a:r>
              <a:rPr lang="ru-RU" u="sng" dirty="0" smtClean="0"/>
              <a:t> </a:t>
            </a:r>
            <a:endParaRPr lang="ru-RU" u="sng" dirty="0" smtClean="0"/>
          </a:p>
          <a:p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clck.ru/362mNA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842953" y="954973"/>
            <a:ext cx="70408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перспективе реализации Проекта намечена работа по увеличению количества встреч за счет включения новых спектаклей в программу, а, следовательно, увеличения охвата родителей города просветительской работой, расширения тем для обсуждения и проживания со взрослыми зрителями с целью формирования новой родительской позиции.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/>
          <a:srcRect l="15708" t="1703" r="17912" b="1"/>
          <a:stretch/>
        </p:blipFill>
        <p:spPr>
          <a:xfrm>
            <a:off x="482138" y="4663440"/>
            <a:ext cx="2222975" cy="21945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/>
          <a:srcRect l="3502" t="3039" r="2724" b="2308"/>
          <a:stretch/>
        </p:blipFill>
        <p:spPr>
          <a:xfrm>
            <a:off x="249560" y="954973"/>
            <a:ext cx="2455553" cy="22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39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029" y="149629"/>
            <a:ext cx="9430436" cy="572952"/>
          </a:xfrm>
        </p:spPr>
        <p:txBody>
          <a:bodyPr rtlCol="0">
            <a:noAutofit/>
          </a:bodyPr>
          <a:lstStyle/>
          <a:p>
            <a:pPr algn="ctr"/>
            <a:r>
              <a:rPr lang="ru" sz="3600" dirty="0" smtClean="0">
                <a:solidFill>
                  <a:schemeClr val="accent1">
                    <a:lumMod val="75000"/>
                  </a:schemeClr>
                </a:solidFill>
              </a:rPr>
              <a:t>Актуальность</a:t>
            </a:r>
            <a:endParaRPr lang="ru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40822" y="722581"/>
            <a:ext cx="7881107" cy="299808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Концепции государственной семейной политики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2025 года, «Стратегии развития воспитания в Российской Федерации на период до 2025 года» в качестве приоритетов государственной  семейной  политики  определено утверждение традиционных семейных ценностей и семейного образа жизни, возрождение и сохранение духовно-нравственных традиций в семейных отношениях и воспитании, создание условий для обеспечения семейного благополучия, ответственного родительства, повышения авторитета родителей в семье и обществе, создание условий для просвещения и консультирования родителей по вопросам семейного воспитания. Поэтому проблема родительского образования и просвещения родителей в современных условиях является очень актуальной.</a:t>
            </a:r>
            <a:endParaRPr lang="ru-RU" sz="2400" dirty="0">
              <a:solidFill>
                <a:schemeClr val="tx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гнутая вверх стрелка 6"/>
          <p:cNvSpPr/>
          <p:nvPr/>
        </p:nvSpPr>
        <p:spPr>
          <a:xfrm rot="3660656">
            <a:off x="8184933" y="2416672"/>
            <a:ext cx="2247137" cy="101411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65065" y="3856552"/>
            <a:ext cx="7587372" cy="71769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863578" y="3880467"/>
            <a:ext cx="7488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становится актуальной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поиска новых форм трансляции психолого-педагогических знаний в родительскую среду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40822" y="4070203"/>
            <a:ext cx="1473500" cy="1981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514" y="5609577"/>
            <a:ext cx="7047587" cy="883997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989216" y="4983393"/>
            <a:ext cx="8312726" cy="149148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077572" y="4983393"/>
            <a:ext cx="8157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Одной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таких действенных форм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стала основанная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взаимодействии двух социальных структур образования и культуры </a:t>
            </a:r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практика, которая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синтезирует современные подходы в искусстве и педагогике, так как цели культуры и образования заключаются в воспитании человека, а точнее его духовно-нравственных ценностей, чувства патриотизма, гуманности, толерантности.</a:t>
            </a:r>
          </a:p>
        </p:txBody>
      </p:sp>
    </p:spTree>
    <p:extLst>
      <p:ext uri="{BB962C8B-B14F-4D97-AF65-F5344CB8AC3E}">
        <p14:creationId xmlns:p14="http://schemas.microsoft.com/office/powerpoint/2010/main" val="162926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639" y="1014775"/>
            <a:ext cx="7865632" cy="2500138"/>
          </a:xfrm>
        </p:spPr>
        <p:txBody>
          <a:bodyPr rtlCol="0">
            <a:noAutofit/>
          </a:bodyPr>
          <a:lstStyle/>
          <a:p>
            <a:pPr marL="4572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театр»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родительского просвещения вошел в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межведомственного взаимодействия учреждений и организаций Новоуральского городского округа по родительскому просвещению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с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ru-RU" sz="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Суть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данной формы работы заключается в том, чтобы педагогическое просвещение родителей велось по специально созданной и апробированной программе, в новых условиях, в рамках посещения учреждений культуры.</a:t>
            </a:r>
          </a:p>
          <a:p>
            <a:pPr marL="45720" indent="0" algn="ctr">
              <a:spcBef>
                <a:spcPts val="0"/>
              </a:spcBef>
              <a:buNone/>
            </a:pPr>
            <a:endParaRPr lang="ru-RU" sz="8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идеей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данного проекта является </a:t>
            </a:r>
            <a:endParaRPr lang="ru-RU" sz="16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ctr">
              <a:spcBef>
                <a:spcPts val="0"/>
              </a:spcBef>
              <a:buNone/>
            </a:pP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семейных ценностей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любви, сопереживания, понимания и принятия другого человека, заботы о близких и т.д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33" y="215543"/>
            <a:ext cx="1498560" cy="12866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5715" y="215543"/>
            <a:ext cx="493819" cy="7742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534" y="392058"/>
            <a:ext cx="719390" cy="6889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2052" y="392058"/>
            <a:ext cx="579170" cy="5791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1222" y="367672"/>
            <a:ext cx="591363" cy="6035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27947" y="681643"/>
            <a:ext cx="2072878" cy="918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0083"/>
          <a:stretch/>
        </p:blipFill>
        <p:spPr>
          <a:xfrm>
            <a:off x="9348398" y="1579418"/>
            <a:ext cx="2404639" cy="872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810" r="2254"/>
          <a:stretch/>
        </p:blipFill>
        <p:spPr>
          <a:xfrm>
            <a:off x="9152314" y="2452251"/>
            <a:ext cx="2681630" cy="34740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6271" y="3135497"/>
            <a:ext cx="2691046" cy="3602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9948" y="4079715"/>
            <a:ext cx="2206943" cy="26580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19993" y="4176072"/>
            <a:ext cx="61347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Цель практики:</a:t>
            </a:r>
            <a:r>
              <a:rPr lang="ru-RU" dirty="0" smtClean="0"/>
              <a:t> </a:t>
            </a:r>
            <a:endParaRPr lang="ru-RU" dirty="0"/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создание информационного социально-психологического пространства города, позволяющего формировать и корректировать позицию родителей в условиях посещения учреждений культуры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0574" y="5248706"/>
            <a:ext cx="595511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6">
                    <a:lumMod val="50000"/>
                  </a:schemeClr>
                </a:solidFill>
              </a:rPr>
              <a:t>Задачи: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-    увеличение охвата родителей города Новоуральска просветительской деятельностью; 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- пропаганда семейных традиций и ценностей российской семьи;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- выстраивание позитивных детско-родительских отношений;</a:t>
            </a:r>
          </a:p>
          <a:p>
            <a:r>
              <a:rPr lang="ru-RU" sz="1400" dirty="0">
                <a:solidFill>
                  <a:schemeClr val="accent3">
                    <a:lumMod val="50000"/>
                  </a:schemeClr>
                </a:solidFill>
              </a:rPr>
              <a:t>- развитие компетенции родителей в сфере воспитания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208392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89" y="1130354"/>
            <a:ext cx="1857768" cy="2928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294" y="3892947"/>
            <a:ext cx="1854997" cy="2772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847110" y="1691871"/>
            <a:ext cx="65836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Скворцова Наталия Юрьевна, директор МАДОУ детский сад «Росток», стаж 31 год. Член  экспертно-консультативного совета Федерального научно-общественного конкурса «Восемь жемчужин дошкольного образования», эксперт Московского международного фестиваля творческих открытий и инициатив «Леонардо», вице-президент Ассоциации лучших дошкольных образовательных организаций и педагогов по Уральскому Федеральному округу, секретарь Межведомственного координационного совета по организации родительского просвещения в Новоуральском городском округе. Награждена Почетным дипломом АО «ТВЭЛ», Почетной грамотой Министерства просвещения Российской Федерации, Благодарностью Депутата Государственной Думы Федерального Собрания Российской Федерации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Л.Н.Тутовой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746098" y="272452"/>
            <a:ext cx="6439466" cy="1320800"/>
          </a:xfrm>
        </p:spPr>
        <p:txBody>
          <a:bodyPr/>
          <a:lstStyle/>
          <a:p>
            <a:r>
              <a:rPr lang="ru-RU" dirty="0"/>
              <a:t>Координаторы проекта «Семейный театр»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11360" y="4961062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Шевченко Наталия Юрьевна, методист детского сада № 35 «Аленький цветочек» МАДОУ детский сад «Росток», стаж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34 года.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Эксперт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проекта «Школа </a:t>
            </a:r>
            <a:r>
              <a:rPr lang="ru-RU" sz="1200" dirty="0" err="1">
                <a:solidFill>
                  <a:schemeClr val="accent2">
                    <a:lumMod val="50000"/>
                  </a:schemeClr>
                </a:solidFill>
              </a:rPr>
              <a:t>Росатома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», член Межведомственного координационного совета по организации родительского просвещения в Новоуральском городском округе.  Награждена Почетной грамотой Министерства образования и науки РФ.</a:t>
            </a:r>
          </a:p>
        </p:txBody>
      </p:sp>
    </p:spTree>
    <p:extLst>
      <p:ext uri="{BB962C8B-B14F-4D97-AF65-F5344CB8AC3E}">
        <p14:creationId xmlns:p14="http://schemas.microsoft.com/office/powerpoint/2010/main" val="17020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2619" y="530499"/>
            <a:ext cx="3807107" cy="1178299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Модель межведомственного взаимодействия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004" y="177685"/>
            <a:ext cx="5388498" cy="30310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13960" t="5279" r="15414" b="3097"/>
          <a:stretch/>
        </p:blipFill>
        <p:spPr>
          <a:xfrm>
            <a:off x="601435" y="4184165"/>
            <a:ext cx="3491348" cy="2547739"/>
          </a:xfrm>
          <a:prstGeom prst="rect">
            <a:avLst/>
          </a:prstGeom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601435" y="3345607"/>
            <a:ext cx="3034145" cy="8385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Целевая аудитория практики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5294921" y="3282118"/>
            <a:ext cx="4586774" cy="1101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Учреждения, организации -  участники проектной команды практики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316" y="4345888"/>
            <a:ext cx="1225520" cy="8402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4342" y="4395574"/>
            <a:ext cx="733027" cy="733027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018736" y="5175855"/>
            <a:ext cx="1139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МАДОУ </a:t>
            </a:r>
          </a:p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детский сад «РОСТОК»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190607" y="5177057"/>
            <a:ext cx="1548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МБУК </a:t>
            </a:r>
          </a:p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1200" dirty="0" err="1">
                <a:solidFill>
                  <a:schemeClr val="accent6">
                    <a:lumMod val="50000"/>
                  </a:schemeClr>
                </a:solidFill>
              </a:rPr>
              <a:t>Новоуральский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 театр кукол»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855" y="4270152"/>
            <a:ext cx="821761" cy="915975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8169486" y="5232813"/>
            <a:ext cx="1554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МБУК "Театр музыки, драмы и комедии" НГО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190607" y="5908193"/>
            <a:ext cx="6897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Все специалисты, реализующие практику, прошли обучение на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семинаре и очно- заочных курсах повышения квалификации с привлечением педагогов Частного образовательного учреждения дополнительного профессионального образования «Академия родительского образования», </a:t>
            </a:r>
            <a:r>
              <a:rPr lang="ru-RU" sz="1200" dirty="0" err="1" smtClean="0">
                <a:solidFill>
                  <a:schemeClr val="accent2">
                    <a:lumMod val="50000"/>
                  </a:schemeClr>
                </a:solidFill>
              </a:rPr>
              <a:t>г.Пермь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</a:rPr>
              <a:t>в 2021 году.</a:t>
            </a:r>
            <a:endParaRPr lang="ru-RU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00102" y="4509709"/>
            <a:ext cx="2317553" cy="123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602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861435" y="98214"/>
            <a:ext cx="10673541" cy="6034453"/>
            <a:chOff x="2211186" y="201318"/>
            <a:chExt cx="10673541" cy="6034453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2080" y="201318"/>
              <a:ext cx="2568632" cy="1486601"/>
            </a:xfrm>
            <a:prstGeom prst="rect">
              <a:avLst/>
            </a:prstGeom>
          </p:spPr>
        </p:pic>
        <p:grpSp>
          <p:nvGrpSpPr>
            <p:cNvPr id="6" name="Группа 5"/>
            <p:cNvGrpSpPr/>
            <p:nvPr/>
          </p:nvGrpSpPr>
          <p:grpSpPr>
            <a:xfrm>
              <a:off x="2211186" y="292758"/>
              <a:ext cx="10673541" cy="5943013"/>
              <a:chOff x="2211186" y="292758"/>
              <a:chExt cx="10673541" cy="5943013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 rotWithShape="1">
              <a:blip r:embed="rId3"/>
              <a:srcRect l="5154" t="7628" r="2699" b="980"/>
              <a:stretch/>
            </p:blipFill>
            <p:spPr>
              <a:xfrm>
                <a:off x="2211186" y="292758"/>
                <a:ext cx="10673541" cy="5943013"/>
              </a:xfrm>
              <a:prstGeom prst="rect">
                <a:avLst/>
              </a:prstGeom>
            </p:spPr>
          </p:pic>
          <p:sp>
            <p:nvSpPr>
              <p:cNvPr id="4" name="Прямоугольник 3"/>
              <p:cNvSpPr/>
              <p:nvPr/>
            </p:nvSpPr>
            <p:spPr>
              <a:xfrm rot="274749">
                <a:off x="3442597" y="3434573"/>
                <a:ext cx="2231917" cy="582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harsh" dir="t"/>
                </a:scene3d>
                <a:sp3d extrusionH="57150" prstMaterial="matte">
                  <a:bevelT w="63500" h="12700" prst="coolSlant"/>
                  <a:contourClr>
                    <a:schemeClr val="bg1">
                      <a:lumMod val="65000"/>
                    </a:schemeClr>
                  </a:contourClr>
                </a:sp3d>
              </a:bodyPr>
              <a:lstStyle/>
              <a:p>
                <a:pPr algn="ctr"/>
                <a:r>
                  <a:rPr lang="ru-RU" sz="1600" b="1" dirty="0">
                    <a:ln/>
                    <a:solidFill>
                      <a:srgbClr val="FFFF00"/>
                    </a:solidFill>
                  </a:rPr>
                  <a:t>семейный просмотр спектакля</a:t>
                </a:r>
                <a:endParaRPr lang="ru-RU" sz="1600" b="1" cap="none" spc="0" dirty="0">
                  <a:ln/>
                  <a:solidFill>
                    <a:srgbClr val="FFFF00"/>
                  </a:solidFill>
                  <a:effectLst/>
                </a:endParaRPr>
              </a:p>
            </p:txBody>
          </p:sp>
          <p:sp>
            <p:nvSpPr>
              <p:cNvPr id="5" name="Прямоугольник 4"/>
              <p:cNvSpPr/>
              <p:nvPr/>
            </p:nvSpPr>
            <p:spPr>
              <a:xfrm rot="198931">
                <a:off x="6507079" y="2941991"/>
                <a:ext cx="3186860" cy="46166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pPr algn="ctr"/>
                <a:r>
                  <a:rPr lang="ru-RU" sz="2400" dirty="0" smtClean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Интерактивная часть</a:t>
                </a:r>
                <a:endParaRPr lang="ru-RU" sz="24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8" name="Заголовок 1"/>
          <p:cNvSpPr txBox="1">
            <a:spLocks/>
          </p:cNvSpPr>
          <p:nvPr/>
        </p:nvSpPr>
        <p:spPr>
          <a:xfrm>
            <a:off x="199505" y="182880"/>
            <a:ext cx="3025833" cy="11782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Структура мероприятий практики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35" y="4414830"/>
            <a:ext cx="11496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Интерактивная часть включает в себя:</a:t>
            </a:r>
          </a:p>
          <a:p>
            <a:r>
              <a:rPr lang="ru-RU" sz="1400" dirty="0" smtClean="0"/>
              <a:t>                  - интерактивная </a:t>
            </a:r>
            <a:r>
              <a:rPr lang="ru-RU" sz="1400" dirty="0"/>
              <a:t>беседа педагогов-специалистов со зрительской детско-взрослой </a:t>
            </a:r>
            <a:r>
              <a:rPr lang="ru-RU" sz="1400" dirty="0" smtClean="0"/>
              <a:t>аудиторией после </a:t>
            </a:r>
            <a:r>
              <a:rPr lang="ru-RU" sz="1400" dirty="0"/>
              <a:t>просмотра </a:t>
            </a:r>
            <a:r>
              <a:rPr lang="ru-RU" sz="1400" dirty="0" smtClean="0"/>
              <a:t>спектакля, 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             направлена </a:t>
            </a:r>
            <a:r>
              <a:rPr lang="ru-RU" sz="1400" dirty="0"/>
              <a:t>на активизацию зрителей (детей и родителей): обсуждение идеи спектакля, впечатлений, рассуждение о </a:t>
            </a:r>
            <a:endParaRPr lang="ru-RU" sz="1400" dirty="0" smtClean="0"/>
          </a:p>
          <a:p>
            <a:r>
              <a:rPr lang="ru-RU" sz="1400" dirty="0"/>
              <a:t> </a:t>
            </a:r>
            <a:r>
              <a:rPr lang="ru-RU" sz="1400" dirty="0" smtClean="0"/>
              <a:t>                 чувствах </a:t>
            </a:r>
            <a:r>
              <a:rPr lang="ru-RU" sz="1400" dirty="0"/>
              <a:t>и эмоциях, вызванных постановкой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dirty="0" smtClean="0"/>
              <a:t>                  - </a:t>
            </a:r>
            <a:r>
              <a:rPr lang="ru-RU" sz="1400" dirty="0"/>
              <a:t>игровой тренинг, проводимый педагогами-специалистами </a:t>
            </a:r>
            <a:r>
              <a:rPr lang="ru-RU" sz="1400" dirty="0" smtClean="0"/>
              <a:t>совместно </a:t>
            </a:r>
            <a:r>
              <a:rPr lang="ru-RU" sz="1400" dirty="0"/>
              <a:t>с артистами театра для группы зрительской </a:t>
            </a:r>
            <a:r>
              <a:rPr lang="ru-RU" sz="1400" dirty="0" smtClean="0"/>
              <a:t>детско-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             взрослой аудитории, построенный </a:t>
            </a:r>
            <a:r>
              <a:rPr lang="ru-RU" sz="1400" dirty="0"/>
              <a:t>на тематике просмотренного спектакля, поддерживают и развивают раскрытие </a:t>
            </a:r>
            <a:endParaRPr lang="ru-RU" sz="1400" dirty="0" smtClean="0"/>
          </a:p>
          <a:p>
            <a:r>
              <a:rPr lang="ru-RU" sz="1400" dirty="0"/>
              <a:t> </a:t>
            </a:r>
            <a:r>
              <a:rPr lang="ru-RU" sz="1400" dirty="0" smtClean="0"/>
              <a:t>                 основной </a:t>
            </a:r>
            <a:r>
              <a:rPr lang="ru-RU" sz="1400" dirty="0"/>
              <a:t>идеи постановки и её смысла, способствуют совместному проживанию эмоций, чувств и движений родителями </a:t>
            </a:r>
            <a:r>
              <a:rPr lang="ru-RU" sz="1400" dirty="0" smtClean="0"/>
              <a:t>и</a:t>
            </a:r>
          </a:p>
          <a:p>
            <a:r>
              <a:rPr lang="ru-RU" sz="1400" dirty="0"/>
              <a:t> </a:t>
            </a:r>
            <a:r>
              <a:rPr lang="ru-RU" sz="1400" dirty="0" smtClean="0"/>
              <a:t>                 </a:t>
            </a:r>
            <a:r>
              <a:rPr lang="ru-RU" sz="1400" dirty="0"/>
              <a:t>детьми.</a:t>
            </a:r>
          </a:p>
          <a:p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35" y="4745722"/>
            <a:ext cx="1005840" cy="6910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076" y="5520287"/>
            <a:ext cx="847899" cy="9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4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9695" y="764296"/>
            <a:ext cx="9320066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58094" y="241076"/>
            <a:ext cx="74797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9759" t="12326" b="2410"/>
          <a:stretch/>
        </p:blipFill>
        <p:spPr>
          <a:xfrm>
            <a:off x="3817477" y="786431"/>
            <a:ext cx="5642972" cy="44971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3023" y="1782391"/>
            <a:ext cx="4704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Выбор театральной постановки 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Каждая 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</a:rPr>
              <a:t>постановка несет определенную смысловую нагрузку, которая укладывается в семейные и общечеловеческие </a:t>
            </a:r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ценности</a:t>
            </a:r>
            <a:endParaRPr lang="ru-RU" sz="12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442" y="2825709"/>
            <a:ext cx="5118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Разработка интерактивной части мероприятия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и раздаточных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</a:rPr>
              <a:t>флаеров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</a:rPr>
              <a:t>Заключается в подборе форм, методов и приемов взаимодействия с детской и взрослой аудиторией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73930" y="394460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Проведение мероприятия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97363" y="5139473"/>
            <a:ext cx="4816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Подведение итогов и анализ проведенного мероприятия 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38049">
            <a:off x="8837687" y="2086701"/>
            <a:ext cx="1045000" cy="14757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510" y="790834"/>
            <a:ext cx="1085871" cy="14757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5910" y="754339"/>
            <a:ext cx="1054118" cy="147576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619161">
            <a:off x="7188452" y="928917"/>
            <a:ext cx="1045197" cy="147576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5499" y="4611258"/>
            <a:ext cx="1095499" cy="1569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77849">
            <a:off x="10761574" y="4848878"/>
            <a:ext cx="1090207" cy="15557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187462">
            <a:off x="8962011" y="5002463"/>
            <a:ext cx="1095499" cy="156668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850240">
            <a:off x="9858839" y="2128796"/>
            <a:ext cx="1053743" cy="148154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702361">
            <a:off x="9992200" y="906410"/>
            <a:ext cx="1043127" cy="14765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2"/>
          <a:srcRect l="9296" t="1" r="8083" b="8369"/>
          <a:stretch/>
        </p:blipFill>
        <p:spPr>
          <a:xfrm>
            <a:off x="2524311" y="4874939"/>
            <a:ext cx="1412244" cy="183567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3"/>
          <a:srcRect l="58209" t="3653" r="1941" b="41281"/>
          <a:stretch/>
        </p:blipFill>
        <p:spPr>
          <a:xfrm>
            <a:off x="666259" y="3815370"/>
            <a:ext cx="922506" cy="135010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8" t="-1" r="25833" b="28148"/>
          <a:stretch/>
        </p:blipFill>
        <p:spPr>
          <a:xfrm>
            <a:off x="666259" y="5283575"/>
            <a:ext cx="1795433" cy="139698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r="8828"/>
          <a:stretch/>
        </p:blipFill>
        <p:spPr>
          <a:xfrm>
            <a:off x="1736968" y="3834745"/>
            <a:ext cx="1602305" cy="139189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23" y="5783273"/>
            <a:ext cx="1519835" cy="91347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63" y="5792776"/>
            <a:ext cx="2019052" cy="90397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06319" y="112816"/>
            <a:ext cx="1959962" cy="161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60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9695" y="764296"/>
            <a:ext cx="9320066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40974" y="241076"/>
            <a:ext cx="7479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практики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6341" y="691579"/>
            <a:ext cx="98603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В программу Проекта «Семейный театр» вошли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</a:rPr>
              <a:t>6 спектаклей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Театра кукол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: «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Дрозд фрау Майер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», «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Почтальон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», «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Дядя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Амос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 не идет на работу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», «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Горошек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», «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Чёрная курица, или подземные </a:t>
            </a:r>
            <a:r>
              <a:rPr lang="ru-RU" sz="1300" dirty="0" err="1">
                <a:solidFill>
                  <a:schemeClr val="accent6">
                    <a:lumMod val="50000"/>
                  </a:schemeClr>
                </a:solidFill>
              </a:rPr>
              <a:t>жители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</a:rPr>
              <a:t>»,«Золотой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цыпленок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», </a:t>
            </a:r>
          </a:p>
          <a:p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</a:rPr>
              <a:t>     3 </a:t>
            </a:r>
            <a:r>
              <a:rPr lang="ru-RU" sz="1300" b="1" dirty="0">
                <a:solidFill>
                  <a:schemeClr val="accent6">
                    <a:lumMod val="50000"/>
                  </a:schemeClr>
                </a:solidFill>
              </a:rPr>
              <a:t>спектакля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Театра музыки, драмы и комедии: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Книга джунглей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», «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Гадкий утенок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»,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«Волшебник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Изумрудного </a:t>
            </a:r>
          </a:p>
          <a:p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    города». К спектаклям разработаны интерактивные части и раздаточные </a:t>
            </a:r>
            <a:r>
              <a:rPr lang="ru-RU" sz="1300" dirty="0" err="1" smtClean="0">
                <a:solidFill>
                  <a:schemeClr val="accent6">
                    <a:lumMod val="50000"/>
                  </a:schemeClr>
                </a:solidFill>
              </a:rPr>
              <a:t>флаеры</a:t>
            </a:r>
            <a:endParaRPr lang="ru-RU" sz="13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Проведено в рамках практики 18 мероприятий</a:t>
            </a:r>
          </a:p>
          <a:p>
            <a:endParaRPr lang="ru-RU" sz="8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В мероприятиях приняли участие 450 семей города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что составило более 1125 человек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8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Проект «Семейный театр» стал победителем VII Всероссийского конкурса методических разработок уроков, посвящённых семье и традиционным семейным ценностям в 2022 г.(3место)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2782" y="304801"/>
            <a:ext cx="1618466" cy="22865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30284" y="2784460"/>
            <a:ext cx="859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ходе реализации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получают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2509" y="3130056"/>
            <a:ext cx="1011658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Дети, воспитанники детских садов, учащиеся школ НГО </a:t>
            </a:r>
          </a:p>
          <a:p>
            <a:pPr marL="285750" indent="-285750">
              <a:buFontTx/>
              <a:buChar char="-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возможность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провести время вместе с родителями (вместе с ними разделить свои эмоции и переживания, поучаствовать в беседе и открыть для себя важные жизненные истины)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endParaRPr lang="ru-RU" sz="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</a:rPr>
              <a:t>Родители</a:t>
            </a:r>
          </a:p>
          <a:p>
            <a:pPr marL="285750" indent="-285750">
              <a:buFontTx/>
              <a:buChar char="-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повышение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педагогической компетентности, получение опыт грамотного общения с ребенком, знакомство с разнообразными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приемами</a:t>
            </a:r>
          </a:p>
          <a:p>
            <a:endParaRPr lang="ru-RU" sz="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Театры города</a:t>
            </a:r>
          </a:p>
          <a:p>
            <a:pPr marL="285750" indent="-285750">
              <a:buFontTx/>
              <a:buChar char="-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знакомство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родителей с репертуаром театров, который родители могут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оценить</a:t>
            </a:r>
          </a:p>
          <a:p>
            <a:pPr marL="285750" indent="-285750">
              <a:buFontTx/>
              <a:buChar char="-"/>
            </a:pPr>
            <a:endParaRPr lang="ru-RU" sz="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Педагоги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города</a:t>
            </a:r>
          </a:p>
          <a:p>
            <a:pPr marL="285750" indent="-285750">
              <a:buFontTx/>
              <a:buChar char="-"/>
            </a:pP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использование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дополнительной площадки для просвещения родителей, формирования новой родительской позиции среди мам и пап </a:t>
            </a:r>
            <a:r>
              <a:rPr lang="ru-RU" sz="1300" dirty="0" smtClean="0">
                <a:solidFill>
                  <a:schemeClr val="accent6">
                    <a:lumMod val="50000"/>
                  </a:schemeClr>
                </a:solidFill>
              </a:rPr>
              <a:t>Новоуральска</a:t>
            </a:r>
          </a:p>
          <a:p>
            <a:pPr marL="285750" indent="-285750">
              <a:buFontTx/>
              <a:buChar char="-"/>
            </a:pPr>
            <a:endParaRPr lang="ru-RU" sz="8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Администрация </a:t>
            </a:r>
            <a:r>
              <a:rPr lang="ru-RU" sz="1400" dirty="0" err="1">
                <a:solidFill>
                  <a:schemeClr val="accent6">
                    <a:lumMod val="50000"/>
                  </a:schemeClr>
                </a:solidFill>
              </a:rPr>
              <a:t>Новоуральского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 городского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</a:rPr>
              <a:t>округа</a:t>
            </a:r>
          </a:p>
          <a:p>
            <a:r>
              <a:rPr lang="ru-RU" sz="1400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ru-RU" sz="1300" dirty="0">
                <a:solidFill>
                  <a:schemeClr val="accent6">
                    <a:lumMod val="50000"/>
                  </a:schemeClr>
                </a:solidFill>
              </a:rPr>
              <a:t>выстраивание модели межведомственного взаимодействия между учреждениями и организациями города с целью реализации системы работы по родительскому просвещению</a:t>
            </a:r>
          </a:p>
        </p:txBody>
      </p:sp>
    </p:spTree>
    <p:extLst>
      <p:ext uri="{BB962C8B-B14F-4D97-AF65-F5344CB8AC3E}">
        <p14:creationId xmlns:p14="http://schemas.microsoft.com/office/powerpoint/2010/main" val="2463822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7572" y="232756"/>
            <a:ext cx="11014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Отзывы участников о мероприятиях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72" y="747758"/>
            <a:ext cx="4810161" cy="1475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351" y="747758"/>
            <a:ext cx="5401524" cy="25361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58" y="2276455"/>
            <a:ext cx="2978032" cy="448179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55732" y="3407197"/>
            <a:ext cx="6643489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  Проект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не предполагает получение формализованной письменной обратной связи по причине специфики проводимой работы (для осмысления содержания беседы родителям нужно время, выводы родителей – это личные умозаключения, не требующие озвучивания и оценки), а также большого количества участников. Об эффективности такой практики можно судить по достаточно высокой активности родителей во время мероприятий, по общему эмоциональному отклику после посещения театра, увеличению количества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зрителей.</a:t>
            </a:r>
          </a:p>
          <a:p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</a:rPr>
              <a:t>Для оценки результатов проекта также проводились совещания с заместителями руководителей общеобразовательных организаций по начальной школе и руководителями МАДОУ, в ходе которых получена положительная оценка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67964715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1566</TotalTime>
  <Words>1194</Words>
  <Application>Microsoft Office PowerPoint</Application>
  <PresentationFormat>Широкоэкранный</PresentationFormat>
  <Paragraphs>109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Euphemia</vt:lpstr>
      <vt:lpstr>Times New Roman</vt:lpstr>
      <vt:lpstr>Trebuchet MS</vt:lpstr>
      <vt:lpstr>Wingdings 3</vt:lpstr>
      <vt:lpstr>Аспект</vt:lpstr>
      <vt:lpstr>Презентация PowerPoint</vt:lpstr>
      <vt:lpstr>Актуальность</vt:lpstr>
      <vt:lpstr>Презентация PowerPoint</vt:lpstr>
      <vt:lpstr>Координаторы проекта «Семейный театр»</vt:lpstr>
      <vt:lpstr>Модель межведомственного взаимодействия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Перспектива реализации практики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consultation.olesia@mail.ru</dc:creator>
  <cp:lastModifiedBy>admin</cp:lastModifiedBy>
  <cp:revision>106</cp:revision>
  <dcterms:created xsi:type="dcterms:W3CDTF">2023-07-14T06:23:56Z</dcterms:created>
  <dcterms:modified xsi:type="dcterms:W3CDTF">2023-10-10T05:20:10Z</dcterms:modified>
</cp:coreProperties>
</file>