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3" r:id="rId3"/>
    <p:sldId id="259" r:id="rId4"/>
    <p:sldId id="274" r:id="rId5"/>
    <p:sldId id="264" r:id="rId6"/>
    <p:sldId id="269" r:id="rId7"/>
    <p:sldId id="270" r:id="rId8"/>
    <p:sldId id="271" r:id="rId9"/>
    <p:sldId id="275" r:id="rId10"/>
    <p:sldId id="262" r:id="rId11"/>
  </p:sldIdLst>
  <p:sldSz cx="9144000" cy="6858000" type="screen4x3"/>
  <p:notesSz cx="9144000" cy="6858000"/>
  <p:embeddedFontLst>
    <p:embeddedFont>
      <p:font typeface="Wingdings 2" pitchFamily="18" charset="2"/>
      <p:regular r:id="rId12"/>
    </p:embeddedFont>
    <p:embeddedFont>
      <p:font typeface="Calibri" pitchFamily="34" charset="0"/>
      <p:regular r:id="rId13"/>
      <p:bold r:id="rId14"/>
      <p:italic r:id="rId15"/>
      <p:boldItalic r:id="rId16"/>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sp>
        <p:nvSpPr>
          <p:cNvPr id="17" name="bg object 17"/>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6F4F8">
              <a:alpha val="32940"/>
            </a:srgbClr>
          </a:solidFill>
        </p:spPr>
        <p:txBody>
          <a:bodyPr wrap="square" lIns="0" tIns="0" rIns="0" bIns="0" rtlCol="0"/>
          <a:lstStyle/>
          <a:p>
            <a:endParaRPr/>
          </a:p>
        </p:txBody>
      </p:sp>
      <p:sp>
        <p:nvSpPr>
          <p:cNvPr id="18" name="bg object 18"/>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AB9FB8"/>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128015" y="6095"/>
            <a:ext cx="1782318" cy="1782317"/>
          </a:xfrm>
          <a:prstGeom prst="rect">
            <a:avLst/>
          </a:prstGeom>
        </p:spPr>
      </p:pic>
      <p:sp>
        <p:nvSpPr>
          <p:cNvPr id="20" name="bg object 20"/>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E8DFF1"/>
            </a:solidFill>
          </a:ln>
        </p:spPr>
        <p:txBody>
          <a:bodyPr wrap="square" lIns="0" tIns="0" rIns="0" bIns="0" rtlCol="0"/>
          <a:lstStyle/>
          <a:p>
            <a:endParaRPr/>
          </a:p>
        </p:txBody>
      </p:sp>
      <p:pic>
        <p:nvPicPr>
          <p:cNvPr id="21" name="bg object 21"/>
          <p:cNvPicPr/>
          <p:nvPr/>
        </p:nvPicPr>
        <p:blipFill>
          <a:blip r:embed="rId4" cstate="print"/>
          <a:stretch>
            <a:fillRect/>
          </a:stretch>
        </p:blipFill>
        <p:spPr>
          <a:xfrm>
            <a:off x="172212" y="1045463"/>
            <a:ext cx="1152906" cy="1148334"/>
          </a:xfrm>
          <a:prstGeom prst="rect">
            <a:avLst/>
          </a:prstGeom>
        </p:spPr>
      </p:pic>
      <p:pic>
        <p:nvPicPr>
          <p:cNvPr id="22" name="bg object 22"/>
          <p:cNvPicPr/>
          <p:nvPr/>
        </p:nvPicPr>
        <p:blipFill>
          <a:blip r:embed="rId5" cstate="print"/>
          <a:stretch>
            <a:fillRect/>
          </a:stretch>
        </p:blipFill>
        <p:spPr>
          <a:xfrm>
            <a:off x="187319" y="1050633"/>
            <a:ext cx="1116813" cy="1111476"/>
          </a:xfrm>
          <a:prstGeom prst="rect">
            <a:avLst/>
          </a:prstGeom>
        </p:spPr>
      </p:pic>
      <p:sp>
        <p:nvSpPr>
          <p:cNvPr id="23" name="bg object 23"/>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9F92AD"/>
            </a:solidFill>
          </a:ln>
        </p:spPr>
        <p:txBody>
          <a:bodyPr wrap="square" lIns="0" tIns="0" rIns="0" bIns="0" rtlCol="0"/>
          <a:lstStyle/>
          <a:p>
            <a:endParaRPr/>
          </a:p>
        </p:txBody>
      </p:sp>
      <p:sp>
        <p:nvSpPr>
          <p:cNvPr id="24" name="bg object 24"/>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25" name="bg object 25"/>
          <p:cNvPicPr/>
          <p:nvPr/>
        </p:nvPicPr>
        <p:blipFill>
          <a:blip r:embed="rId6" cstate="print"/>
          <a:stretch>
            <a:fillRect/>
          </a:stretch>
        </p:blipFill>
        <p:spPr>
          <a:xfrm>
            <a:off x="935736" y="0"/>
            <a:ext cx="150875" cy="6857996"/>
          </a:xfrm>
          <a:prstGeom prst="rect">
            <a:avLst/>
          </a:prstGeom>
        </p:spPr>
      </p:pic>
      <p:sp>
        <p:nvSpPr>
          <p:cNvPr id="26" name="bg object 26"/>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3538" y="248157"/>
            <a:ext cx="6914515" cy="513715"/>
          </a:xfrm>
          <a:prstGeom prst="rect">
            <a:avLst/>
          </a:prstGeom>
        </p:spPr>
        <p:txBody>
          <a:bodyPr wrap="square" lIns="0" tIns="0" rIns="0" bIns="0">
            <a:spAutoFit/>
          </a:bodyPr>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1595437" y="1595437"/>
            <a:ext cx="6796405" cy="24479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6F4F8">
                <a:alpha val="32940"/>
              </a:srgbClr>
            </a:solidFill>
          </p:spPr>
          <p:txBody>
            <a:bodyPr wrap="square" lIns="0" tIns="0" rIns="0" bIns="0" rtlCol="0"/>
            <a:lstStyle/>
            <a:p>
              <a:endParaRPr/>
            </a:p>
          </p:txBody>
        </p:sp>
        <p:sp>
          <p:nvSpPr>
            <p:cNvPr id="5" name="object 5"/>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AB9FB8"/>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28015" y="6095"/>
              <a:ext cx="1782318" cy="1782317"/>
            </a:xfrm>
            <a:prstGeom prst="rect">
              <a:avLst/>
            </a:prstGeom>
          </p:spPr>
        </p:pic>
        <p:sp>
          <p:nvSpPr>
            <p:cNvPr id="7" name="object 7"/>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E8DFF1"/>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2212" y="1045463"/>
              <a:ext cx="1152906" cy="1148334"/>
            </a:xfrm>
            <a:prstGeom prst="rect">
              <a:avLst/>
            </a:prstGeom>
          </p:spPr>
        </p:pic>
        <p:pic>
          <p:nvPicPr>
            <p:cNvPr id="9" name="object 9"/>
            <p:cNvPicPr/>
            <p:nvPr/>
          </p:nvPicPr>
          <p:blipFill>
            <a:blip r:embed="rId5" cstate="print"/>
            <a:stretch>
              <a:fillRect/>
            </a:stretch>
          </p:blipFill>
          <p:spPr>
            <a:xfrm>
              <a:off x="187319" y="1050633"/>
              <a:ext cx="1116813" cy="1111476"/>
            </a:xfrm>
            <a:prstGeom prst="rect">
              <a:avLst/>
            </a:prstGeom>
          </p:spPr>
        </p:pic>
        <p:sp>
          <p:nvSpPr>
            <p:cNvPr id="10" name="object 10"/>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9F92AD"/>
              </a:solidFill>
            </a:ln>
          </p:spPr>
          <p:txBody>
            <a:bodyPr wrap="square" lIns="0" tIns="0" rIns="0" bIns="0" rtlCol="0"/>
            <a:lstStyle/>
            <a:p>
              <a:endParaRPr/>
            </a:p>
          </p:txBody>
        </p:sp>
        <p:sp>
          <p:nvSpPr>
            <p:cNvPr id="11" name="object 11"/>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print"/>
            <a:stretch>
              <a:fillRect/>
            </a:stretch>
          </p:blipFill>
          <p:spPr>
            <a:xfrm>
              <a:off x="935736" y="0"/>
              <a:ext cx="150875" cy="6857996"/>
            </a:xfrm>
            <a:prstGeom prst="rect">
              <a:avLst/>
            </a:prstGeom>
          </p:spPr>
        </p:pic>
        <p:sp>
          <p:nvSpPr>
            <p:cNvPr id="13" name="object 1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title"/>
          </p:nvPr>
        </p:nvSpPr>
        <p:spPr>
          <a:xfrm>
            <a:off x="2069338" y="1467052"/>
            <a:ext cx="5868670" cy="514350"/>
          </a:xfrm>
          <a:prstGeom prst="rect">
            <a:avLst/>
          </a:prstGeom>
        </p:spPr>
        <p:txBody>
          <a:bodyPr vert="horz" wrap="square" lIns="0" tIns="13335" rIns="0" bIns="0" rtlCol="0">
            <a:spAutoFit/>
          </a:bodyPr>
          <a:lstStyle/>
          <a:p>
            <a:pPr marL="12700">
              <a:lnSpc>
                <a:spcPct val="100000"/>
              </a:lnSpc>
              <a:spcBef>
                <a:spcPts val="105"/>
              </a:spcBef>
            </a:pPr>
            <a:r>
              <a:rPr dirty="0"/>
              <a:t>«Сдай</a:t>
            </a:r>
            <a:r>
              <a:rPr spc="-5" dirty="0"/>
              <a:t> </a:t>
            </a:r>
            <a:r>
              <a:rPr spc="-10" dirty="0"/>
              <a:t>батарейку-</a:t>
            </a:r>
            <a:r>
              <a:rPr spc="-35" dirty="0"/>
              <a:t> </a:t>
            </a:r>
            <a:r>
              <a:rPr dirty="0"/>
              <a:t>спаси</a:t>
            </a:r>
            <a:r>
              <a:rPr spc="-5" dirty="0"/>
              <a:t> ежика»</a:t>
            </a:r>
          </a:p>
        </p:txBody>
      </p:sp>
      <p:sp>
        <p:nvSpPr>
          <p:cNvPr id="15" name="object 15"/>
          <p:cNvSpPr txBox="1"/>
          <p:nvPr/>
        </p:nvSpPr>
        <p:spPr>
          <a:xfrm>
            <a:off x="1371346" y="2036191"/>
            <a:ext cx="7262495" cy="635635"/>
          </a:xfrm>
          <a:prstGeom prst="rect">
            <a:avLst/>
          </a:prstGeom>
        </p:spPr>
        <p:txBody>
          <a:bodyPr vert="horz" wrap="square" lIns="0" tIns="13335" rIns="0" bIns="0" rtlCol="0">
            <a:spAutoFit/>
          </a:bodyPr>
          <a:lstStyle/>
          <a:p>
            <a:pPr algn="ctr">
              <a:lnSpc>
                <a:spcPct val="100000"/>
              </a:lnSpc>
              <a:spcBef>
                <a:spcPts val="105"/>
              </a:spcBef>
            </a:pPr>
            <a:r>
              <a:rPr sz="2000" spc="-25" dirty="0">
                <a:latin typeface="Times New Roman"/>
                <a:cs typeface="Times New Roman"/>
              </a:rPr>
              <a:t>проект,</a:t>
            </a:r>
            <a:r>
              <a:rPr sz="2000" spc="10" dirty="0">
                <a:latin typeface="Times New Roman"/>
                <a:cs typeface="Times New Roman"/>
              </a:rPr>
              <a:t> </a:t>
            </a:r>
            <a:r>
              <a:rPr sz="2000" spc="-10" dirty="0">
                <a:latin typeface="Times New Roman"/>
                <a:cs typeface="Times New Roman"/>
              </a:rPr>
              <a:t>направленный</a:t>
            </a:r>
            <a:r>
              <a:rPr sz="2000" spc="30" dirty="0">
                <a:latin typeface="Times New Roman"/>
                <a:cs typeface="Times New Roman"/>
              </a:rPr>
              <a:t> </a:t>
            </a:r>
            <a:r>
              <a:rPr sz="2000" spc="-5" dirty="0">
                <a:latin typeface="Times New Roman"/>
                <a:cs typeface="Times New Roman"/>
              </a:rPr>
              <a:t>на</a:t>
            </a:r>
            <a:r>
              <a:rPr sz="2000" spc="15" dirty="0">
                <a:latin typeface="Times New Roman"/>
                <a:cs typeface="Times New Roman"/>
              </a:rPr>
              <a:t> </a:t>
            </a:r>
            <a:r>
              <a:rPr sz="2000" spc="-5" dirty="0">
                <a:latin typeface="Times New Roman"/>
                <a:cs typeface="Times New Roman"/>
              </a:rPr>
              <a:t>повышение</a:t>
            </a:r>
            <a:r>
              <a:rPr sz="2000" spc="15" dirty="0">
                <a:latin typeface="Times New Roman"/>
                <a:cs typeface="Times New Roman"/>
              </a:rPr>
              <a:t> </a:t>
            </a:r>
            <a:r>
              <a:rPr sz="2000" spc="-5" dirty="0">
                <a:latin typeface="Times New Roman"/>
                <a:cs typeface="Times New Roman"/>
              </a:rPr>
              <a:t>повседневной</a:t>
            </a:r>
            <a:r>
              <a:rPr sz="2000" spc="10" dirty="0">
                <a:latin typeface="Times New Roman"/>
                <a:cs typeface="Times New Roman"/>
              </a:rPr>
              <a:t> </a:t>
            </a:r>
            <a:r>
              <a:rPr sz="2000" spc="-15" dirty="0">
                <a:latin typeface="Times New Roman"/>
                <a:cs typeface="Times New Roman"/>
              </a:rPr>
              <a:t>экологической</a:t>
            </a:r>
            <a:endParaRPr sz="2000">
              <a:latin typeface="Times New Roman"/>
              <a:cs typeface="Times New Roman"/>
            </a:endParaRPr>
          </a:p>
          <a:p>
            <a:pPr marL="285115" algn="ctr">
              <a:lnSpc>
                <a:spcPct val="100000"/>
              </a:lnSpc>
            </a:pPr>
            <a:r>
              <a:rPr sz="2000" spc="-30" dirty="0">
                <a:latin typeface="Times New Roman"/>
                <a:cs typeface="Times New Roman"/>
              </a:rPr>
              <a:t>культуры</a:t>
            </a:r>
            <a:r>
              <a:rPr sz="2000" spc="-45" dirty="0">
                <a:latin typeface="Times New Roman"/>
                <a:cs typeface="Times New Roman"/>
              </a:rPr>
              <a:t> </a:t>
            </a:r>
            <a:r>
              <a:rPr sz="2000" spc="-20" dirty="0">
                <a:latin typeface="Times New Roman"/>
                <a:cs typeface="Times New Roman"/>
              </a:rPr>
              <a:t>людей</a:t>
            </a:r>
            <a:endParaRPr sz="2000">
              <a:latin typeface="Times New Roman"/>
              <a:cs typeface="Times New Roman"/>
            </a:endParaRPr>
          </a:p>
        </p:txBody>
      </p:sp>
      <p:sp>
        <p:nvSpPr>
          <p:cNvPr id="16" name="object 16"/>
          <p:cNvSpPr txBox="1"/>
          <p:nvPr/>
        </p:nvSpPr>
        <p:spPr>
          <a:xfrm>
            <a:off x="5008879" y="3526663"/>
            <a:ext cx="3516629" cy="112082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АНО «Центр </a:t>
            </a:r>
            <a:r>
              <a:rPr sz="1800" dirty="0">
                <a:latin typeface="Times New Roman"/>
                <a:cs typeface="Times New Roman"/>
              </a:rPr>
              <a:t>развития и </a:t>
            </a:r>
            <a:r>
              <a:rPr sz="1800" spc="-5" dirty="0">
                <a:latin typeface="Times New Roman"/>
                <a:cs typeface="Times New Roman"/>
              </a:rPr>
              <a:t>творчества </a:t>
            </a:r>
            <a:r>
              <a:rPr sz="1800" spc="-434" dirty="0">
                <a:latin typeface="Times New Roman"/>
                <a:cs typeface="Times New Roman"/>
              </a:rPr>
              <a:t> </a:t>
            </a:r>
            <a:r>
              <a:rPr sz="1800" dirty="0">
                <a:latin typeface="Times New Roman"/>
                <a:cs typeface="Times New Roman"/>
              </a:rPr>
              <a:t>для детей и взрослых </a:t>
            </a:r>
            <a:r>
              <a:rPr sz="1800" spc="-30" dirty="0">
                <a:latin typeface="Times New Roman"/>
                <a:cs typeface="Times New Roman"/>
              </a:rPr>
              <a:t>«РАДОСТЬ» </a:t>
            </a:r>
            <a:r>
              <a:rPr sz="1800" spc="-15" dirty="0" err="1" smtClean="0">
                <a:latin typeface="Times New Roman"/>
                <a:cs typeface="Times New Roman"/>
              </a:rPr>
              <a:t>Руководитель</a:t>
            </a:r>
            <a:r>
              <a:rPr sz="1800" spc="-55" dirty="0" smtClean="0">
                <a:latin typeface="Times New Roman"/>
                <a:cs typeface="Times New Roman"/>
              </a:rPr>
              <a:t> </a:t>
            </a:r>
            <a:r>
              <a:rPr sz="1800" dirty="0">
                <a:latin typeface="Times New Roman"/>
                <a:cs typeface="Times New Roman"/>
              </a:rPr>
              <a:t>проекта:</a:t>
            </a:r>
          </a:p>
          <a:p>
            <a:pPr marL="12700">
              <a:lnSpc>
                <a:spcPct val="100000"/>
              </a:lnSpc>
            </a:pPr>
            <a:r>
              <a:rPr sz="1800" i="1" spc="-20" dirty="0">
                <a:latin typeface="Times New Roman"/>
                <a:cs typeface="Times New Roman"/>
              </a:rPr>
              <a:t>Худякова</a:t>
            </a:r>
            <a:r>
              <a:rPr sz="1800" i="1" spc="-25" dirty="0">
                <a:latin typeface="Times New Roman"/>
                <a:cs typeface="Times New Roman"/>
              </a:rPr>
              <a:t> </a:t>
            </a:r>
            <a:r>
              <a:rPr sz="1800" i="1" spc="5" dirty="0">
                <a:latin typeface="Times New Roman"/>
                <a:cs typeface="Times New Roman"/>
              </a:rPr>
              <a:t>Елена</a:t>
            </a:r>
            <a:r>
              <a:rPr sz="1800" i="1" spc="-20" dirty="0">
                <a:latin typeface="Times New Roman"/>
                <a:cs typeface="Times New Roman"/>
              </a:rPr>
              <a:t> </a:t>
            </a:r>
            <a:r>
              <a:rPr sz="1800" i="1" spc="-5" dirty="0">
                <a:latin typeface="Times New Roman"/>
                <a:cs typeface="Times New Roman"/>
              </a:rPr>
              <a:t>Юрьевна</a:t>
            </a:r>
            <a:endParaRPr sz="1800" dirty="0">
              <a:latin typeface="Times New Roman"/>
              <a:cs typeface="Times New Roman"/>
            </a:endParaRPr>
          </a:p>
        </p:txBody>
      </p:sp>
      <p:sp>
        <p:nvSpPr>
          <p:cNvPr id="17" name="object 17"/>
          <p:cNvSpPr txBox="1"/>
          <p:nvPr/>
        </p:nvSpPr>
        <p:spPr>
          <a:xfrm>
            <a:off x="4217923" y="6170472"/>
            <a:ext cx="852169"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2019</a:t>
            </a:r>
            <a:r>
              <a:rPr sz="1800" spc="-85" dirty="0">
                <a:latin typeface="Times New Roman"/>
                <a:cs typeface="Times New Roman"/>
              </a:rPr>
              <a:t> </a:t>
            </a:r>
            <a:r>
              <a:rPr sz="1800" spc="-35" dirty="0">
                <a:latin typeface="Times New Roman"/>
                <a:cs typeface="Times New Roman"/>
              </a:rPr>
              <a:t>год</a:t>
            </a:r>
            <a:endParaRPr sz="18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76200"/>
            <a:ext cx="7467600" cy="6583212"/>
          </a:xfrm>
          <a:prstGeom prst="rect">
            <a:avLst/>
          </a:prstGeom>
        </p:spPr>
        <p:txBody>
          <a:bodyPr vert="horz" wrap="square" lIns="0" tIns="103505" rIns="0" bIns="0" rtlCol="0">
            <a:spAutoFit/>
          </a:bodyPr>
          <a:lstStyle/>
          <a:p>
            <a:pPr algn="ctr">
              <a:lnSpc>
                <a:spcPct val="100000"/>
              </a:lnSpc>
              <a:spcBef>
                <a:spcPts val="815"/>
              </a:spcBef>
            </a:pPr>
            <a:r>
              <a:rPr lang="ru-RU" sz="2800" spc="-25" dirty="0" smtClean="0"/>
              <a:t/>
            </a:r>
            <a:br>
              <a:rPr lang="ru-RU" sz="2800" spc="-25" dirty="0" smtClean="0"/>
            </a:br>
            <a:r>
              <a:rPr sz="2800" spc="-25" dirty="0" err="1" smtClean="0"/>
              <a:t>Количество</a:t>
            </a:r>
            <a:r>
              <a:rPr sz="2800" spc="-15" dirty="0" smtClean="0"/>
              <a:t> </a:t>
            </a:r>
            <a:r>
              <a:rPr sz="2800" spc="-15" dirty="0" err="1" smtClean="0"/>
              <a:t>участников</a:t>
            </a:r>
            <a:r>
              <a:rPr sz="2800" spc="-25" dirty="0" smtClean="0"/>
              <a:t> </a:t>
            </a:r>
            <a:r>
              <a:rPr sz="2800" dirty="0" err="1" smtClean="0"/>
              <a:t>проекта</a:t>
            </a:r>
            <a:endParaRPr sz="2800" dirty="0" smtClean="0"/>
          </a:p>
          <a:p>
            <a:pPr marL="4445" algn="ctr">
              <a:lnSpc>
                <a:spcPct val="100000"/>
              </a:lnSpc>
              <a:spcBef>
                <a:spcPts val="615"/>
              </a:spcBef>
            </a:pPr>
            <a:r>
              <a:rPr sz="2400" dirty="0" smtClean="0">
                <a:solidFill>
                  <a:srgbClr val="000000"/>
                </a:solidFill>
              </a:rPr>
              <a:t>10</a:t>
            </a:r>
            <a:r>
              <a:rPr sz="2400" spc="-25" dirty="0" smtClean="0">
                <a:solidFill>
                  <a:srgbClr val="000000"/>
                </a:solidFill>
              </a:rPr>
              <a:t> </a:t>
            </a:r>
            <a:r>
              <a:rPr sz="2400" dirty="0" smtClean="0">
                <a:solidFill>
                  <a:srgbClr val="000000"/>
                </a:solidFill>
              </a:rPr>
              <a:t>000</a:t>
            </a:r>
            <a:r>
              <a:rPr sz="2400" spc="-20" dirty="0" smtClean="0">
                <a:solidFill>
                  <a:srgbClr val="000000"/>
                </a:solidFill>
              </a:rPr>
              <a:t> </a:t>
            </a:r>
            <a:r>
              <a:rPr sz="2400" spc="-15" dirty="0" err="1" smtClean="0">
                <a:solidFill>
                  <a:srgbClr val="000000"/>
                </a:solidFill>
              </a:rPr>
              <a:t>человек</a:t>
            </a:r>
            <a:r>
              <a:rPr lang="ru-RU" sz="2400" spc="-15" dirty="0" smtClean="0">
                <a:solidFill>
                  <a:srgbClr val="000000"/>
                </a:solidFill>
              </a:rPr>
              <a:t/>
            </a:r>
            <a:br>
              <a:rPr lang="ru-RU" sz="2400" spc="-15" dirty="0" smtClean="0">
                <a:solidFill>
                  <a:srgbClr val="000000"/>
                </a:solidFill>
              </a:rPr>
            </a:br>
            <a:r>
              <a:rPr lang="ru-RU" sz="2400" spc="-15" dirty="0" smtClean="0">
                <a:solidFill>
                  <a:srgbClr val="000000"/>
                </a:solidFill>
              </a:rPr>
              <a:t/>
            </a:r>
            <a:br>
              <a:rPr lang="ru-RU" sz="2400" spc="-15" dirty="0" smtClean="0">
                <a:solidFill>
                  <a:srgbClr val="000000"/>
                </a:solidFill>
              </a:rPr>
            </a:br>
            <a:r>
              <a:rPr lang="ru-RU" sz="2800" spc="-15" dirty="0" smtClean="0"/>
              <a:t>Бюджет проекта</a:t>
            </a:r>
            <a:br>
              <a:rPr lang="ru-RU" sz="2800" spc="-15" dirty="0" smtClean="0"/>
            </a:br>
            <a:r>
              <a:rPr lang="ru-RU" sz="2400" spc="-15" dirty="0" smtClean="0">
                <a:solidFill>
                  <a:srgbClr val="000000"/>
                </a:solidFill>
              </a:rPr>
              <a:t/>
            </a:r>
            <a:br>
              <a:rPr lang="ru-RU" sz="2400" spc="-15" dirty="0" smtClean="0">
                <a:solidFill>
                  <a:srgbClr val="000000"/>
                </a:solidFill>
              </a:rPr>
            </a:br>
            <a:r>
              <a:rPr lang="ru-RU" sz="2400" spc="-15" dirty="0" smtClean="0">
                <a:solidFill>
                  <a:srgbClr val="000000"/>
                </a:solidFill>
              </a:rPr>
              <a:t/>
            </a:r>
            <a:br>
              <a:rPr lang="ru-RU" sz="2400" spc="-15" dirty="0" smtClean="0">
                <a:solidFill>
                  <a:srgbClr val="000000"/>
                </a:solidFill>
              </a:rPr>
            </a:br>
            <a:r>
              <a:rPr lang="ru-RU" sz="2400" spc="-15" dirty="0" smtClean="0">
                <a:solidFill>
                  <a:srgbClr val="000000"/>
                </a:solidFill>
              </a:rPr>
              <a:t/>
            </a:r>
            <a:br>
              <a:rPr lang="ru-RU" sz="2400" spc="-15" dirty="0" smtClean="0">
                <a:solidFill>
                  <a:srgbClr val="000000"/>
                </a:solidFill>
              </a:rPr>
            </a:br>
            <a:r>
              <a:rPr lang="ru-RU" sz="2400" spc="-15" dirty="0" smtClean="0">
                <a:solidFill>
                  <a:srgbClr val="000000"/>
                </a:solidFill>
              </a:rPr>
              <a:t/>
            </a:r>
            <a:br>
              <a:rPr lang="ru-RU" sz="2400" spc="-15" dirty="0" smtClean="0">
                <a:solidFill>
                  <a:srgbClr val="000000"/>
                </a:solidFill>
              </a:rPr>
            </a:br>
            <a:r>
              <a:rPr lang="ru-RU" sz="2400" spc="-15" dirty="0" smtClean="0">
                <a:solidFill>
                  <a:srgbClr val="000000"/>
                </a:solidFill>
              </a:rPr>
              <a:t/>
            </a:r>
            <a:br>
              <a:rPr lang="ru-RU" sz="2400" spc="-15" dirty="0" smtClean="0">
                <a:solidFill>
                  <a:srgbClr val="000000"/>
                </a:solidFill>
              </a:rPr>
            </a:br>
            <a:r>
              <a:rPr lang="ru-RU" sz="2400" spc="-15" dirty="0" smtClean="0">
                <a:solidFill>
                  <a:srgbClr val="000000"/>
                </a:solidFill>
              </a:rPr>
              <a:t/>
            </a:r>
            <a:br>
              <a:rPr lang="ru-RU" sz="2400" spc="-15" dirty="0" smtClean="0">
                <a:solidFill>
                  <a:srgbClr val="000000"/>
                </a:solidFill>
              </a:rPr>
            </a:br>
            <a:r>
              <a:rPr lang="ru-RU" sz="2400" spc="-15" dirty="0" smtClean="0">
                <a:solidFill>
                  <a:srgbClr val="000000"/>
                </a:solidFill>
              </a:rPr>
              <a:t/>
            </a:r>
            <a:br>
              <a:rPr lang="ru-RU" sz="2400" spc="-15" dirty="0" smtClean="0">
                <a:solidFill>
                  <a:srgbClr val="000000"/>
                </a:solidFill>
              </a:rPr>
            </a:br>
            <a:r>
              <a:rPr lang="ru-RU" sz="2400" spc="-15" dirty="0">
                <a:solidFill>
                  <a:srgbClr val="000000"/>
                </a:solidFill>
              </a:rPr>
              <a:t/>
            </a:r>
            <a:br>
              <a:rPr lang="ru-RU" sz="2400" spc="-15" dirty="0">
                <a:solidFill>
                  <a:srgbClr val="000000"/>
                </a:solidFill>
              </a:rPr>
            </a:br>
            <a:r>
              <a:rPr lang="ru-RU" sz="2400" spc="-15" dirty="0" smtClean="0">
                <a:solidFill>
                  <a:srgbClr val="000000"/>
                </a:solidFill>
              </a:rPr>
              <a:t/>
            </a:r>
            <a:br>
              <a:rPr lang="ru-RU" sz="2400" spc="-15" dirty="0" smtClean="0">
                <a:solidFill>
                  <a:srgbClr val="000000"/>
                </a:solidFill>
              </a:rPr>
            </a:br>
            <a:r>
              <a:rPr lang="ru-RU" sz="2400" spc="-15" dirty="0">
                <a:solidFill>
                  <a:srgbClr val="000000"/>
                </a:solidFill>
              </a:rPr>
              <a:t/>
            </a:r>
            <a:br>
              <a:rPr lang="ru-RU" sz="2400" spc="-15" dirty="0">
                <a:solidFill>
                  <a:srgbClr val="000000"/>
                </a:solidFill>
              </a:rPr>
            </a:br>
            <a:r>
              <a:rPr lang="ru-RU" sz="2400" spc="-15" dirty="0" smtClean="0">
                <a:solidFill>
                  <a:srgbClr val="000000"/>
                </a:solidFill>
              </a:rPr>
              <a:t/>
            </a:r>
            <a:br>
              <a:rPr lang="ru-RU" sz="2400" spc="-15" dirty="0" smtClean="0">
                <a:solidFill>
                  <a:srgbClr val="000000"/>
                </a:solidFill>
              </a:rPr>
            </a:br>
            <a:endParaRPr sz="2400" dirty="0"/>
          </a:p>
        </p:txBody>
      </p:sp>
      <p:pic>
        <p:nvPicPr>
          <p:cNvPr id="3" name="table"/>
          <p:cNvPicPr>
            <a:picLocks noChangeAspect="1"/>
          </p:cNvPicPr>
          <p:nvPr/>
        </p:nvPicPr>
        <p:blipFill>
          <a:blip r:embed="rId2"/>
          <a:stretch>
            <a:fillRect/>
          </a:stretch>
        </p:blipFill>
        <p:spPr>
          <a:xfrm>
            <a:off x="1568363" y="2590800"/>
            <a:ext cx="6781800"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81000"/>
            <a:ext cx="7772400" cy="5486400"/>
          </a:xfrm>
        </p:spPr>
        <p:txBody>
          <a:bodyPr/>
          <a:lstStyle/>
          <a:p>
            <a:pPr algn="l"/>
            <a:r>
              <a:rPr lang="ru-RU" sz="2400" dirty="0"/>
              <a:t>Идея проекта</a:t>
            </a:r>
            <a:br>
              <a:rPr lang="ru-RU" sz="2400" dirty="0"/>
            </a:br>
            <a:r>
              <a:rPr lang="ru-RU" sz="1800" b="0" dirty="0">
                <a:solidFill>
                  <a:schemeClr val="tx1"/>
                </a:solidFill>
              </a:rPr>
              <a:t>Идея	проекта	заключается	в	том,	чтобы	при  поддержке Управления ЖКХ Администрации г. </a:t>
            </a:r>
            <a:r>
              <a:rPr lang="ru-RU" sz="1800" b="0" dirty="0" smtClean="0">
                <a:solidFill>
                  <a:schemeClr val="tx1"/>
                </a:solidFill>
              </a:rPr>
              <a:t>Глазова </a:t>
            </a:r>
            <a:r>
              <a:rPr lang="ru-RU" sz="1800" b="0" dirty="0" err="1" smtClean="0">
                <a:solidFill>
                  <a:schemeClr val="tx1"/>
                </a:solidFill>
              </a:rPr>
              <a:t>мсоздать</a:t>
            </a:r>
            <a:r>
              <a:rPr lang="ru-RU" sz="1800" b="0" dirty="0" smtClean="0">
                <a:solidFill>
                  <a:schemeClr val="tx1"/>
                </a:solidFill>
              </a:rPr>
              <a:t> в городе систему по сбору и утилизации батареек</a:t>
            </a:r>
            <a:br>
              <a:rPr lang="ru-RU" sz="1800" b="0" dirty="0" smtClean="0">
                <a:solidFill>
                  <a:schemeClr val="tx1"/>
                </a:solidFill>
              </a:rPr>
            </a:br>
            <a:r>
              <a:rPr lang="ru-RU" sz="1800" b="0" dirty="0">
                <a:solidFill>
                  <a:schemeClr val="tx1"/>
                </a:solidFill>
              </a:rPr>
              <a:t/>
            </a:r>
            <a:br>
              <a:rPr lang="ru-RU" sz="1800" b="0" dirty="0">
                <a:solidFill>
                  <a:schemeClr val="tx1"/>
                </a:solidFill>
              </a:rPr>
            </a:br>
            <a:r>
              <a:rPr lang="ru-RU" sz="2400" dirty="0"/>
              <a:t>Социальная значимость </a:t>
            </a:r>
            <a:r>
              <a:rPr lang="ru-RU" sz="2400" dirty="0" smtClean="0"/>
              <a:t>проекта</a:t>
            </a:r>
            <a:r>
              <a:rPr lang="ru-RU" sz="1800" b="0" dirty="0">
                <a:solidFill>
                  <a:schemeClr val="tx1"/>
                </a:solidFill>
              </a:rPr>
              <a:t/>
            </a:r>
            <a:br>
              <a:rPr lang="ru-RU" sz="1800" b="0" dirty="0">
                <a:solidFill>
                  <a:schemeClr val="tx1"/>
                </a:solidFill>
              </a:rPr>
            </a:br>
            <a:r>
              <a:rPr lang="ru-RU" sz="1800" b="0" dirty="0">
                <a:solidFill>
                  <a:schemeClr val="tx1"/>
                </a:solidFill>
              </a:rPr>
              <a:t>Анкетирование показало, что лишь 10% опрошенных знают, где в нашем</a:t>
            </a:r>
            <a:br>
              <a:rPr lang="ru-RU" sz="1800" b="0" dirty="0">
                <a:solidFill>
                  <a:schemeClr val="tx1"/>
                </a:solidFill>
              </a:rPr>
            </a:br>
            <a:r>
              <a:rPr lang="ru-RU" sz="1800" b="0" dirty="0">
                <a:solidFill>
                  <a:schemeClr val="tx1"/>
                </a:solidFill>
              </a:rPr>
              <a:t>городе расположены пункты сбора опасных отходов.</a:t>
            </a:r>
            <a:br>
              <a:rPr lang="ru-RU" sz="1800" b="0" dirty="0">
                <a:solidFill>
                  <a:schemeClr val="tx1"/>
                </a:solidFill>
              </a:rPr>
            </a:br>
            <a:r>
              <a:rPr lang="ru-RU" sz="1800" b="0" dirty="0">
                <a:solidFill>
                  <a:schemeClr val="tx1"/>
                </a:solidFill>
              </a:rPr>
              <a:t>Исследования учёных-экологов показывают, что всего лишь одна  выброшенная пальчиковая батарейка создаёт опасное для жизни  загрязнение земли площадью 20 квадратных метров и отравляет 400  литров воды!</a:t>
            </a:r>
            <a:br>
              <a:rPr lang="ru-RU" sz="1800" b="0" dirty="0">
                <a:solidFill>
                  <a:schemeClr val="tx1"/>
                </a:solidFill>
              </a:rPr>
            </a:br>
            <a:r>
              <a:rPr lang="ru-RU" sz="1800" b="0" dirty="0">
                <a:solidFill>
                  <a:schemeClr val="tx1"/>
                </a:solidFill>
              </a:rPr>
              <a:t>Образ маленького беззащитного ежа, страдающего от вреда, наносимого  природе опасными отходами, никого не оставляет равнодушным,  особенно детей.</a:t>
            </a:r>
            <a:br>
              <a:rPr lang="ru-RU" sz="1800" b="0" dirty="0">
                <a:solidFill>
                  <a:schemeClr val="tx1"/>
                </a:solidFill>
              </a:rPr>
            </a:br>
            <a:r>
              <a:rPr lang="ru-RU" sz="1800" b="0" dirty="0">
                <a:solidFill>
                  <a:schemeClr val="tx1"/>
                </a:solidFill>
              </a:rPr>
              <a:t>Искреннее желание ребёнка спасти ёжика станет для родителей важным  побудительным мотивом к участию в природоохранной деятельности,  заставит по-новому взглянуть на проблему экологической культуры своей  семьи, выводя задачу обеспечения безопасной среды для своих потомков в  число личностно значимых и приоритетных.</a:t>
            </a:r>
            <a:br>
              <a:rPr lang="ru-RU" sz="1800" b="0" dirty="0">
                <a:solidFill>
                  <a:schemeClr val="tx1"/>
                </a:solidFill>
              </a:rPr>
            </a:br>
            <a:r>
              <a:rPr lang="ru-RU" sz="1800" b="0" dirty="0" smtClean="0">
                <a:solidFill>
                  <a:schemeClr val="tx1"/>
                </a:solidFill>
              </a:rPr>
              <a:t/>
            </a:r>
            <a:br>
              <a:rPr lang="ru-RU" sz="1800" b="0" dirty="0" smtClean="0">
                <a:solidFill>
                  <a:schemeClr val="tx1"/>
                </a:solidFill>
              </a:rPr>
            </a:br>
            <a:endParaRPr lang="ru-RU" sz="1800" b="0" dirty="0">
              <a:solidFill>
                <a:schemeClr val="tx1"/>
              </a:solidFill>
            </a:endParaRPr>
          </a:p>
        </p:txBody>
      </p:sp>
    </p:spTree>
    <p:extLst>
      <p:ext uri="{BB962C8B-B14F-4D97-AF65-F5344CB8AC3E}">
        <p14:creationId xmlns:p14="http://schemas.microsoft.com/office/powerpoint/2010/main" val="156205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6F4F8">
                <a:alpha val="32940"/>
              </a:srgbClr>
            </a:solidFill>
          </p:spPr>
          <p:txBody>
            <a:bodyPr wrap="square" lIns="0" tIns="0" rIns="0" bIns="0" rtlCol="0"/>
            <a:lstStyle/>
            <a:p>
              <a:endParaRPr/>
            </a:p>
          </p:txBody>
        </p:sp>
        <p:sp>
          <p:nvSpPr>
            <p:cNvPr id="5" name="object 5"/>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AB9FB8"/>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28015" y="6095"/>
              <a:ext cx="1782318" cy="1782317"/>
            </a:xfrm>
            <a:prstGeom prst="rect">
              <a:avLst/>
            </a:prstGeom>
          </p:spPr>
        </p:pic>
        <p:sp>
          <p:nvSpPr>
            <p:cNvPr id="7" name="object 7"/>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E8DFF1"/>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2212" y="1045463"/>
              <a:ext cx="1152906" cy="1148334"/>
            </a:xfrm>
            <a:prstGeom prst="rect">
              <a:avLst/>
            </a:prstGeom>
          </p:spPr>
        </p:pic>
        <p:pic>
          <p:nvPicPr>
            <p:cNvPr id="9" name="object 9"/>
            <p:cNvPicPr/>
            <p:nvPr/>
          </p:nvPicPr>
          <p:blipFill>
            <a:blip r:embed="rId5" cstate="print"/>
            <a:stretch>
              <a:fillRect/>
            </a:stretch>
          </p:blipFill>
          <p:spPr>
            <a:xfrm>
              <a:off x="187319" y="1050633"/>
              <a:ext cx="1116813" cy="1111476"/>
            </a:xfrm>
            <a:prstGeom prst="rect">
              <a:avLst/>
            </a:prstGeom>
          </p:spPr>
        </p:pic>
        <p:sp>
          <p:nvSpPr>
            <p:cNvPr id="10" name="object 10"/>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9F92AD"/>
              </a:solidFill>
            </a:ln>
          </p:spPr>
          <p:txBody>
            <a:bodyPr wrap="square" lIns="0" tIns="0" rIns="0" bIns="0" rtlCol="0"/>
            <a:lstStyle/>
            <a:p>
              <a:endParaRPr/>
            </a:p>
          </p:txBody>
        </p:sp>
        <p:sp>
          <p:nvSpPr>
            <p:cNvPr id="11" name="object 11"/>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print"/>
            <a:stretch>
              <a:fillRect/>
            </a:stretch>
          </p:blipFill>
          <p:spPr>
            <a:xfrm>
              <a:off x="935736" y="0"/>
              <a:ext cx="150875" cy="6857996"/>
            </a:xfrm>
            <a:prstGeom prst="rect">
              <a:avLst/>
            </a:prstGeom>
          </p:spPr>
        </p:pic>
        <p:sp>
          <p:nvSpPr>
            <p:cNvPr id="13" name="object 1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grpSp>
      <p:pic>
        <p:nvPicPr>
          <p:cNvPr id="14" name="object 14"/>
          <p:cNvPicPr/>
          <p:nvPr/>
        </p:nvPicPr>
        <p:blipFill>
          <a:blip r:embed="rId7" cstate="print"/>
          <a:stretch>
            <a:fillRect/>
          </a:stretch>
        </p:blipFill>
        <p:spPr>
          <a:xfrm>
            <a:off x="5257800" y="3810000"/>
            <a:ext cx="3360420" cy="2520696"/>
          </a:xfrm>
          <a:prstGeom prst="rect">
            <a:avLst/>
          </a:prstGeom>
        </p:spPr>
      </p:pic>
      <p:pic>
        <p:nvPicPr>
          <p:cNvPr id="15" name="object 15"/>
          <p:cNvPicPr/>
          <p:nvPr/>
        </p:nvPicPr>
        <p:blipFill>
          <a:blip r:embed="rId8" cstate="print"/>
          <a:stretch>
            <a:fillRect/>
          </a:stretch>
        </p:blipFill>
        <p:spPr>
          <a:xfrm>
            <a:off x="1219200" y="3810000"/>
            <a:ext cx="3360420" cy="2520696"/>
          </a:xfrm>
          <a:prstGeom prst="rect">
            <a:avLst/>
          </a:prstGeom>
        </p:spPr>
      </p:pic>
      <p:pic>
        <p:nvPicPr>
          <p:cNvPr id="16" name="object 16"/>
          <p:cNvPicPr/>
          <p:nvPr/>
        </p:nvPicPr>
        <p:blipFill>
          <a:blip r:embed="rId9" cstate="print"/>
          <a:stretch>
            <a:fillRect/>
          </a:stretch>
        </p:blipFill>
        <p:spPr>
          <a:xfrm>
            <a:off x="2667000" y="381000"/>
            <a:ext cx="4616196" cy="2880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
            <a:ext cx="8229600" cy="6705600"/>
          </a:xfrm>
        </p:spPr>
        <p:txBody>
          <a:bodyPr/>
          <a:lstStyle/>
          <a:p>
            <a:pPr marL="295910" marR="6985" lvl="0" indent="-283845" defTabSz="914400" rtl="0" eaLnBrk="1" fontAlgn="auto" latinLnBrk="0" hangingPunct="1">
              <a:lnSpc>
                <a:spcPct val="100000"/>
              </a:lnSpc>
              <a:spcBef>
                <a:spcPts val="105"/>
              </a:spcBef>
              <a:spcAft>
                <a:spcPts val="0"/>
              </a:spcAft>
              <a:tabLst>
                <a:tab pos="296545" algn="l"/>
              </a:tabLst>
              <a:defRPr/>
            </a:pPr>
            <a:r>
              <a:rPr lang="ru-RU" sz="2000" dirty="0" smtClean="0"/>
              <a:t>        Цель    проекта:</a:t>
            </a:r>
            <a:r>
              <a:rPr lang="ru-RU" sz="2000" b="0" kern="1200" dirty="0">
                <a:solidFill>
                  <a:prstClr val="black"/>
                </a:solidFill>
                <a:latin typeface="Times New Roman" pitchFamily="18" charset="0"/>
                <a:ea typeface="+mn-ea"/>
                <a:cs typeface="Times New Roman" pitchFamily="18" charset="0"/>
              </a:rPr>
              <a:t> </a:t>
            </a:r>
            <a:r>
              <a:rPr lang="ru-RU" sz="2000" b="0" kern="1200" dirty="0" smtClean="0">
                <a:solidFill>
                  <a:prstClr val="black"/>
                </a:solidFill>
                <a:latin typeface="Times New Roman" pitchFamily="18" charset="0"/>
                <a:ea typeface="+mn-ea"/>
                <a:cs typeface="Times New Roman" pitchFamily="18" charset="0"/>
              </a:rPr>
              <a:t/>
            </a:r>
            <a:br>
              <a:rPr lang="ru-RU" sz="2000" b="0" kern="1200" dirty="0" smtClean="0">
                <a:solidFill>
                  <a:prstClr val="black"/>
                </a:solidFill>
                <a:latin typeface="Times New Roman" pitchFamily="18" charset="0"/>
                <a:ea typeface="+mn-ea"/>
                <a:cs typeface="Times New Roman" pitchFamily="18" charset="0"/>
              </a:rPr>
            </a:br>
            <a:r>
              <a:rPr lang="ru-RU" sz="1800" b="0" kern="1200" dirty="0" smtClean="0">
                <a:solidFill>
                  <a:prstClr val="black"/>
                </a:solidFill>
                <a:latin typeface="Times New Roman" pitchFamily="18" charset="0"/>
                <a:ea typeface="+mn-ea"/>
                <a:cs typeface="Times New Roman" pitchFamily="18" charset="0"/>
              </a:rPr>
              <a:t>Организовать </a:t>
            </a:r>
            <a:r>
              <a:rPr lang="ru-RU" sz="1800" b="0" kern="1200" dirty="0">
                <a:solidFill>
                  <a:prstClr val="black"/>
                </a:solidFill>
                <a:latin typeface="Times New Roman" pitchFamily="18" charset="0"/>
                <a:ea typeface="+mn-ea"/>
                <a:cs typeface="Times New Roman" pitchFamily="18" charset="0"/>
              </a:rPr>
              <a:t>в течение 2 месяцев в городе Глазове Удмуртской республики природоохранное движение «Сдай батарейку - спаси ежика!», направленное на создание системы по утилизации батареек (установка контейнеров, сбор батареек и их утилизация) и экологическое просвещение жителей города (5+), активизацию населения для сбора батареек, их транспортировку и утилизацию</a:t>
            </a:r>
            <a:r>
              <a:rPr lang="ru-RU" sz="1800" b="0" kern="1200" dirty="0" smtClean="0">
                <a:solidFill>
                  <a:prstClr val="black"/>
                </a:solidFill>
                <a:latin typeface="Times New Roman" pitchFamily="18" charset="0"/>
                <a:ea typeface="+mn-ea"/>
                <a:cs typeface="Times New Roman" pitchFamily="18" charset="0"/>
              </a:rPr>
              <a:t>.</a:t>
            </a:r>
            <a:r>
              <a:rPr lang="ru-RU" sz="1800" b="0" kern="1200" dirty="0">
                <a:solidFill>
                  <a:prstClr val="black"/>
                </a:solidFill>
                <a:latin typeface="Times New Roman" pitchFamily="18" charset="0"/>
                <a:ea typeface="+mn-ea"/>
                <a:cs typeface="Times New Roman" pitchFamily="18" charset="0"/>
              </a:rPr>
              <a:t/>
            </a:r>
            <a:br>
              <a:rPr lang="ru-RU" sz="1800" b="0" kern="1200" dirty="0">
                <a:solidFill>
                  <a:prstClr val="black"/>
                </a:solidFill>
                <a:latin typeface="Times New Roman" pitchFamily="18" charset="0"/>
                <a:ea typeface="+mn-ea"/>
                <a:cs typeface="Times New Roman" pitchFamily="18" charset="0"/>
              </a:rPr>
            </a:br>
            <a:r>
              <a:rPr lang="ru-RU" sz="1800" b="0" kern="1200" dirty="0" smtClean="0">
                <a:solidFill>
                  <a:prstClr val="black"/>
                </a:solidFill>
                <a:latin typeface="Times New Roman" pitchFamily="18" charset="0"/>
                <a:ea typeface="+mn-ea"/>
                <a:cs typeface="Times New Roman" pitchFamily="18" charset="0"/>
              </a:rPr>
              <a:t>    </a:t>
            </a:r>
            <a:r>
              <a:rPr lang="ru-RU" sz="2000" kern="1200" dirty="0" smtClean="0">
                <a:latin typeface="Times New Roman" pitchFamily="18" charset="0"/>
                <a:ea typeface="+mn-ea"/>
                <a:cs typeface="Times New Roman" pitchFamily="18" charset="0"/>
              </a:rPr>
              <a:t>задачи проекта: </a:t>
            </a:r>
            <a:br>
              <a:rPr lang="ru-RU" sz="2000" kern="1200" dirty="0" smtClean="0">
                <a:latin typeface="Times New Roman" pitchFamily="18" charset="0"/>
                <a:ea typeface="+mn-ea"/>
                <a:cs typeface="Times New Roman" pitchFamily="18" charset="0"/>
              </a:rPr>
            </a:br>
            <a:r>
              <a:rPr lang="ru-RU" sz="1800" b="0" kern="1200" spc="-10" dirty="0">
                <a:solidFill>
                  <a:prstClr val="black"/>
                </a:solidFill>
                <a:ea typeface="+mn-ea"/>
              </a:rPr>
              <a:t>Разработать</a:t>
            </a:r>
            <a:r>
              <a:rPr lang="ru-RU" sz="1800" b="0" kern="1200" spc="-5" dirty="0">
                <a:solidFill>
                  <a:prstClr val="black"/>
                </a:solidFill>
                <a:ea typeface="+mn-ea"/>
              </a:rPr>
              <a:t> </a:t>
            </a:r>
            <a:r>
              <a:rPr lang="ru-RU" sz="1800" b="0" kern="1200" dirty="0">
                <a:solidFill>
                  <a:prstClr val="black"/>
                </a:solidFill>
                <a:ea typeface="+mn-ea"/>
              </a:rPr>
              <a:t>совместно</a:t>
            </a:r>
            <a:r>
              <a:rPr lang="ru-RU" sz="1800" b="0" kern="1200" spc="5" dirty="0">
                <a:solidFill>
                  <a:prstClr val="black"/>
                </a:solidFill>
                <a:ea typeface="+mn-ea"/>
              </a:rPr>
              <a:t> </a:t>
            </a:r>
            <a:r>
              <a:rPr lang="ru-RU" sz="1800" b="0" kern="1200" dirty="0">
                <a:solidFill>
                  <a:prstClr val="black"/>
                </a:solidFill>
                <a:ea typeface="+mn-ea"/>
              </a:rPr>
              <a:t>с</a:t>
            </a:r>
            <a:r>
              <a:rPr lang="ru-RU" sz="1800" b="0" kern="1200" spc="5" dirty="0">
                <a:solidFill>
                  <a:prstClr val="black"/>
                </a:solidFill>
                <a:ea typeface="+mn-ea"/>
              </a:rPr>
              <a:t> </a:t>
            </a:r>
            <a:r>
              <a:rPr lang="ru-RU" sz="1800" b="0" kern="1200" spc="-5" dirty="0">
                <a:solidFill>
                  <a:prstClr val="black"/>
                </a:solidFill>
                <a:ea typeface="+mn-ea"/>
              </a:rPr>
              <a:t>управлением</a:t>
            </a:r>
            <a:r>
              <a:rPr lang="ru-RU" sz="1800" b="0" kern="1200" dirty="0">
                <a:solidFill>
                  <a:prstClr val="black"/>
                </a:solidFill>
                <a:ea typeface="+mn-ea"/>
              </a:rPr>
              <a:t> ЖКХ</a:t>
            </a:r>
            <a:r>
              <a:rPr lang="ru-RU" sz="1800" b="0" kern="1200" spc="5" dirty="0">
                <a:solidFill>
                  <a:prstClr val="black"/>
                </a:solidFill>
                <a:ea typeface="+mn-ea"/>
              </a:rPr>
              <a:t> </a:t>
            </a:r>
            <a:r>
              <a:rPr lang="ru-RU" sz="1800" b="0" kern="1200" spc="-5" dirty="0">
                <a:solidFill>
                  <a:prstClr val="black"/>
                </a:solidFill>
                <a:ea typeface="+mn-ea"/>
              </a:rPr>
              <a:t>официальные </a:t>
            </a:r>
            <a:r>
              <a:rPr lang="ru-RU" sz="1800" b="0" kern="1200" dirty="0">
                <a:solidFill>
                  <a:prstClr val="black"/>
                </a:solidFill>
                <a:ea typeface="+mn-ea"/>
              </a:rPr>
              <a:t> </a:t>
            </a:r>
            <a:r>
              <a:rPr lang="ru-RU" sz="1800" b="0" kern="1200" spc="-5" dirty="0">
                <a:solidFill>
                  <a:prstClr val="black"/>
                </a:solidFill>
                <a:ea typeface="+mn-ea"/>
              </a:rPr>
              <a:t>обращения </a:t>
            </a:r>
            <a:r>
              <a:rPr lang="ru-RU" sz="1800" b="0" kern="1200" dirty="0">
                <a:solidFill>
                  <a:prstClr val="black"/>
                </a:solidFill>
                <a:ea typeface="+mn-ea"/>
              </a:rPr>
              <a:t>к </a:t>
            </a:r>
            <a:r>
              <a:rPr lang="ru-RU" sz="1800" b="0" kern="1200" spc="-15" dirty="0">
                <a:solidFill>
                  <a:prstClr val="black"/>
                </a:solidFill>
                <a:ea typeface="+mn-ea"/>
              </a:rPr>
              <a:t>руководителям </a:t>
            </a:r>
            <a:r>
              <a:rPr lang="ru-RU" sz="1800" b="0" kern="1200" spc="-5" dirty="0">
                <a:solidFill>
                  <a:prstClr val="black"/>
                </a:solidFill>
                <a:ea typeface="+mn-ea"/>
              </a:rPr>
              <a:t>управляющих </a:t>
            </a:r>
            <a:r>
              <a:rPr lang="ru-RU" sz="1800" b="0" kern="1200" spc="-20" dirty="0">
                <a:solidFill>
                  <a:prstClr val="black"/>
                </a:solidFill>
                <a:ea typeface="+mn-ea"/>
              </a:rPr>
              <a:t>компаний города </a:t>
            </a:r>
            <a:r>
              <a:rPr lang="ru-RU" sz="1800" b="0" kern="1200" spc="-10" dirty="0">
                <a:solidFill>
                  <a:prstClr val="black"/>
                </a:solidFill>
                <a:ea typeface="+mn-ea"/>
              </a:rPr>
              <a:t>об </a:t>
            </a:r>
            <a:r>
              <a:rPr lang="ru-RU" sz="1800" b="0" kern="1200" spc="-5" dirty="0">
                <a:solidFill>
                  <a:prstClr val="black"/>
                </a:solidFill>
                <a:ea typeface="+mn-ea"/>
              </a:rPr>
              <a:t> </a:t>
            </a:r>
            <a:r>
              <a:rPr lang="ru-RU" sz="1800" b="0" kern="1200" spc="-15" dirty="0">
                <a:solidFill>
                  <a:prstClr val="black"/>
                </a:solidFill>
                <a:ea typeface="+mn-ea"/>
              </a:rPr>
              <a:t>экологической </a:t>
            </a:r>
            <a:r>
              <a:rPr lang="ru-RU" sz="1800" b="0" kern="1200" spc="-5" dirty="0">
                <a:solidFill>
                  <a:prstClr val="black"/>
                </a:solidFill>
                <a:ea typeface="+mn-ea"/>
              </a:rPr>
              <a:t>обстановке </a:t>
            </a:r>
            <a:r>
              <a:rPr lang="ru-RU" sz="1800" b="0" kern="1200" dirty="0">
                <a:solidFill>
                  <a:prstClr val="black"/>
                </a:solidFill>
                <a:ea typeface="+mn-ea"/>
              </a:rPr>
              <a:t>в </a:t>
            </a:r>
            <a:r>
              <a:rPr lang="ru-RU" sz="1800" b="0" kern="1200" spc="-20" dirty="0">
                <a:solidFill>
                  <a:prstClr val="black"/>
                </a:solidFill>
                <a:ea typeface="+mn-ea"/>
              </a:rPr>
              <a:t>городе </a:t>
            </a:r>
            <a:r>
              <a:rPr lang="ru-RU" sz="1800" b="0" kern="1200" dirty="0">
                <a:solidFill>
                  <a:prstClr val="black"/>
                </a:solidFill>
                <a:ea typeface="+mn-ea"/>
              </a:rPr>
              <a:t>и </a:t>
            </a:r>
            <a:r>
              <a:rPr lang="ru-RU" sz="1800" b="0" kern="1200" spc="-15" dirty="0">
                <a:solidFill>
                  <a:prstClr val="black"/>
                </a:solidFill>
                <a:ea typeface="+mn-ea"/>
              </a:rPr>
              <a:t>необходимости </a:t>
            </a:r>
            <a:r>
              <a:rPr lang="ru-RU" sz="1800" b="0" kern="1200" dirty="0">
                <a:solidFill>
                  <a:prstClr val="black"/>
                </a:solidFill>
                <a:ea typeface="+mn-ea"/>
              </a:rPr>
              <a:t>установки </a:t>
            </a:r>
            <a:r>
              <a:rPr lang="ru-RU" sz="1800" b="0" kern="1200" spc="-484" dirty="0">
                <a:solidFill>
                  <a:prstClr val="black"/>
                </a:solidFill>
                <a:ea typeface="+mn-ea"/>
              </a:rPr>
              <a:t> </a:t>
            </a:r>
            <a:r>
              <a:rPr lang="ru-RU" sz="1800" b="0" kern="1200" spc="-10" dirty="0">
                <a:solidFill>
                  <a:prstClr val="black"/>
                </a:solidFill>
                <a:ea typeface="+mn-ea"/>
              </a:rPr>
              <a:t>контейнеров</a:t>
            </a:r>
            <a:r>
              <a:rPr lang="ru-RU" sz="1800" b="0" kern="1200" spc="-5" dirty="0">
                <a:solidFill>
                  <a:prstClr val="black"/>
                </a:solidFill>
                <a:ea typeface="+mn-ea"/>
              </a:rPr>
              <a:t> </a:t>
            </a:r>
            <a:r>
              <a:rPr lang="ru-RU" sz="1800" b="0" kern="1200" dirty="0">
                <a:solidFill>
                  <a:prstClr val="black"/>
                </a:solidFill>
                <a:ea typeface="+mn-ea"/>
              </a:rPr>
              <a:t>для</a:t>
            </a:r>
            <a:r>
              <a:rPr lang="ru-RU" sz="1800" b="0" kern="1200" spc="5" dirty="0">
                <a:solidFill>
                  <a:prstClr val="black"/>
                </a:solidFill>
                <a:ea typeface="+mn-ea"/>
              </a:rPr>
              <a:t> сбора</a:t>
            </a:r>
            <a:r>
              <a:rPr lang="ru-RU" sz="1800" b="0" kern="1200" spc="-35" dirty="0">
                <a:solidFill>
                  <a:prstClr val="black"/>
                </a:solidFill>
                <a:ea typeface="+mn-ea"/>
              </a:rPr>
              <a:t> </a:t>
            </a:r>
            <a:r>
              <a:rPr lang="ru-RU" sz="1800" b="0" kern="1200" spc="-5" dirty="0">
                <a:solidFill>
                  <a:prstClr val="black"/>
                </a:solidFill>
                <a:ea typeface="+mn-ea"/>
              </a:rPr>
              <a:t>батареек</a:t>
            </a:r>
            <a:r>
              <a:rPr lang="ru-RU" sz="1800" b="0" kern="1200" spc="-15" dirty="0">
                <a:solidFill>
                  <a:prstClr val="black"/>
                </a:solidFill>
                <a:ea typeface="+mn-ea"/>
              </a:rPr>
              <a:t> </a:t>
            </a:r>
            <a:r>
              <a:rPr lang="ru-RU" sz="1800" b="0" kern="1200" dirty="0">
                <a:solidFill>
                  <a:prstClr val="black"/>
                </a:solidFill>
                <a:ea typeface="+mn-ea"/>
              </a:rPr>
              <a:t>и</a:t>
            </a:r>
            <a:r>
              <a:rPr lang="ru-RU" sz="1800" b="0" kern="1200" spc="10" dirty="0">
                <a:solidFill>
                  <a:prstClr val="black"/>
                </a:solidFill>
                <a:ea typeface="+mn-ea"/>
              </a:rPr>
              <a:t> </a:t>
            </a:r>
            <a:r>
              <a:rPr lang="ru-RU" sz="1800" b="0" kern="1200" spc="-5" dirty="0">
                <a:solidFill>
                  <a:prstClr val="black"/>
                </a:solidFill>
                <a:ea typeface="+mn-ea"/>
              </a:rPr>
              <a:t>их</a:t>
            </a:r>
            <a:r>
              <a:rPr lang="ru-RU" sz="1800" b="0" kern="1200" dirty="0">
                <a:solidFill>
                  <a:prstClr val="black"/>
                </a:solidFill>
                <a:ea typeface="+mn-ea"/>
              </a:rPr>
              <a:t> дальнейшей</a:t>
            </a:r>
            <a:r>
              <a:rPr lang="ru-RU" sz="1800" b="0" kern="1200" spc="10" dirty="0">
                <a:solidFill>
                  <a:prstClr val="black"/>
                </a:solidFill>
                <a:ea typeface="+mn-ea"/>
              </a:rPr>
              <a:t> </a:t>
            </a:r>
            <a:r>
              <a:rPr lang="ru-RU" sz="1800" b="0" kern="1200" spc="-5" dirty="0">
                <a:solidFill>
                  <a:prstClr val="black"/>
                </a:solidFill>
                <a:ea typeface="+mn-ea"/>
              </a:rPr>
              <a:t>утилизации</a:t>
            </a:r>
            <a:r>
              <a:rPr lang="ru-RU" sz="1800" b="0" kern="1200" dirty="0">
                <a:solidFill>
                  <a:prstClr val="black"/>
                </a:solidFill>
                <a:ea typeface="+mn-ea"/>
              </a:rPr>
              <a:t/>
            </a:r>
            <a:br>
              <a:rPr lang="ru-RU" sz="1800" b="0" kern="1200" dirty="0">
                <a:solidFill>
                  <a:prstClr val="black"/>
                </a:solidFill>
                <a:ea typeface="+mn-ea"/>
              </a:rPr>
            </a:br>
            <a:r>
              <a:rPr lang="ru-RU" sz="1800" b="0" kern="1200" spc="-15" dirty="0">
                <a:solidFill>
                  <a:prstClr val="black"/>
                </a:solidFill>
                <a:ea typeface="+mn-ea"/>
              </a:rPr>
              <a:t>Создать</a:t>
            </a:r>
            <a:r>
              <a:rPr lang="ru-RU" sz="1800" b="0" kern="1200" spc="-10" dirty="0">
                <a:solidFill>
                  <a:prstClr val="black"/>
                </a:solidFill>
                <a:ea typeface="+mn-ea"/>
              </a:rPr>
              <a:t> </a:t>
            </a:r>
            <a:r>
              <a:rPr lang="ru-RU" sz="1800" b="0" kern="1200" spc="-5" dirty="0">
                <a:solidFill>
                  <a:prstClr val="black"/>
                </a:solidFill>
                <a:ea typeface="+mn-ea"/>
              </a:rPr>
              <a:t>агитбригаду</a:t>
            </a:r>
            <a:r>
              <a:rPr lang="ru-RU" sz="1800" b="0" kern="1200" dirty="0">
                <a:solidFill>
                  <a:prstClr val="black"/>
                </a:solidFill>
                <a:ea typeface="+mn-ea"/>
              </a:rPr>
              <a:t> </a:t>
            </a:r>
            <a:r>
              <a:rPr lang="ru-RU" sz="1800" b="0" kern="1200" spc="-5" dirty="0">
                <a:solidFill>
                  <a:prstClr val="black"/>
                </a:solidFill>
                <a:ea typeface="+mn-ea"/>
              </a:rPr>
              <a:t>"Сдай</a:t>
            </a:r>
            <a:r>
              <a:rPr lang="ru-RU" sz="1800" b="0" kern="1200" dirty="0">
                <a:solidFill>
                  <a:prstClr val="black"/>
                </a:solidFill>
                <a:ea typeface="+mn-ea"/>
              </a:rPr>
              <a:t> </a:t>
            </a:r>
            <a:r>
              <a:rPr lang="ru-RU" sz="1800" b="0" kern="1200" spc="-5" dirty="0">
                <a:solidFill>
                  <a:prstClr val="black"/>
                </a:solidFill>
                <a:ea typeface="+mn-ea"/>
              </a:rPr>
              <a:t>батарейку</a:t>
            </a:r>
            <a:r>
              <a:rPr lang="ru-RU" sz="1800" b="0" kern="1200" dirty="0">
                <a:solidFill>
                  <a:prstClr val="black"/>
                </a:solidFill>
                <a:ea typeface="+mn-ea"/>
              </a:rPr>
              <a:t> -</a:t>
            </a:r>
            <a:r>
              <a:rPr lang="ru-RU" sz="1800" b="0" kern="1200" spc="5" dirty="0">
                <a:solidFill>
                  <a:prstClr val="black"/>
                </a:solidFill>
                <a:ea typeface="+mn-ea"/>
              </a:rPr>
              <a:t> </a:t>
            </a:r>
            <a:r>
              <a:rPr lang="ru-RU" sz="1800" b="0" kern="1200" spc="-5" dirty="0">
                <a:solidFill>
                  <a:prstClr val="black"/>
                </a:solidFill>
                <a:ea typeface="+mn-ea"/>
              </a:rPr>
              <a:t>спаси</a:t>
            </a:r>
            <a:r>
              <a:rPr lang="ru-RU" sz="1800" b="0" kern="1200" dirty="0">
                <a:solidFill>
                  <a:prstClr val="black"/>
                </a:solidFill>
                <a:ea typeface="+mn-ea"/>
              </a:rPr>
              <a:t> ЕЖИКА"</a:t>
            </a:r>
            <a:r>
              <a:rPr lang="ru-RU" sz="1800" b="0" kern="1200" spc="5" dirty="0">
                <a:solidFill>
                  <a:prstClr val="black"/>
                </a:solidFill>
                <a:ea typeface="+mn-ea"/>
              </a:rPr>
              <a:t> </a:t>
            </a:r>
            <a:r>
              <a:rPr lang="ru-RU" sz="1800" b="0" kern="1200" dirty="0">
                <a:solidFill>
                  <a:prstClr val="black"/>
                </a:solidFill>
                <a:ea typeface="+mn-ea"/>
              </a:rPr>
              <a:t>для </a:t>
            </a:r>
            <a:r>
              <a:rPr lang="ru-RU" sz="1800" b="0" kern="1200" spc="-484" dirty="0">
                <a:solidFill>
                  <a:prstClr val="black"/>
                </a:solidFill>
                <a:ea typeface="+mn-ea"/>
              </a:rPr>
              <a:t> </a:t>
            </a:r>
            <a:r>
              <a:rPr lang="ru-RU" sz="1800" b="0" kern="1200" spc="-5" dirty="0">
                <a:solidFill>
                  <a:prstClr val="black"/>
                </a:solidFill>
                <a:ea typeface="+mn-ea"/>
              </a:rPr>
              <a:t>обращения </a:t>
            </a:r>
            <a:r>
              <a:rPr lang="ru-RU" sz="1800" b="0" kern="1200" dirty="0">
                <a:solidFill>
                  <a:prstClr val="black"/>
                </a:solidFill>
                <a:ea typeface="+mn-ea"/>
              </a:rPr>
              <a:t>в </a:t>
            </a:r>
            <a:r>
              <a:rPr lang="ru-RU" sz="1800" b="0" kern="1200" spc="-5" dirty="0">
                <a:solidFill>
                  <a:prstClr val="black"/>
                </a:solidFill>
                <a:ea typeface="+mn-ea"/>
              </a:rPr>
              <a:t>управляющие </a:t>
            </a:r>
            <a:r>
              <a:rPr lang="ru-RU" sz="1800" b="0" kern="1200" spc="-20" dirty="0">
                <a:solidFill>
                  <a:prstClr val="black"/>
                </a:solidFill>
                <a:ea typeface="+mn-ea"/>
              </a:rPr>
              <a:t>компании </a:t>
            </a:r>
            <a:r>
              <a:rPr lang="ru-RU" sz="1800" b="0" kern="1200" dirty="0">
                <a:solidFill>
                  <a:prstClr val="black"/>
                </a:solidFill>
                <a:ea typeface="+mn-ea"/>
              </a:rPr>
              <a:t>с целью </a:t>
            </a:r>
            <a:r>
              <a:rPr lang="ru-RU" sz="1800" b="0" kern="1200" spc="-5" dirty="0">
                <a:solidFill>
                  <a:prstClr val="black"/>
                </a:solidFill>
                <a:ea typeface="+mn-ea"/>
              </a:rPr>
              <a:t>расширения </a:t>
            </a:r>
            <a:r>
              <a:rPr lang="ru-RU" sz="1800" b="0" kern="1200" spc="5" dirty="0">
                <a:solidFill>
                  <a:prstClr val="black"/>
                </a:solidFill>
                <a:ea typeface="+mn-ea"/>
              </a:rPr>
              <a:t>сети </a:t>
            </a:r>
            <a:r>
              <a:rPr lang="ru-RU" sz="1800" b="0" kern="1200" spc="-484" dirty="0">
                <a:solidFill>
                  <a:prstClr val="black"/>
                </a:solidFill>
                <a:ea typeface="+mn-ea"/>
              </a:rPr>
              <a:t> </a:t>
            </a:r>
            <a:r>
              <a:rPr lang="ru-RU" sz="1800" b="0" kern="1200" spc="-10" dirty="0">
                <a:solidFill>
                  <a:prstClr val="black"/>
                </a:solidFill>
                <a:ea typeface="+mn-ea"/>
              </a:rPr>
              <a:t>контейнеров </a:t>
            </a:r>
            <a:r>
              <a:rPr lang="ru-RU" sz="1800" b="0" kern="1200" dirty="0">
                <a:solidFill>
                  <a:prstClr val="black"/>
                </a:solidFill>
                <a:ea typeface="+mn-ea"/>
              </a:rPr>
              <a:t>для </a:t>
            </a:r>
            <a:r>
              <a:rPr lang="ru-RU" sz="1800" b="0" kern="1200" spc="5" dirty="0">
                <a:solidFill>
                  <a:prstClr val="black"/>
                </a:solidFill>
                <a:ea typeface="+mn-ea"/>
              </a:rPr>
              <a:t>сбора</a:t>
            </a:r>
            <a:r>
              <a:rPr lang="ru-RU" sz="1800" b="0" kern="1200" spc="-35" dirty="0">
                <a:solidFill>
                  <a:prstClr val="black"/>
                </a:solidFill>
                <a:ea typeface="+mn-ea"/>
              </a:rPr>
              <a:t> </a:t>
            </a:r>
            <a:r>
              <a:rPr lang="ru-RU" sz="1800" b="0" kern="1200" spc="-5" dirty="0">
                <a:solidFill>
                  <a:prstClr val="black"/>
                </a:solidFill>
                <a:ea typeface="+mn-ea"/>
              </a:rPr>
              <a:t>батареек</a:t>
            </a:r>
            <a:r>
              <a:rPr lang="ru-RU" sz="1800" b="0" kern="1200" spc="-20" dirty="0">
                <a:solidFill>
                  <a:prstClr val="black"/>
                </a:solidFill>
                <a:ea typeface="+mn-ea"/>
              </a:rPr>
              <a:t> </a:t>
            </a:r>
            <a:r>
              <a:rPr lang="ru-RU" sz="1800" b="0" kern="1200" dirty="0">
                <a:solidFill>
                  <a:prstClr val="black"/>
                </a:solidFill>
                <a:ea typeface="+mn-ea"/>
              </a:rPr>
              <a:t>в</a:t>
            </a:r>
            <a:r>
              <a:rPr lang="ru-RU" sz="1800" b="0" kern="1200" spc="5" dirty="0">
                <a:solidFill>
                  <a:prstClr val="black"/>
                </a:solidFill>
                <a:ea typeface="+mn-ea"/>
              </a:rPr>
              <a:t> </a:t>
            </a:r>
            <a:r>
              <a:rPr lang="ru-RU" sz="1800" b="0" kern="1200" spc="-15" dirty="0">
                <a:solidFill>
                  <a:prstClr val="black"/>
                </a:solidFill>
                <a:ea typeface="+mn-ea"/>
              </a:rPr>
              <a:t>городе</a:t>
            </a:r>
            <a:r>
              <a:rPr lang="ru-RU" sz="1800" b="0" kern="1200" dirty="0">
                <a:solidFill>
                  <a:prstClr val="black"/>
                </a:solidFill>
                <a:ea typeface="+mn-ea"/>
              </a:rPr>
              <a:t/>
            </a:r>
            <a:br>
              <a:rPr lang="ru-RU" sz="1800" b="0" kern="1200" dirty="0">
                <a:solidFill>
                  <a:prstClr val="black"/>
                </a:solidFill>
                <a:ea typeface="+mn-ea"/>
              </a:rPr>
            </a:br>
            <a:r>
              <a:rPr lang="ru-RU" sz="1800" b="0" kern="1200" spc="-10" dirty="0">
                <a:solidFill>
                  <a:prstClr val="black"/>
                </a:solidFill>
                <a:ea typeface="+mn-ea"/>
              </a:rPr>
              <a:t>Организовать</a:t>
            </a:r>
            <a:r>
              <a:rPr lang="ru-RU" sz="1800" b="0" kern="1200" spc="-5" dirty="0">
                <a:solidFill>
                  <a:prstClr val="black"/>
                </a:solidFill>
                <a:ea typeface="+mn-ea"/>
              </a:rPr>
              <a:t> </a:t>
            </a:r>
            <a:r>
              <a:rPr lang="ru-RU" sz="1800" b="0" kern="1200" spc="-15" dirty="0">
                <a:solidFill>
                  <a:prstClr val="black"/>
                </a:solidFill>
                <a:ea typeface="+mn-ea"/>
              </a:rPr>
              <a:t>экологическое</a:t>
            </a:r>
            <a:r>
              <a:rPr lang="ru-RU" sz="1800" b="0" kern="1200" spc="-10" dirty="0">
                <a:solidFill>
                  <a:prstClr val="black"/>
                </a:solidFill>
                <a:ea typeface="+mn-ea"/>
              </a:rPr>
              <a:t> </a:t>
            </a:r>
            <a:r>
              <a:rPr lang="ru-RU" sz="1800" b="0" kern="1200" dirty="0">
                <a:solidFill>
                  <a:prstClr val="black"/>
                </a:solidFill>
                <a:ea typeface="+mn-ea"/>
              </a:rPr>
              <a:t>просвещение</a:t>
            </a:r>
            <a:r>
              <a:rPr lang="ru-RU" sz="1800" b="0" kern="1200" spc="5" dirty="0">
                <a:solidFill>
                  <a:prstClr val="black"/>
                </a:solidFill>
                <a:ea typeface="+mn-ea"/>
              </a:rPr>
              <a:t> </a:t>
            </a:r>
            <a:r>
              <a:rPr lang="ru-RU" sz="1800" b="0" kern="1200" spc="-10" dirty="0">
                <a:solidFill>
                  <a:prstClr val="black"/>
                </a:solidFill>
                <a:ea typeface="+mn-ea"/>
              </a:rPr>
              <a:t>среди</a:t>
            </a:r>
            <a:r>
              <a:rPr lang="ru-RU" sz="1800" b="0" kern="1200" spc="-5" dirty="0">
                <a:solidFill>
                  <a:prstClr val="black"/>
                </a:solidFill>
                <a:ea typeface="+mn-ea"/>
              </a:rPr>
              <a:t> </a:t>
            </a:r>
            <a:r>
              <a:rPr lang="ru-RU" sz="1800" b="0" kern="1200" dirty="0">
                <a:solidFill>
                  <a:prstClr val="black"/>
                </a:solidFill>
                <a:ea typeface="+mn-ea"/>
              </a:rPr>
              <a:t>детей- </a:t>
            </a:r>
            <a:r>
              <a:rPr lang="ru-RU" sz="1800" b="0" kern="1200" spc="5" dirty="0">
                <a:solidFill>
                  <a:prstClr val="black"/>
                </a:solidFill>
                <a:ea typeface="+mn-ea"/>
              </a:rPr>
              <a:t> </a:t>
            </a:r>
            <a:r>
              <a:rPr lang="ru-RU" sz="1800" b="0" kern="1200" spc="-20" dirty="0">
                <a:solidFill>
                  <a:prstClr val="black"/>
                </a:solidFill>
                <a:ea typeface="+mn-ea"/>
              </a:rPr>
              <a:t>дошкольников,</a:t>
            </a:r>
            <a:r>
              <a:rPr lang="ru-RU" sz="1800" b="0" kern="1200" spc="-15" dirty="0">
                <a:solidFill>
                  <a:prstClr val="black"/>
                </a:solidFill>
                <a:ea typeface="+mn-ea"/>
              </a:rPr>
              <a:t> </a:t>
            </a:r>
            <a:r>
              <a:rPr lang="ru-RU" sz="1800" b="0" kern="1200" spc="-5" dirty="0">
                <a:solidFill>
                  <a:prstClr val="black"/>
                </a:solidFill>
                <a:ea typeface="+mn-ea"/>
              </a:rPr>
              <a:t>их</a:t>
            </a:r>
            <a:r>
              <a:rPr lang="ru-RU" sz="1800" b="0" kern="1200" dirty="0">
                <a:solidFill>
                  <a:prstClr val="black"/>
                </a:solidFill>
                <a:ea typeface="+mn-ea"/>
              </a:rPr>
              <a:t> </a:t>
            </a:r>
            <a:r>
              <a:rPr lang="ru-RU" sz="1800" b="0" kern="1200" spc="-10" dirty="0">
                <a:solidFill>
                  <a:prstClr val="black"/>
                </a:solidFill>
                <a:ea typeface="+mn-ea"/>
              </a:rPr>
              <a:t>родителей,</a:t>
            </a:r>
            <a:r>
              <a:rPr lang="ru-RU" sz="1800" b="0" kern="1200" spc="-5" dirty="0">
                <a:solidFill>
                  <a:prstClr val="black"/>
                </a:solidFill>
                <a:ea typeface="+mn-ea"/>
              </a:rPr>
              <a:t> </a:t>
            </a:r>
            <a:r>
              <a:rPr lang="ru-RU" sz="1800" b="0" kern="1200" spc="-20" dirty="0">
                <a:solidFill>
                  <a:prstClr val="black"/>
                </a:solidFill>
                <a:ea typeface="+mn-ea"/>
              </a:rPr>
              <a:t>школьников,</a:t>
            </a:r>
            <a:r>
              <a:rPr lang="ru-RU" sz="1800" b="0" kern="1200" spc="-15" dirty="0">
                <a:solidFill>
                  <a:prstClr val="black"/>
                </a:solidFill>
                <a:ea typeface="+mn-ea"/>
              </a:rPr>
              <a:t> </a:t>
            </a:r>
            <a:r>
              <a:rPr lang="ru-RU" sz="1800" b="0" kern="1200" spc="-20" dirty="0">
                <a:solidFill>
                  <a:prstClr val="black"/>
                </a:solidFill>
                <a:ea typeface="+mn-ea"/>
              </a:rPr>
              <a:t>студентов, </a:t>
            </a:r>
            <a:r>
              <a:rPr lang="ru-RU" sz="1800" b="0" kern="1200" spc="-15" dirty="0">
                <a:solidFill>
                  <a:prstClr val="black"/>
                </a:solidFill>
                <a:ea typeface="+mn-ea"/>
              </a:rPr>
              <a:t> </a:t>
            </a:r>
            <a:r>
              <a:rPr lang="ru-RU" sz="1800" b="0" kern="1200" spc="-5" dirty="0">
                <a:solidFill>
                  <a:prstClr val="black"/>
                </a:solidFill>
                <a:ea typeface="+mn-ea"/>
              </a:rPr>
              <a:t>направленное</a:t>
            </a:r>
            <a:r>
              <a:rPr lang="ru-RU" sz="1800" b="0" kern="1200" dirty="0">
                <a:solidFill>
                  <a:prstClr val="black"/>
                </a:solidFill>
                <a:ea typeface="+mn-ea"/>
              </a:rPr>
              <a:t> </a:t>
            </a:r>
            <a:r>
              <a:rPr lang="ru-RU" sz="1800" b="0" kern="1200" spc="-5" dirty="0">
                <a:solidFill>
                  <a:prstClr val="black"/>
                </a:solidFill>
                <a:ea typeface="+mn-ea"/>
              </a:rPr>
              <a:t>на формирование ответственного</a:t>
            </a:r>
            <a:r>
              <a:rPr lang="ru-RU" sz="1800" b="0" kern="1200" dirty="0">
                <a:solidFill>
                  <a:prstClr val="black"/>
                </a:solidFill>
                <a:ea typeface="+mn-ea"/>
              </a:rPr>
              <a:t> </a:t>
            </a:r>
            <a:r>
              <a:rPr lang="ru-RU" sz="1800" b="0" kern="1200" spc="-5" dirty="0">
                <a:solidFill>
                  <a:prstClr val="black"/>
                </a:solidFill>
                <a:ea typeface="+mn-ea"/>
              </a:rPr>
              <a:t>отношения </a:t>
            </a:r>
            <a:r>
              <a:rPr lang="ru-RU" sz="1800" b="0" kern="1200" dirty="0">
                <a:solidFill>
                  <a:prstClr val="black"/>
                </a:solidFill>
                <a:ea typeface="+mn-ea"/>
              </a:rPr>
              <a:t>к </a:t>
            </a:r>
            <a:r>
              <a:rPr lang="ru-RU" sz="1800" b="0" kern="1200" spc="5" dirty="0">
                <a:solidFill>
                  <a:prstClr val="black"/>
                </a:solidFill>
                <a:ea typeface="+mn-ea"/>
              </a:rPr>
              <a:t> </a:t>
            </a:r>
            <a:r>
              <a:rPr lang="ru-RU" sz="1800" b="0" kern="1200" spc="-10" dirty="0">
                <a:solidFill>
                  <a:prstClr val="black"/>
                </a:solidFill>
                <a:ea typeface="+mn-ea"/>
              </a:rPr>
              <a:t>природе</a:t>
            </a:r>
            <a:r>
              <a:rPr lang="ru-RU" sz="1800" b="0" kern="1200" dirty="0">
                <a:solidFill>
                  <a:prstClr val="black"/>
                </a:solidFill>
                <a:ea typeface="+mn-ea"/>
              </a:rPr>
              <a:t/>
            </a:r>
            <a:br>
              <a:rPr lang="ru-RU" sz="1800" b="0" kern="1200" dirty="0">
                <a:solidFill>
                  <a:prstClr val="black"/>
                </a:solidFill>
                <a:ea typeface="+mn-ea"/>
              </a:rPr>
            </a:br>
            <a:r>
              <a:rPr lang="ru-RU" sz="1800" b="0" kern="1200" spc="-10" dirty="0">
                <a:solidFill>
                  <a:prstClr val="black"/>
                </a:solidFill>
                <a:ea typeface="+mn-ea"/>
              </a:rPr>
              <a:t>Организовать</a:t>
            </a:r>
            <a:r>
              <a:rPr lang="ru-RU" sz="1800" b="0" kern="1200" spc="1200" dirty="0">
                <a:solidFill>
                  <a:prstClr val="black"/>
                </a:solidFill>
                <a:ea typeface="+mn-ea"/>
              </a:rPr>
              <a:t> </a:t>
            </a:r>
            <a:r>
              <a:rPr lang="ru-RU" sz="1800" b="0" kern="1200" spc="-10" dirty="0">
                <a:solidFill>
                  <a:prstClr val="black"/>
                </a:solidFill>
                <a:ea typeface="+mn-ea"/>
              </a:rPr>
              <a:t>экологический</a:t>
            </a:r>
            <a:r>
              <a:rPr lang="ru-RU" sz="1800" b="0" kern="1200" spc="1205" dirty="0">
                <a:solidFill>
                  <a:prstClr val="black"/>
                </a:solidFill>
                <a:ea typeface="+mn-ea"/>
              </a:rPr>
              <a:t> </a:t>
            </a:r>
            <a:r>
              <a:rPr lang="ru-RU" sz="1800" b="0" kern="1200" dirty="0">
                <a:solidFill>
                  <a:prstClr val="black"/>
                </a:solidFill>
                <a:ea typeface="+mn-ea"/>
              </a:rPr>
              <a:t>марафон  </a:t>
            </a:r>
            <a:r>
              <a:rPr lang="ru-RU" sz="1800" b="0" kern="1200" spc="195" dirty="0">
                <a:solidFill>
                  <a:prstClr val="black"/>
                </a:solidFill>
                <a:ea typeface="+mn-ea"/>
              </a:rPr>
              <a:t> </a:t>
            </a:r>
            <a:r>
              <a:rPr lang="ru-RU" sz="1800" b="0" kern="1200" dirty="0">
                <a:solidFill>
                  <a:prstClr val="black"/>
                </a:solidFill>
                <a:ea typeface="+mn-ea"/>
              </a:rPr>
              <a:t>по  </a:t>
            </a:r>
            <a:r>
              <a:rPr lang="ru-RU" sz="1800" b="0" kern="1200" spc="210" dirty="0">
                <a:solidFill>
                  <a:prstClr val="black"/>
                </a:solidFill>
                <a:ea typeface="+mn-ea"/>
              </a:rPr>
              <a:t> </a:t>
            </a:r>
            <a:r>
              <a:rPr lang="ru-RU" sz="1800" b="0" kern="1200" dirty="0">
                <a:solidFill>
                  <a:prstClr val="black"/>
                </a:solidFill>
                <a:ea typeface="+mn-ea"/>
              </a:rPr>
              <a:t>сбору  </a:t>
            </a:r>
            <a:r>
              <a:rPr lang="ru-RU" sz="1800" b="0" kern="1200" spc="185" dirty="0">
                <a:solidFill>
                  <a:prstClr val="black"/>
                </a:solidFill>
                <a:ea typeface="+mn-ea"/>
              </a:rPr>
              <a:t> </a:t>
            </a:r>
            <a:r>
              <a:rPr lang="ru-RU" sz="1800" b="0" kern="1200" spc="-5" dirty="0">
                <a:solidFill>
                  <a:prstClr val="black"/>
                </a:solidFill>
                <a:ea typeface="+mn-ea"/>
              </a:rPr>
              <a:t>батареек</a:t>
            </a:r>
            <a:r>
              <a:rPr lang="ru-RU" sz="1800" b="0" kern="1200" dirty="0">
                <a:solidFill>
                  <a:prstClr val="black"/>
                </a:solidFill>
                <a:ea typeface="+mn-ea"/>
              </a:rPr>
              <a:t/>
            </a:r>
            <a:br>
              <a:rPr lang="ru-RU" sz="1800" b="0" kern="1200" dirty="0">
                <a:solidFill>
                  <a:prstClr val="black"/>
                </a:solidFill>
                <a:ea typeface="+mn-ea"/>
              </a:rPr>
            </a:br>
            <a:r>
              <a:rPr lang="ru-RU" sz="1800" b="0" kern="1200" spc="-5" dirty="0">
                <a:solidFill>
                  <a:prstClr val="black"/>
                </a:solidFill>
                <a:ea typeface="+mn-ea"/>
              </a:rPr>
              <a:t>"Батарейки,</a:t>
            </a:r>
            <a:r>
              <a:rPr lang="ru-RU" sz="1800" b="0" kern="1200" spc="-25" dirty="0">
                <a:solidFill>
                  <a:prstClr val="black"/>
                </a:solidFill>
                <a:ea typeface="+mn-ea"/>
              </a:rPr>
              <a:t> </a:t>
            </a:r>
            <a:r>
              <a:rPr lang="ru-RU" sz="1800" b="0" kern="1200" dirty="0">
                <a:solidFill>
                  <a:prstClr val="black"/>
                </a:solidFill>
                <a:ea typeface="+mn-ea"/>
              </a:rPr>
              <a:t>сдавайтесь!«</a:t>
            </a:r>
            <a:br>
              <a:rPr lang="ru-RU" sz="1800" b="0" kern="1200" dirty="0">
                <a:solidFill>
                  <a:prstClr val="black"/>
                </a:solidFill>
                <a:ea typeface="+mn-ea"/>
              </a:rPr>
            </a:br>
            <a:r>
              <a:rPr lang="ru-RU" sz="1800" b="0" kern="1200" spc="-10" dirty="0">
                <a:solidFill>
                  <a:prstClr val="black"/>
                </a:solidFill>
                <a:ea typeface="+mn-ea"/>
              </a:rPr>
              <a:t>Транспортировать</a:t>
            </a:r>
            <a:r>
              <a:rPr lang="ru-RU" sz="1800" b="0" kern="1200" spc="-5" dirty="0">
                <a:solidFill>
                  <a:prstClr val="black"/>
                </a:solidFill>
                <a:ea typeface="+mn-ea"/>
              </a:rPr>
              <a:t> </a:t>
            </a:r>
            <a:r>
              <a:rPr lang="ru-RU" sz="1800" b="0" kern="1200" dirty="0">
                <a:solidFill>
                  <a:prstClr val="black"/>
                </a:solidFill>
                <a:ea typeface="+mn-ea"/>
              </a:rPr>
              <a:t>и</a:t>
            </a:r>
            <a:r>
              <a:rPr lang="ru-RU" sz="1800" b="0" kern="1200" spc="5" dirty="0">
                <a:solidFill>
                  <a:prstClr val="black"/>
                </a:solidFill>
                <a:ea typeface="+mn-ea"/>
              </a:rPr>
              <a:t> </a:t>
            </a:r>
            <a:r>
              <a:rPr lang="ru-RU" sz="1800" b="0" kern="1200" spc="-5" dirty="0">
                <a:solidFill>
                  <a:prstClr val="black"/>
                </a:solidFill>
                <a:ea typeface="+mn-ea"/>
              </a:rPr>
              <a:t>утилизировать</a:t>
            </a:r>
            <a:r>
              <a:rPr lang="ru-RU" sz="1800" b="0" kern="1200" dirty="0">
                <a:solidFill>
                  <a:prstClr val="black"/>
                </a:solidFill>
                <a:ea typeface="+mn-ea"/>
              </a:rPr>
              <a:t> </a:t>
            </a:r>
            <a:r>
              <a:rPr lang="ru-RU" sz="1800" b="0" kern="1200" spc="-5" dirty="0">
                <a:solidFill>
                  <a:prstClr val="black"/>
                </a:solidFill>
                <a:ea typeface="+mn-ea"/>
              </a:rPr>
              <a:t>батарейки,</a:t>
            </a:r>
            <a:r>
              <a:rPr lang="ru-RU" sz="1800" b="0" kern="1200" dirty="0">
                <a:solidFill>
                  <a:prstClr val="black"/>
                </a:solidFill>
                <a:ea typeface="+mn-ea"/>
              </a:rPr>
              <a:t> </a:t>
            </a:r>
            <a:r>
              <a:rPr lang="ru-RU" sz="1800" b="0" kern="1200" spc="-5" dirty="0">
                <a:solidFill>
                  <a:prstClr val="black"/>
                </a:solidFill>
                <a:ea typeface="+mn-ea"/>
              </a:rPr>
              <a:t>собранные</a:t>
            </a:r>
            <a:r>
              <a:rPr lang="ru-RU" sz="1800" b="0" kern="1200" dirty="0">
                <a:solidFill>
                  <a:prstClr val="black"/>
                </a:solidFill>
                <a:ea typeface="+mn-ea"/>
              </a:rPr>
              <a:t> </a:t>
            </a:r>
            <a:r>
              <a:rPr lang="ru-RU" sz="1800" b="0" kern="1200" spc="-15" dirty="0">
                <a:solidFill>
                  <a:prstClr val="black"/>
                </a:solidFill>
                <a:ea typeface="+mn-ea"/>
              </a:rPr>
              <a:t>во </a:t>
            </a:r>
            <a:r>
              <a:rPr lang="ru-RU" sz="1800" b="0" kern="1200" spc="-484" dirty="0">
                <a:solidFill>
                  <a:prstClr val="black"/>
                </a:solidFill>
                <a:ea typeface="+mn-ea"/>
              </a:rPr>
              <a:t> </a:t>
            </a:r>
            <a:r>
              <a:rPr lang="ru-RU" sz="1800" b="0" kern="1200" dirty="0">
                <a:solidFill>
                  <a:prstClr val="black"/>
                </a:solidFill>
                <a:ea typeface="+mn-ea"/>
              </a:rPr>
              <a:t>время</a:t>
            </a:r>
            <a:r>
              <a:rPr lang="ru-RU" sz="1800" b="0" kern="1200" spc="-20" dirty="0">
                <a:solidFill>
                  <a:prstClr val="black"/>
                </a:solidFill>
                <a:ea typeface="+mn-ea"/>
              </a:rPr>
              <a:t> экологического</a:t>
            </a:r>
            <a:r>
              <a:rPr lang="ru-RU" sz="1800" b="0" kern="1200" spc="-10" dirty="0">
                <a:solidFill>
                  <a:prstClr val="black"/>
                </a:solidFill>
                <a:ea typeface="+mn-ea"/>
              </a:rPr>
              <a:t> </a:t>
            </a:r>
            <a:r>
              <a:rPr lang="ru-RU" sz="1800" b="0" kern="1200" dirty="0">
                <a:solidFill>
                  <a:prstClr val="black"/>
                </a:solidFill>
                <a:ea typeface="+mn-ea"/>
              </a:rPr>
              <a:t>марафона</a:t>
            </a:r>
            <a:br>
              <a:rPr lang="ru-RU" sz="1800" b="0" kern="1200" dirty="0">
                <a:solidFill>
                  <a:prstClr val="black"/>
                </a:solidFill>
                <a:ea typeface="+mn-ea"/>
              </a:rPr>
            </a:br>
            <a:r>
              <a:rPr lang="ru-RU" sz="1800" b="0" kern="1200" dirty="0">
                <a:solidFill>
                  <a:prstClr val="black"/>
                </a:solidFill>
                <a:ea typeface="+mn-ea"/>
              </a:rPr>
              <a:t>Провести</a:t>
            </a:r>
            <a:r>
              <a:rPr lang="ru-RU" sz="1800" b="0" kern="1200" spc="625" dirty="0">
                <a:solidFill>
                  <a:prstClr val="black"/>
                </a:solidFill>
                <a:ea typeface="+mn-ea"/>
              </a:rPr>
              <a:t> </a:t>
            </a:r>
            <a:r>
              <a:rPr lang="ru-RU" sz="1800" b="0" kern="1200" spc="-10" dirty="0">
                <a:solidFill>
                  <a:prstClr val="black"/>
                </a:solidFill>
                <a:ea typeface="+mn-ea"/>
              </a:rPr>
              <a:t>экологический</a:t>
            </a:r>
            <a:r>
              <a:rPr lang="ru-RU" sz="1800" b="0" kern="1200" spc="630" dirty="0">
                <a:solidFill>
                  <a:prstClr val="black"/>
                </a:solidFill>
                <a:ea typeface="+mn-ea"/>
              </a:rPr>
              <a:t> </a:t>
            </a:r>
            <a:r>
              <a:rPr lang="ru-RU" sz="1800" b="0" kern="1200" spc="-5" dirty="0">
                <a:solidFill>
                  <a:prstClr val="black"/>
                </a:solidFill>
                <a:ea typeface="+mn-ea"/>
              </a:rPr>
              <a:t>праздник</a:t>
            </a:r>
            <a:r>
              <a:rPr lang="ru-RU" sz="1800" b="0" kern="1200" spc="625" dirty="0">
                <a:solidFill>
                  <a:prstClr val="black"/>
                </a:solidFill>
                <a:ea typeface="+mn-ea"/>
              </a:rPr>
              <a:t> </a:t>
            </a:r>
            <a:r>
              <a:rPr lang="ru-RU" sz="1800" b="0" kern="1200" dirty="0">
                <a:solidFill>
                  <a:prstClr val="black"/>
                </a:solidFill>
                <a:ea typeface="+mn-ea"/>
              </a:rPr>
              <a:t>"Сдай</a:t>
            </a:r>
            <a:r>
              <a:rPr lang="ru-RU" sz="1800" b="0" kern="1200" spc="625" dirty="0">
                <a:solidFill>
                  <a:prstClr val="black"/>
                </a:solidFill>
                <a:ea typeface="+mn-ea"/>
              </a:rPr>
              <a:t> </a:t>
            </a:r>
            <a:r>
              <a:rPr lang="ru-RU" sz="1800" b="0" kern="1200" spc="-10" dirty="0">
                <a:solidFill>
                  <a:prstClr val="black"/>
                </a:solidFill>
                <a:ea typeface="+mn-ea"/>
              </a:rPr>
              <a:t>батарейку</a:t>
            </a:r>
            <a:r>
              <a:rPr lang="ru-RU" sz="1800" b="0" kern="1200" spc="610" dirty="0">
                <a:solidFill>
                  <a:prstClr val="black"/>
                </a:solidFill>
                <a:ea typeface="+mn-ea"/>
              </a:rPr>
              <a:t> </a:t>
            </a:r>
            <a:r>
              <a:rPr lang="ru-RU" sz="1800" b="0" kern="1200" dirty="0">
                <a:solidFill>
                  <a:prstClr val="black"/>
                </a:solidFill>
                <a:ea typeface="+mn-ea"/>
              </a:rPr>
              <a:t>-</a:t>
            </a:r>
            <a:r>
              <a:rPr lang="ru-RU" sz="1800" b="0" kern="1200" spc="635" dirty="0">
                <a:solidFill>
                  <a:prstClr val="black"/>
                </a:solidFill>
                <a:ea typeface="+mn-ea"/>
              </a:rPr>
              <a:t> </a:t>
            </a:r>
            <a:r>
              <a:rPr lang="ru-RU" sz="1800" b="0" kern="1200" dirty="0">
                <a:solidFill>
                  <a:prstClr val="black"/>
                </a:solidFill>
                <a:ea typeface="+mn-ea"/>
              </a:rPr>
              <a:t>спаси</a:t>
            </a:r>
            <a:br>
              <a:rPr lang="ru-RU" sz="1800" b="0" kern="1200" dirty="0">
                <a:solidFill>
                  <a:prstClr val="black"/>
                </a:solidFill>
                <a:ea typeface="+mn-ea"/>
              </a:rPr>
            </a:br>
            <a:r>
              <a:rPr lang="ru-RU" sz="1800" b="0" kern="1200" spc="-15" dirty="0">
                <a:solidFill>
                  <a:prstClr val="black"/>
                </a:solidFill>
                <a:ea typeface="+mn-ea"/>
              </a:rPr>
              <a:t>ежиков"</a:t>
            </a:r>
            <a:r>
              <a:rPr lang="ru-RU" sz="1800" b="0" kern="1200" spc="-5" dirty="0">
                <a:solidFill>
                  <a:prstClr val="black"/>
                </a:solidFill>
                <a:ea typeface="+mn-ea"/>
              </a:rPr>
              <a:t> </a:t>
            </a:r>
            <a:r>
              <a:rPr lang="ru-RU" sz="1800" b="0" kern="1200" dirty="0">
                <a:solidFill>
                  <a:prstClr val="black"/>
                </a:solidFill>
                <a:ea typeface="+mn-ea"/>
              </a:rPr>
              <a:t>с</a:t>
            </a:r>
            <a:r>
              <a:rPr lang="ru-RU" sz="1800" b="0" kern="1200" spc="-15" dirty="0">
                <a:solidFill>
                  <a:prstClr val="black"/>
                </a:solidFill>
                <a:ea typeface="+mn-ea"/>
              </a:rPr>
              <a:t> </a:t>
            </a:r>
            <a:r>
              <a:rPr lang="ru-RU" sz="1800" b="0" kern="1200" spc="-10" dirty="0">
                <a:solidFill>
                  <a:prstClr val="black"/>
                </a:solidFill>
                <a:ea typeface="+mn-ea"/>
              </a:rPr>
              <a:t>подведением</a:t>
            </a:r>
            <a:r>
              <a:rPr lang="ru-RU" sz="1800" b="0" kern="1200" spc="-15" dirty="0">
                <a:solidFill>
                  <a:prstClr val="black"/>
                </a:solidFill>
                <a:ea typeface="+mn-ea"/>
              </a:rPr>
              <a:t> итогов</a:t>
            </a:r>
            <a:r>
              <a:rPr lang="ru-RU" sz="1800" b="0" kern="1200" spc="5" dirty="0">
                <a:solidFill>
                  <a:prstClr val="black"/>
                </a:solidFill>
                <a:ea typeface="+mn-ea"/>
              </a:rPr>
              <a:t> </a:t>
            </a:r>
            <a:r>
              <a:rPr lang="ru-RU" sz="1800" b="0" kern="1200" spc="-10" dirty="0">
                <a:solidFill>
                  <a:prstClr val="black"/>
                </a:solidFill>
                <a:ea typeface="+mn-ea"/>
              </a:rPr>
              <a:t>природоохранного</a:t>
            </a:r>
            <a:r>
              <a:rPr lang="ru-RU" sz="1800" b="0" kern="1200" spc="-30" dirty="0">
                <a:solidFill>
                  <a:prstClr val="black"/>
                </a:solidFill>
                <a:ea typeface="+mn-ea"/>
              </a:rPr>
              <a:t> </a:t>
            </a:r>
            <a:r>
              <a:rPr lang="ru-RU" sz="1800" b="0" kern="1200" spc="-5" dirty="0">
                <a:solidFill>
                  <a:prstClr val="black"/>
                </a:solidFill>
                <a:ea typeface="+mn-ea"/>
              </a:rPr>
              <a:t>движения</a:t>
            </a:r>
            <a:r>
              <a:rPr lang="ru-RU" sz="1800" b="0" kern="1200" dirty="0">
                <a:solidFill>
                  <a:prstClr val="black"/>
                </a:solidFill>
                <a:ea typeface="+mn-ea"/>
              </a:rPr>
              <a:t/>
            </a:r>
            <a:br>
              <a:rPr lang="ru-RU" sz="1800" b="0" kern="1200" dirty="0">
                <a:solidFill>
                  <a:prstClr val="black"/>
                </a:solidFill>
                <a:ea typeface="+mn-ea"/>
              </a:rPr>
            </a:br>
            <a:r>
              <a:rPr lang="ru-RU" sz="1800" b="0" kern="1200" dirty="0">
                <a:solidFill>
                  <a:prstClr val="black"/>
                </a:solidFill>
                <a:latin typeface="Times New Roman" pitchFamily="18" charset="0"/>
                <a:ea typeface="+mn-ea"/>
                <a:cs typeface="Times New Roman" pitchFamily="18" charset="0"/>
              </a:rPr>
              <a:t/>
            </a:r>
            <a:br>
              <a:rPr lang="ru-RU" sz="1800" b="0" kern="1200" dirty="0">
                <a:solidFill>
                  <a:prstClr val="black"/>
                </a:solidFill>
                <a:latin typeface="Times New Roman" pitchFamily="18" charset="0"/>
                <a:ea typeface="+mn-ea"/>
                <a:cs typeface="Times New Roman" pitchFamily="18" charset="0"/>
              </a:rPr>
            </a:br>
            <a:endParaRPr lang="ru-RU" sz="1800" dirty="0"/>
          </a:p>
        </p:txBody>
      </p:sp>
    </p:spTree>
    <p:extLst>
      <p:ext uri="{BB962C8B-B14F-4D97-AF65-F5344CB8AC3E}">
        <p14:creationId xmlns:p14="http://schemas.microsoft.com/office/powerpoint/2010/main" val="399082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6F4F8">
                <a:alpha val="32940"/>
              </a:srgbClr>
            </a:solidFill>
          </p:spPr>
          <p:txBody>
            <a:bodyPr wrap="square" lIns="0" tIns="0" rIns="0" bIns="0" rtlCol="0"/>
            <a:lstStyle/>
            <a:p>
              <a:endParaRPr/>
            </a:p>
          </p:txBody>
        </p:sp>
        <p:sp>
          <p:nvSpPr>
            <p:cNvPr id="5" name="object 5"/>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AB9FB8"/>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28015" y="6095"/>
              <a:ext cx="1782318" cy="1782317"/>
            </a:xfrm>
            <a:prstGeom prst="rect">
              <a:avLst/>
            </a:prstGeom>
          </p:spPr>
        </p:pic>
        <p:sp>
          <p:nvSpPr>
            <p:cNvPr id="7" name="object 7"/>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E8DFF1"/>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2212" y="1045463"/>
              <a:ext cx="1152906" cy="1148334"/>
            </a:xfrm>
            <a:prstGeom prst="rect">
              <a:avLst/>
            </a:prstGeom>
          </p:spPr>
        </p:pic>
        <p:pic>
          <p:nvPicPr>
            <p:cNvPr id="9" name="object 9"/>
            <p:cNvPicPr/>
            <p:nvPr/>
          </p:nvPicPr>
          <p:blipFill>
            <a:blip r:embed="rId5" cstate="print"/>
            <a:stretch>
              <a:fillRect/>
            </a:stretch>
          </p:blipFill>
          <p:spPr>
            <a:xfrm>
              <a:off x="187319" y="1050633"/>
              <a:ext cx="1116813" cy="1111476"/>
            </a:xfrm>
            <a:prstGeom prst="rect">
              <a:avLst/>
            </a:prstGeom>
          </p:spPr>
        </p:pic>
        <p:sp>
          <p:nvSpPr>
            <p:cNvPr id="10" name="object 10"/>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9F92AD"/>
              </a:solidFill>
            </a:ln>
          </p:spPr>
          <p:txBody>
            <a:bodyPr wrap="square" lIns="0" tIns="0" rIns="0" bIns="0" rtlCol="0"/>
            <a:lstStyle/>
            <a:p>
              <a:endParaRPr/>
            </a:p>
          </p:txBody>
        </p:sp>
        <p:sp>
          <p:nvSpPr>
            <p:cNvPr id="11" name="object 11"/>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print"/>
            <a:stretch>
              <a:fillRect/>
            </a:stretch>
          </p:blipFill>
          <p:spPr>
            <a:xfrm>
              <a:off x="935736" y="0"/>
              <a:ext cx="150875" cy="6857996"/>
            </a:xfrm>
            <a:prstGeom prst="rect">
              <a:avLst/>
            </a:prstGeom>
          </p:spPr>
        </p:pic>
        <p:sp>
          <p:nvSpPr>
            <p:cNvPr id="13" name="object 1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title"/>
          </p:nvPr>
        </p:nvSpPr>
        <p:spPr>
          <a:xfrm>
            <a:off x="1088643" y="152401"/>
            <a:ext cx="8055357" cy="10939533"/>
          </a:xfrm>
          <a:prstGeom prst="rect">
            <a:avLst/>
          </a:prstGeom>
        </p:spPr>
        <p:txBody>
          <a:bodyPr vert="horz" wrap="square" lIns="0" tIns="13335" rIns="0" bIns="0" rtlCol="0">
            <a:spAutoFit/>
          </a:bodyPr>
          <a:lstStyle/>
          <a:p>
            <a:pPr marL="12700">
              <a:lnSpc>
                <a:spcPct val="100000"/>
              </a:lnSpc>
              <a:spcBef>
                <a:spcPts val="105"/>
              </a:spcBef>
            </a:pPr>
            <a:r>
              <a:rPr sz="2000" spc="-10" dirty="0" err="1" smtClean="0"/>
              <a:t>Основные</a:t>
            </a:r>
            <a:r>
              <a:rPr sz="2000" spc="-25" dirty="0" smtClean="0"/>
              <a:t> </a:t>
            </a:r>
            <a:r>
              <a:rPr sz="2000" spc="-5" dirty="0" err="1" smtClean="0"/>
              <a:t>этапы</a:t>
            </a:r>
            <a:r>
              <a:rPr sz="2000" spc="-25" dirty="0" smtClean="0"/>
              <a:t> </a:t>
            </a:r>
            <a:r>
              <a:rPr sz="2000" dirty="0" err="1" smtClean="0"/>
              <a:t>проекта</a:t>
            </a:r>
            <a:r>
              <a:rPr lang="ru-RU" sz="2000" dirty="0"/>
              <a:t/>
            </a:r>
            <a:br>
              <a:rPr lang="ru-RU" sz="2000" dirty="0"/>
            </a:br>
            <a:r>
              <a:rPr lang="ru-RU" sz="2000" dirty="0">
                <a:solidFill>
                  <a:schemeClr val="tx1"/>
                </a:solidFill>
              </a:rPr>
              <a:t>I этап. 01.11.2019 г. -10.11.2019 г</a:t>
            </a:r>
            <a:r>
              <a:rPr lang="ru-RU" sz="2000" dirty="0" smtClean="0">
                <a:solidFill>
                  <a:schemeClr val="tx1"/>
                </a:solidFill>
              </a:rPr>
              <a:t>.</a:t>
            </a:r>
            <a:r>
              <a:rPr lang="ru-RU" dirty="0">
                <a:solidFill>
                  <a:schemeClr val="tx1"/>
                </a:solidFill>
              </a:rPr>
              <a:t/>
            </a:r>
            <a:br>
              <a:rPr lang="ru-RU" dirty="0">
                <a:solidFill>
                  <a:schemeClr val="tx1"/>
                </a:solidFill>
              </a:rPr>
            </a:br>
            <a:r>
              <a:rPr lang="ru-RU" sz="1800" b="0" dirty="0">
                <a:solidFill>
                  <a:schemeClr val="tx1"/>
                </a:solidFill>
              </a:rPr>
              <a:t>Разработка совместно с управлением ЖКХ официального  обращения к руководителям управляющих компаний города об  экологической обстановке в городе и необходимости установки  контейнеров для сбора батареек и их дальнейшей утилизации.</a:t>
            </a:r>
            <a:br>
              <a:rPr lang="ru-RU" sz="1800" b="0" dirty="0">
                <a:solidFill>
                  <a:schemeClr val="tx1"/>
                </a:solidFill>
              </a:rPr>
            </a:br>
            <a:r>
              <a:rPr lang="ru-RU" sz="1800" b="0" dirty="0">
                <a:solidFill>
                  <a:schemeClr val="tx1"/>
                </a:solidFill>
              </a:rPr>
              <a:t>Выступления агитбригад «Сдай батарейку - спаси ЕЖИКА» в  коллективах управляющих компаний</a:t>
            </a:r>
            <a:r>
              <a:rPr lang="ru-RU" sz="1800" b="0" dirty="0" smtClean="0">
                <a:solidFill>
                  <a:schemeClr val="tx1"/>
                </a:solidFill>
              </a:rPr>
              <a:t>.</a:t>
            </a:r>
            <a:r>
              <a:rPr lang="ru-RU" sz="1800" b="0" dirty="0">
                <a:solidFill>
                  <a:schemeClr val="tx1"/>
                </a:solidFill>
              </a:rPr>
              <a:t/>
            </a:r>
            <a:br>
              <a:rPr lang="ru-RU" sz="1800" b="0" dirty="0">
                <a:solidFill>
                  <a:schemeClr val="tx1"/>
                </a:solidFill>
              </a:rPr>
            </a:br>
            <a:r>
              <a:rPr lang="ru-RU" sz="1800" dirty="0">
                <a:solidFill>
                  <a:schemeClr val="tx1"/>
                </a:solidFill>
              </a:rPr>
              <a:t>II этап. Экологическое просвещение (01.11.2019 г. - 15.12.2019 г.)</a:t>
            </a:r>
            <a:br>
              <a:rPr lang="ru-RU" sz="1800" dirty="0">
                <a:solidFill>
                  <a:schemeClr val="tx1"/>
                </a:solidFill>
              </a:rPr>
            </a:br>
            <a:r>
              <a:rPr lang="ru-RU" sz="1800" b="0" dirty="0" smtClean="0">
                <a:solidFill>
                  <a:schemeClr val="tx1"/>
                </a:solidFill>
              </a:rPr>
              <a:t>Цикл</a:t>
            </a:r>
            <a:r>
              <a:rPr lang="ru-RU" sz="1800" dirty="0" smtClean="0">
                <a:solidFill>
                  <a:schemeClr val="tx1"/>
                </a:solidFill>
              </a:rPr>
              <a:t> </a:t>
            </a:r>
            <a:r>
              <a:rPr lang="ru-RU" sz="1800" b="0" dirty="0" smtClean="0">
                <a:solidFill>
                  <a:schemeClr val="tx1"/>
                </a:solidFill>
              </a:rPr>
              <a:t>Бесед, творческие конкурсы, лекции;</a:t>
            </a:r>
            <a:br>
              <a:rPr lang="ru-RU" sz="1800" b="0" dirty="0" smtClean="0">
                <a:solidFill>
                  <a:schemeClr val="tx1"/>
                </a:solidFill>
              </a:rPr>
            </a:br>
            <a:r>
              <a:rPr lang="ru-RU" sz="1800" b="0" dirty="0" smtClean="0">
                <a:solidFill>
                  <a:schemeClr val="tx1"/>
                </a:solidFill>
              </a:rPr>
              <a:t>Изготовление буклетов, стендов, планшетов;</a:t>
            </a:r>
            <a:br>
              <a:rPr lang="ru-RU" sz="1800" b="0" dirty="0" smtClean="0">
                <a:solidFill>
                  <a:schemeClr val="tx1"/>
                </a:solidFill>
              </a:rPr>
            </a:br>
            <a:r>
              <a:rPr lang="ru-RU" sz="1800" b="0" dirty="0" smtClean="0">
                <a:solidFill>
                  <a:schemeClr val="tx1"/>
                </a:solidFill>
              </a:rPr>
              <a:t>Проведение опроса;</a:t>
            </a:r>
            <a:br>
              <a:rPr lang="ru-RU" sz="1800" b="0" dirty="0" smtClean="0">
                <a:solidFill>
                  <a:schemeClr val="tx1"/>
                </a:solidFill>
              </a:rPr>
            </a:br>
            <a:r>
              <a:rPr lang="ru-RU" sz="1800" b="0" dirty="0" smtClean="0">
                <a:solidFill>
                  <a:schemeClr val="tx1"/>
                </a:solidFill>
              </a:rPr>
              <a:t>Размещение информации на сайтах, статьи в газете.</a:t>
            </a:r>
            <a:r>
              <a:rPr lang="ru-RU" sz="1800" b="0" dirty="0">
                <a:solidFill>
                  <a:schemeClr val="tx1"/>
                </a:solidFill>
              </a:rPr>
              <a:t/>
            </a:r>
            <a:br>
              <a:rPr lang="ru-RU" sz="1800" b="0" dirty="0">
                <a:solidFill>
                  <a:schemeClr val="tx1"/>
                </a:solidFill>
              </a:rPr>
            </a:br>
            <a:r>
              <a:rPr lang="ru-RU" sz="1800" dirty="0">
                <a:solidFill>
                  <a:schemeClr val="tx1"/>
                </a:solidFill>
              </a:rPr>
              <a:t>III этап: Экологический марафон  (15.11.2019 г. - 15.12.2019 г</a:t>
            </a:r>
            <a:r>
              <a:rPr lang="ru-RU" sz="1800" dirty="0" smtClean="0">
                <a:solidFill>
                  <a:schemeClr val="tx1"/>
                </a:solidFill>
              </a:rPr>
              <a:t>.)</a:t>
            </a:r>
            <a:r>
              <a:rPr lang="ru-RU" sz="1800" b="0" dirty="0">
                <a:solidFill>
                  <a:schemeClr val="tx1"/>
                </a:solidFill>
              </a:rPr>
              <a:t/>
            </a:r>
            <a:br>
              <a:rPr lang="ru-RU" sz="1800" b="0" dirty="0">
                <a:solidFill>
                  <a:schemeClr val="tx1"/>
                </a:solidFill>
              </a:rPr>
            </a:br>
            <a:r>
              <a:rPr lang="ru-RU" sz="1800" b="0" dirty="0">
                <a:solidFill>
                  <a:schemeClr val="tx1"/>
                </a:solidFill>
              </a:rPr>
              <a:t>Экологический марафон «Батарейки, сдавайтесь!»</a:t>
            </a:r>
            <a:br>
              <a:rPr lang="ru-RU" sz="1800" b="0" dirty="0">
                <a:solidFill>
                  <a:schemeClr val="tx1"/>
                </a:solidFill>
              </a:rPr>
            </a:br>
            <a:r>
              <a:rPr lang="ru-RU" sz="1800" b="0" dirty="0">
                <a:solidFill>
                  <a:schemeClr val="tx1"/>
                </a:solidFill>
              </a:rPr>
              <a:t>Акция «Ёжики собирают батарейки</a:t>
            </a:r>
            <a:r>
              <a:rPr lang="ru-RU" sz="1800" b="0" dirty="0" smtClean="0">
                <a:solidFill>
                  <a:schemeClr val="tx1"/>
                </a:solidFill>
              </a:rPr>
              <a:t>»</a:t>
            </a:r>
            <a:r>
              <a:rPr lang="ru-RU" sz="1800" b="0" dirty="0">
                <a:solidFill>
                  <a:schemeClr val="tx1"/>
                </a:solidFill>
              </a:rPr>
              <a:t/>
            </a:r>
            <a:br>
              <a:rPr lang="ru-RU" sz="1800" b="0" dirty="0">
                <a:solidFill>
                  <a:schemeClr val="tx1"/>
                </a:solidFill>
              </a:rPr>
            </a:br>
            <a:r>
              <a:rPr lang="ru-RU" sz="1800" dirty="0">
                <a:solidFill>
                  <a:schemeClr val="tx1"/>
                </a:solidFill>
              </a:rPr>
              <a:t>IV этап: Транспортировка к месту утилизации батареек  (20.12.2019 г. - 25.12.2019 г</a:t>
            </a:r>
            <a:r>
              <a:rPr lang="ru-RU" sz="1800" dirty="0" smtClean="0">
                <a:solidFill>
                  <a:schemeClr val="tx1"/>
                </a:solidFill>
              </a:rPr>
              <a:t>.)</a:t>
            </a:r>
            <a:r>
              <a:rPr lang="ru-RU" sz="1800" dirty="0">
                <a:solidFill>
                  <a:schemeClr val="tx1"/>
                </a:solidFill>
              </a:rPr>
              <a:t/>
            </a:r>
            <a:br>
              <a:rPr lang="ru-RU" sz="1800" dirty="0">
                <a:solidFill>
                  <a:schemeClr val="tx1"/>
                </a:solidFill>
              </a:rPr>
            </a:br>
            <a:r>
              <a:rPr lang="ru-RU" sz="1800" b="0" dirty="0">
                <a:solidFill>
                  <a:schemeClr val="tx1"/>
                </a:solidFill>
              </a:rPr>
              <a:t>Установить	дополнительные	контейнеры	на	время  реализации проекта в каждом образовательном учреждении</a:t>
            </a:r>
            <a:br>
              <a:rPr lang="ru-RU" sz="1800" b="0" dirty="0">
                <a:solidFill>
                  <a:schemeClr val="tx1"/>
                </a:solidFill>
              </a:rPr>
            </a:br>
            <a:r>
              <a:rPr lang="ru-RU" sz="1800" b="0" dirty="0">
                <a:solidFill>
                  <a:schemeClr val="tx1"/>
                </a:solidFill>
              </a:rPr>
              <a:t>Создание в городе пунктов вывоза батареек</a:t>
            </a:r>
            <a:br>
              <a:rPr lang="ru-RU" sz="1800" b="0" dirty="0">
                <a:solidFill>
                  <a:schemeClr val="tx1"/>
                </a:solidFill>
              </a:rPr>
            </a:br>
            <a:r>
              <a:rPr lang="ru-RU" sz="1800" b="0" dirty="0">
                <a:solidFill>
                  <a:schemeClr val="tx1"/>
                </a:solidFill>
              </a:rPr>
              <a:t>Сбор батареек в пунктах вывоза</a:t>
            </a:r>
            <a:br>
              <a:rPr lang="ru-RU" sz="1800" b="0" dirty="0">
                <a:solidFill>
                  <a:schemeClr val="tx1"/>
                </a:solidFill>
              </a:rPr>
            </a:br>
            <a:r>
              <a:rPr lang="ru-RU" sz="1800" b="0" dirty="0">
                <a:solidFill>
                  <a:schemeClr val="tx1"/>
                </a:solidFill>
              </a:rPr>
              <a:t>Транспортировка батареек к месту их утилизации.</a:t>
            </a:r>
            <a:br>
              <a:rPr lang="ru-RU" sz="1800" b="0" dirty="0">
                <a:solidFill>
                  <a:schemeClr val="tx1"/>
                </a:solidFill>
              </a:rPr>
            </a:br>
            <a:r>
              <a:rPr lang="ru-RU" sz="1800" dirty="0" smtClean="0">
                <a:solidFill>
                  <a:schemeClr val="tx1"/>
                </a:solidFill>
              </a:rPr>
              <a:t/>
            </a:r>
            <a:br>
              <a:rPr lang="ru-RU" sz="1800"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endParaRP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6F4F8">
                <a:alpha val="32940"/>
              </a:srgbClr>
            </a:solidFill>
          </p:spPr>
          <p:txBody>
            <a:bodyPr wrap="square" lIns="0" tIns="0" rIns="0" bIns="0" rtlCol="0"/>
            <a:lstStyle/>
            <a:p>
              <a:endParaRPr/>
            </a:p>
          </p:txBody>
        </p:sp>
        <p:sp>
          <p:nvSpPr>
            <p:cNvPr id="5" name="object 5"/>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AB9FB8"/>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28015" y="6095"/>
              <a:ext cx="1782318" cy="1782317"/>
            </a:xfrm>
            <a:prstGeom prst="rect">
              <a:avLst/>
            </a:prstGeom>
          </p:spPr>
        </p:pic>
        <p:sp>
          <p:nvSpPr>
            <p:cNvPr id="7" name="object 7"/>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E8DFF1"/>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2212" y="1045463"/>
              <a:ext cx="1152906" cy="1148334"/>
            </a:xfrm>
            <a:prstGeom prst="rect">
              <a:avLst/>
            </a:prstGeom>
          </p:spPr>
        </p:pic>
        <p:pic>
          <p:nvPicPr>
            <p:cNvPr id="9" name="object 9"/>
            <p:cNvPicPr/>
            <p:nvPr/>
          </p:nvPicPr>
          <p:blipFill>
            <a:blip r:embed="rId5" cstate="print"/>
            <a:stretch>
              <a:fillRect/>
            </a:stretch>
          </p:blipFill>
          <p:spPr>
            <a:xfrm>
              <a:off x="187319" y="1050633"/>
              <a:ext cx="1116813" cy="1111476"/>
            </a:xfrm>
            <a:prstGeom prst="rect">
              <a:avLst/>
            </a:prstGeom>
          </p:spPr>
        </p:pic>
        <p:sp>
          <p:nvSpPr>
            <p:cNvPr id="10" name="object 10"/>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9F92AD"/>
              </a:solidFill>
            </a:ln>
          </p:spPr>
          <p:txBody>
            <a:bodyPr wrap="square" lIns="0" tIns="0" rIns="0" bIns="0" rtlCol="0"/>
            <a:lstStyle/>
            <a:p>
              <a:endParaRPr/>
            </a:p>
          </p:txBody>
        </p:sp>
        <p:sp>
          <p:nvSpPr>
            <p:cNvPr id="11" name="object 11"/>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print"/>
            <a:stretch>
              <a:fillRect/>
            </a:stretch>
          </p:blipFill>
          <p:spPr>
            <a:xfrm>
              <a:off x="935736" y="0"/>
              <a:ext cx="150875" cy="6857996"/>
            </a:xfrm>
            <a:prstGeom prst="rect">
              <a:avLst/>
            </a:prstGeom>
          </p:spPr>
        </p:pic>
        <p:sp>
          <p:nvSpPr>
            <p:cNvPr id="13" name="object 1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Количественные</a:t>
            </a:r>
            <a:r>
              <a:rPr spc="-55" dirty="0"/>
              <a:t> </a:t>
            </a:r>
            <a:r>
              <a:rPr spc="-35" dirty="0"/>
              <a:t>результаты</a:t>
            </a:r>
            <a:r>
              <a:rPr dirty="0"/>
              <a:t> проекта</a:t>
            </a:r>
          </a:p>
        </p:txBody>
      </p:sp>
      <p:sp>
        <p:nvSpPr>
          <p:cNvPr id="15" name="object 15"/>
          <p:cNvSpPr txBox="1"/>
          <p:nvPr/>
        </p:nvSpPr>
        <p:spPr>
          <a:xfrm>
            <a:off x="1075740" y="716635"/>
            <a:ext cx="7534909" cy="5055870"/>
          </a:xfrm>
          <a:prstGeom prst="rect">
            <a:avLst/>
          </a:prstGeom>
        </p:spPr>
        <p:txBody>
          <a:bodyPr vert="horz" wrap="square" lIns="0" tIns="12700" rIns="0" bIns="0" rtlCol="0">
            <a:spAutoFit/>
          </a:bodyPr>
          <a:lstStyle/>
          <a:p>
            <a:pPr marL="295910" marR="6350" indent="-283845">
              <a:lnSpc>
                <a:spcPct val="110000"/>
              </a:lnSpc>
              <a:spcBef>
                <a:spcPts val="100"/>
              </a:spcBef>
              <a:buSzPct val="80000"/>
              <a:buFont typeface="Wingdings 2"/>
              <a:buChar char=""/>
              <a:tabLst>
                <a:tab pos="295910" algn="l"/>
                <a:tab pos="296545" algn="l"/>
                <a:tab pos="1701164" algn="l"/>
                <a:tab pos="3315335" algn="l"/>
                <a:tab pos="4880610" algn="l"/>
                <a:tab pos="5744845" algn="l"/>
                <a:tab pos="7392670" algn="l"/>
              </a:tabLst>
            </a:pPr>
            <a:r>
              <a:rPr sz="2000" spc="-100" dirty="0">
                <a:latin typeface="Times New Roman"/>
                <a:cs typeface="Times New Roman"/>
              </a:rPr>
              <a:t>к</a:t>
            </a:r>
            <a:r>
              <a:rPr sz="2000" spc="-20" dirty="0">
                <a:latin typeface="Times New Roman"/>
                <a:cs typeface="Times New Roman"/>
              </a:rPr>
              <a:t>о</a:t>
            </a:r>
            <a:r>
              <a:rPr sz="2000" dirty="0">
                <a:latin typeface="Times New Roman"/>
                <a:cs typeface="Times New Roman"/>
              </a:rPr>
              <a:t>л</a:t>
            </a:r>
            <a:r>
              <a:rPr sz="2000" spc="-10" dirty="0">
                <a:latin typeface="Times New Roman"/>
                <a:cs typeface="Times New Roman"/>
              </a:rPr>
              <a:t>и</a:t>
            </a:r>
            <a:r>
              <a:rPr sz="2000" dirty="0">
                <a:latin typeface="Times New Roman"/>
                <a:cs typeface="Times New Roman"/>
              </a:rPr>
              <a:t>ч</a:t>
            </a:r>
            <a:r>
              <a:rPr sz="2000" spc="40" dirty="0">
                <a:latin typeface="Times New Roman"/>
                <a:cs typeface="Times New Roman"/>
              </a:rPr>
              <a:t>е</a:t>
            </a:r>
            <a:r>
              <a:rPr sz="2000" dirty="0">
                <a:latin typeface="Times New Roman"/>
                <a:cs typeface="Times New Roman"/>
              </a:rPr>
              <a:t>ст</a:t>
            </a:r>
            <a:r>
              <a:rPr sz="2000" spc="-15" dirty="0">
                <a:latin typeface="Times New Roman"/>
                <a:cs typeface="Times New Roman"/>
              </a:rPr>
              <a:t>в</a:t>
            </a:r>
            <a:r>
              <a:rPr sz="2000" dirty="0">
                <a:latin typeface="Times New Roman"/>
                <a:cs typeface="Times New Roman"/>
              </a:rPr>
              <a:t>о	</a:t>
            </a:r>
            <a:r>
              <a:rPr sz="2000" spc="-15" dirty="0">
                <a:latin typeface="Times New Roman"/>
                <a:cs typeface="Times New Roman"/>
              </a:rPr>
              <a:t>в</a:t>
            </a:r>
            <a:r>
              <a:rPr sz="2000" dirty="0">
                <a:latin typeface="Times New Roman"/>
                <a:cs typeface="Times New Roman"/>
              </a:rPr>
              <a:t>ыс</a:t>
            </a:r>
            <a:r>
              <a:rPr sz="2000" spc="-30" dirty="0">
                <a:latin typeface="Times New Roman"/>
                <a:cs typeface="Times New Roman"/>
              </a:rPr>
              <a:t>т</a:t>
            </a:r>
            <a:r>
              <a:rPr sz="2000" dirty="0">
                <a:latin typeface="Times New Roman"/>
                <a:cs typeface="Times New Roman"/>
              </a:rPr>
              <a:t>у</a:t>
            </a:r>
            <a:r>
              <a:rPr sz="2000" spc="-10" dirty="0">
                <a:latin typeface="Times New Roman"/>
                <a:cs typeface="Times New Roman"/>
              </a:rPr>
              <a:t>п</a:t>
            </a:r>
            <a:r>
              <a:rPr sz="2000" dirty="0">
                <a:latin typeface="Times New Roman"/>
                <a:cs typeface="Times New Roman"/>
              </a:rPr>
              <a:t>ле</a:t>
            </a:r>
            <a:r>
              <a:rPr sz="2000" spc="5" dirty="0">
                <a:latin typeface="Times New Roman"/>
                <a:cs typeface="Times New Roman"/>
              </a:rPr>
              <a:t>н</a:t>
            </a:r>
            <a:r>
              <a:rPr sz="2000" spc="-5" dirty="0">
                <a:latin typeface="Times New Roman"/>
                <a:cs typeface="Times New Roman"/>
              </a:rPr>
              <a:t>и</a:t>
            </a:r>
            <a:r>
              <a:rPr sz="2000" dirty="0">
                <a:latin typeface="Times New Roman"/>
                <a:cs typeface="Times New Roman"/>
              </a:rPr>
              <a:t>й	а</a:t>
            </a:r>
            <a:r>
              <a:rPr sz="2000" spc="-10" dirty="0">
                <a:latin typeface="Times New Roman"/>
                <a:cs typeface="Times New Roman"/>
              </a:rPr>
              <a:t>г</a:t>
            </a:r>
            <a:r>
              <a:rPr sz="2000" spc="-5" dirty="0">
                <a:latin typeface="Times New Roman"/>
                <a:cs typeface="Times New Roman"/>
              </a:rPr>
              <a:t>итбри</a:t>
            </a:r>
            <a:r>
              <a:rPr sz="2000" spc="-10" dirty="0">
                <a:latin typeface="Times New Roman"/>
                <a:cs typeface="Times New Roman"/>
              </a:rPr>
              <a:t>г</a:t>
            </a:r>
            <a:r>
              <a:rPr sz="2000" dirty="0">
                <a:latin typeface="Times New Roman"/>
                <a:cs typeface="Times New Roman"/>
              </a:rPr>
              <a:t>ады	«</a:t>
            </a:r>
            <a:r>
              <a:rPr sz="2000" spc="-10" dirty="0">
                <a:latin typeface="Times New Roman"/>
                <a:cs typeface="Times New Roman"/>
              </a:rPr>
              <a:t>С</a:t>
            </a:r>
            <a:r>
              <a:rPr sz="2000" dirty="0">
                <a:latin typeface="Times New Roman"/>
                <a:cs typeface="Times New Roman"/>
              </a:rPr>
              <a:t>дай	</a:t>
            </a:r>
            <a:r>
              <a:rPr sz="2000" spc="-25" dirty="0">
                <a:latin typeface="Times New Roman"/>
                <a:cs typeface="Times New Roman"/>
              </a:rPr>
              <a:t>Б</a:t>
            </a:r>
            <a:r>
              <a:rPr sz="2000" spc="-175" dirty="0">
                <a:latin typeface="Times New Roman"/>
                <a:cs typeface="Times New Roman"/>
              </a:rPr>
              <a:t>А</a:t>
            </a:r>
            <a:r>
              <a:rPr sz="2000" spc="-100" dirty="0">
                <a:latin typeface="Times New Roman"/>
                <a:cs typeface="Times New Roman"/>
              </a:rPr>
              <a:t>Т</a:t>
            </a:r>
            <a:r>
              <a:rPr sz="2000" spc="-5" dirty="0">
                <a:latin typeface="Times New Roman"/>
                <a:cs typeface="Times New Roman"/>
              </a:rPr>
              <a:t>А</a:t>
            </a:r>
            <a:r>
              <a:rPr sz="2000" dirty="0">
                <a:latin typeface="Times New Roman"/>
                <a:cs typeface="Times New Roman"/>
              </a:rPr>
              <a:t>РЕЙ</a:t>
            </a:r>
            <a:r>
              <a:rPr sz="2000" spc="-40" dirty="0">
                <a:latin typeface="Times New Roman"/>
                <a:cs typeface="Times New Roman"/>
              </a:rPr>
              <a:t>К</a:t>
            </a:r>
            <a:r>
              <a:rPr sz="2000" dirty="0">
                <a:latin typeface="Times New Roman"/>
                <a:cs typeface="Times New Roman"/>
              </a:rPr>
              <a:t>У	–  </a:t>
            </a:r>
            <a:r>
              <a:rPr sz="2000" spc="-5" dirty="0">
                <a:latin typeface="Times New Roman"/>
                <a:cs typeface="Times New Roman"/>
              </a:rPr>
              <a:t>спаси</a:t>
            </a:r>
            <a:r>
              <a:rPr sz="2000" dirty="0">
                <a:latin typeface="Times New Roman"/>
                <a:cs typeface="Times New Roman"/>
              </a:rPr>
              <a:t> ЕЖИКА»</a:t>
            </a:r>
            <a:endParaRPr sz="2000">
              <a:latin typeface="Times New Roman"/>
              <a:cs typeface="Times New Roman"/>
            </a:endParaRPr>
          </a:p>
          <a:p>
            <a:pPr marL="295910" marR="5080" indent="-283845">
              <a:lnSpc>
                <a:spcPts val="2640"/>
              </a:lnSpc>
              <a:spcBef>
                <a:spcPts val="125"/>
              </a:spcBef>
              <a:buSzPct val="80000"/>
              <a:buFont typeface="Wingdings 2"/>
              <a:buChar char=""/>
              <a:tabLst>
                <a:tab pos="295910" algn="l"/>
                <a:tab pos="296545" algn="l"/>
              </a:tabLst>
            </a:pPr>
            <a:r>
              <a:rPr sz="2000" spc="-10" dirty="0">
                <a:latin typeface="Times New Roman"/>
                <a:cs typeface="Times New Roman"/>
              </a:rPr>
              <a:t>количество</a:t>
            </a:r>
            <a:r>
              <a:rPr sz="2000" spc="75" dirty="0">
                <a:latin typeface="Times New Roman"/>
                <a:cs typeface="Times New Roman"/>
              </a:rPr>
              <a:t> </a:t>
            </a:r>
            <a:r>
              <a:rPr sz="2000" spc="-5" dirty="0">
                <a:latin typeface="Times New Roman"/>
                <a:cs typeface="Times New Roman"/>
              </a:rPr>
              <a:t>человек,</a:t>
            </a:r>
            <a:r>
              <a:rPr sz="2000" spc="85" dirty="0">
                <a:latin typeface="Times New Roman"/>
                <a:cs typeface="Times New Roman"/>
              </a:rPr>
              <a:t> </a:t>
            </a:r>
            <a:r>
              <a:rPr sz="2000" spc="-5" dirty="0">
                <a:latin typeface="Times New Roman"/>
                <a:cs typeface="Times New Roman"/>
              </a:rPr>
              <a:t>принявших</a:t>
            </a:r>
            <a:r>
              <a:rPr sz="2000" spc="90" dirty="0">
                <a:latin typeface="Times New Roman"/>
                <a:cs typeface="Times New Roman"/>
              </a:rPr>
              <a:t> </a:t>
            </a:r>
            <a:r>
              <a:rPr sz="2000" spc="-5" dirty="0">
                <a:latin typeface="Times New Roman"/>
                <a:cs typeface="Times New Roman"/>
              </a:rPr>
              <a:t>участие</a:t>
            </a:r>
            <a:r>
              <a:rPr sz="2000" spc="75" dirty="0">
                <a:latin typeface="Times New Roman"/>
                <a:cs typeface="Times New Roman"/>
              </a:rPr>
              <a:t> </a:t>
            </a:r>
            <a:r>
              <a:rPr sz="2000" dirty="0">
                <a:latin typeface="Times New Roman"/>
                <a:cs typeface="Times New Roman"/>
              </a:rPr>
              <a:t>в</a:t>
            </a:r>
            <a:r>
              <a:rPr sz="2000" spc="90" dirty="0">
                <a:latin typeface="Times New Roman"/>
                <a:cs typeface="Times New Roman"/>
              </a:rPr>
              <a:t> </a:t>
            </a:r>
            <a:r>
              <a:rPr sz="2000" dirty="0">
                <a:latin typeface="Times New Roman"/>
                <a:cs typeface="Times New Roman"/>
              </a:rPr>
              <a:t>мероприятиях</a:t>
            </a:r>
            <a:r>
              <a:rPr sz="2000" spc="100" dirty="0">
                <a:latin typeface="Times New Roman"/>
                <a:cs typeface="Times New Roman"/>
              </a:rPr>
              <a:t> </a:t>
            </a:r>
            <a:r>
              <a:rPr sz="2000" dirty="0">
                <a:latin typeface="Times New Roman"/>
                <a:cs typeface="Times New Roman"/>
              </a:rPr>
              <a:t>проекта: </a:t>
            </a:r>
            <a:r>
              <a:rPr sz="2000" spc="-484" dirty="0">
                <a:latin typeface="Times New Roman"/>
                <a:cs typeface="Times New Roman"/>
              </a:rPr>
              <a:t> </a:t>
            </a:r>
            <a:r>
              <a:rPr sz="2000" spc="5" dirty="0">
                <a:latin typeface="Times New Roman"/>
                <a:cs typeface="Times New Roman"/>
              </a:rPr>
              <a:t>10000</a:t>
            </a:r>
            <a:endParaRPr sz="2000">
              <a:latin typeface="Times New Roman"/>
              <a:cs typeface="Times New Roman"/>
            </a:endParaRPr>
          </a:p>
          <a:p>
            <a:pPr marL="295910" marR="5080" indent="-283845">
              <a:lnSpc>
                <a:spcPts val="2640"/>
              </a:lnSpc>
              <a:spcBef>
                <a:spcPts val="5"/>
              </a:spcBef>
              <a:buSzPct val="80000"/>
              <a:buFont typeface="Wingdings 2"/>
              <a:buChar char=""/>
              <a:tabLst>
                <a:tab pos="295910" algn="l"/>
                <a:tab pos="296545" algn="l"/>
              </a:tabLst>
            </a:pPr>
            <a:r>
              <a:rPr sz="2000" spc="-10" dirty="0">
                <a:latin typeface="Times New Roman"/>
                <a:cs typeface="Times New Roman"/>
              </a:rPr>
              <a:t>количество</a:t>
            </a:r>
            <a:r>
              <a:rPr sz="2000" spc="445" dirty="0">
                <a:latin typeface="Times New Roman"/>
                <a:cs typeface="Times New Roman"/>
              </a:rPr>
              <a:t> </a:t>
            </a:r>
            <a:r>
              <a:rPr sz="2000" spc="-10" dirty="0">
                <a:latin typeface="Times New Roman"/>
                <a:cs typeface="Times New Roman"/>
              </a:rPr>
              <a:t>кг</a:t>
            </a:r>
            <a:r>
              <a:rPr sz="2000" spc="440" dirty="0">
                <a:latin typeface="Times New Roman"/>
                <a:cs typeface="Times New Roman"/>
              </a:rPr>
              <a:t> </a:t>
            </a:r>
            <a:r>
              <a:rPr sz="2000" spc="-5" dirty="0">
                <a:latin typeface="Times New Roman"/>
                <a:cs typeface="Times New Roman"/>
              </a:rPr>
              <a:t>батареек,</a:t>
            </a:r>
            <a:r>
              <a:rPr sz="2000" spc="440" dirty="0">
                <a:latin typeface="Times New Roman"/>
                <a:cs typeface="Times New Roman"/>
              </a:rPr>
              <a:t> </a:t>
            </a:r>
            <a:r>
              <a:rPr sz="2000" spc="-5" dirty="0">
                <a:latin typeface="Times New Roman"/>
                <a:cs typeface="Times New Roman"/>
              </a:rPr>
              <a:t>собранных</a:t>
            </a:r>
            <a:r>
              <a:rPr sz="2000" spc="450" dirty="0">
                <a:latin typeface="Times New Roman"/>
                <a:cs typeface="Times New Roman"/>
              </a:rPr>
              <a:t> </a:t>
            </a:r>
            <a:r>
              <a:rPr sz="2000" dirty="0">
                <a:latin typeface="Times New Roman"/>
                <a:cs typeface="Times New Roman"/>
              </a:rPr>
              <a:t>в</a:t>
            </a:r>
            <a:r>
              <a:rPr sz="2000" spc="440" dirty="0">
                <a:latin typeface="Times New Roman"/>
                <a:cs typeface="Times New Roman"/>
              </a:rPr>
              <a:t> </a:t>
            </a:r>
            <a:r>
              <a:rPr sz="2000" spc="-35" dirty="0">
                <a:latin typeface="Times New Roman"/>
                <a:cs typeface="Times New Roman"/>
              </a:rPr>
              <a:t>ходе  </a:t>
            </a:r>
            <a:r>
              <a:rPr sz="2000" dirty="0">
                <a:latin typeface="Times New Roman"/>
                <a:cs typeface="Times New Roman"/>
              </a:rPr>
              <a:t>реализации</a:t>
            </a:r>
            <a:r>
              <a:rPr sz="2000" spc="455" dirty="0">
                <a:latin typeface="Times New Roman"/>
                <a:cs typeface="Times New Roman"/>
              </a:rPr>
              <a:t> </a:t>
            </a:r>
            <a:r>
              <a:rPr sz="2000" dirty="0">
                <a:latin typeface="Times New Roman"/>
                <a:cs typeface="Times New Roman"/>
              </a:rPr>
              <a:t>проекта: </a:t>
            </a:r>
            <a:r>
              <a:rPr sz="2000" spc="-484" dirty="0">
                <a:latin typeface="Times New Roman"/>
                <a:cs typeface="Times New Roman"/>
              </a:rPr>
              <a:t> </a:t>
            </a:r>
            <a:r>
              <a:rPr sz="2000" spc="5" dirty="0">
                <a:latin typeface="Times New Roman"/>
                <a:cs typeface="Times New Roman"/>
              </a:rPr>
              <a:t>500</a:t>
            </a:r>
            <a:endParaRPr sz="2000">
              <a:latin typeface="Times New Roman"/>
              <a:cs typeface="Times New Roman"/>
            </a:endParaRPr>
          </a:p>
          <a:p>
            <a:pPr marL="295910" indent="-283845">
              <a:lnSpc>
                <a:spcPct val="100000"/>
              </a:lnSpc>
              <a:spcBef>
                <a:spcPts val="110"/>
              </a:spcBef>
              <a:buSzPct val="80000"/>
              <a:buFont typeface="Wingdings 2"/>
              <a:buChar char=""/>
              <a:tabLst>
                <a:tab pos="295910" algn="l"/>
                <a:tab pos="296545" algn="l"/>
              </a:tabLst>
            </a:pPr>
            <a:r>
              <a:rPr sz="2000" spc="-10" dirty="0">
                <a:latin typeface="Times New Roman"/>
                <a:cs typeface="Times New Roman"/>
              </a:rPr>
              <a:t>количество</a:t>
            </a:r>
            <a:r>
              <a:rPr sz="2000" spc="250" dirty="0">
                <a:latin typeface="Times New Roman"/>
                <a:cs typeface="Times New Roman"/>
              </a:rPr>
              <a:t> </a:t>
            </a:r>
            <a:r>
              <a:rPr sz="2000" spc="-10" dirty="0">
                <a:latin typeface="Times New Roman"/>
                <a:cs typeface="Times New Roman"/>
              </a:rPr>
              <a:t>платёжных</a:t>
            </a:r>
            <a:r>
              <a:rPr sz="2000" spc="245" dirty="0">
                <a:latin typeface="Times New Roman"/>
                <a:cs typeface="Times New Roman"/>
              </a:rPr>
              <a:t> </a:t>
            </a:r>
            <a:r>
              <a:rPr sz="2000" spc="-5" dirty="0">
                <a:latin typeface="Times New Roman"/>
                <a:cs typeface="Times New Roman"/>
              </a:rPr>
              <a:t>поручений</a:t>
            </a:r>
            <a:r>
              <a:rPr sz="2000" spc="250" dirty="0">
                <a:latin typeface="Times New Roman"/>
                <a:cs typeface="Times New Roman"/>
              </a:rPr>
              <a:t> </a:t>
            </a:r>
            <a:r>
              <a:rPr sz="2000" spc="-15" dirty="0">
                <a:latin typeface="Times New Roman"/>
                <a:cs typeface="Times New Roman"/>
              </a:rPr>
              <a:t>карт</a:t>
            </a:r>
            <a:r>
              <a:rPr sz="2000" spc="245" dirty="0">
                <a:latin typeface="Times New Roman"/>
                <a:cs typeface="Times New Roman"/>
              </a:rPr>
              <a:t> </a:t>
            </a:r>
            <a:r>
              <a:rPr sz="2000" spc="-15" dirty="0">
                <a:latin typeface="Times New Roman"/>
                <a:cs typeface="Times New Roman"/>
              </a:rPr>
              <a:t>города,</a:t>
            </a:r>
            <a:r>
              <a:rPr sz="2000" spc="254" dirty="0">
                <a:latin typeface="Times New Roman"/>
                <a:cs typeface="Times New Roman"/>
              </a:rPr>
              <a:t> </a:t>
            </a:r>
            <a:r>
              <a:rPr sz="2000" dirty="0">
                <a:latin typeface="Times New Roman"/>
                <a:cs typeface="Times New Roman"/>
              </a:rPr>
              <a:t>с</a:t>
            </a:r>
            <a:r>
              <a:rPr sz="2000" spc="240" dirty="0">
                <a:latin typeface="Times New Roman"/>
                <a:cs typeface="Times New Roman"/>
              </a:rPr>
              <a:t> </a:t>
            </a:r>
            <a:r>
              <a:rPr sz="2000" spc="-10" dirty="0">
                <a:latin typeface="Times New Roman"/>
                <a:cs typeface="Times New Roman"/>
              </a:rPr>
              <a:t>указанием</a:t>
            </a:r>
            <a:r>
              <a:rPr sz="2000" spc="245" dirty="0">
                <a:latin typeface="Times New Roman"/>
                <a:cs typeface="Times New Roman"/>
              </a:rPr>
              <a:t> </a:t>
            </a:r>
            <a:r>
              <a:rPr sz="2000" spc="10" dirty="0">
                <a:latin typeface="Times New Roman"/>
                <a:cs typeface="Times New Roman"/>
              </a:rPr>
              <a:t>мест</a:t>
            </a:r>
            <a:endParaRPr sz="2000">
              <a:latin typeface="Times New Roman"/>
              <a:cs typeface="Times New Roman"/>
            </a:endParaRPr>
          </a:p>
          <a:p>
            <a:pPr marL="295910">
              <a:lnSpc>
                <a:spcPct val="100000"/>
              </a:lnSpc>
              <a:spcBef>
                <a:spcPts val="240"/>
              </a:spcBef>
            </a:pPr>
            <a:r>
              <a:rPr sz="2000" spc="-5" dirty="0">
                <a:latin typeface="Times New Roman"/>
                <a:cs typeface="Times New Roman"/>
              </a:rPr>
              <a:t>размещения</a:t>
            </a:r>
            <a:r>
              <a:rPr sz="2000" spc="-20" dirty="0">
                <a:latin typeface="Times New Roman"/>
                <a:cs typeface="Times New Roman"/>
              </a:rPr>
              <a:t> </a:t>
            </a:r>
            <a:r>
              <a:rPr sz="2000" spc="-10" dirty="0">
                <a:latin typeface="Times New Roman"/>
                <a:cs typeface="Times New Roman"/>
              </a:rPr>
              <a:t>контейнеров</a:t>
            </a:r>
            <a:r>
              <a:rPr sz="2000" spc="-5" dirty="0">
                <a:latin typeface="Times New Roman"/>
                <a:cs typeface="Times New Roman"/>
              </a:rPr>
              <a:t> для </a:t>
            </a:r>
            <a:r>
              <a:rPr sz="2000" dirty="0">
                <a:latin typeface="Times New Roman"/>
                <a:cs typeface="Times New Roman"/>
              </a:rPr>
              <a:t>-</a:t>
            </a:r>
            <a:r>
              <a:rPr sz="2000" spc="5" dirty="0">
                <a:latin typeface="Times New Roman"/>
                <a:cs typeface="Times New Roman"/>
              </a:rPr>
              <a:t> </a:t>
            </a:r>
            <a:r>
              <a:rPr sz="2000" spc="-10" dirty="0">
                <a:latin typeface="Times New Roman"/>
                <a:cs typeface="Times New Roman"/>
              </a:rPr>
              <a:t>раздельного</a:t>
            </a:r>
            <a:r>
              <a:rPr sz="2000" spc="-15" dirty="0">
                <a:latin typeface="Times New Roman"/>
                <a:cs typeface="Times New Roman"/>
              </a:rPr>
              <a:t> </a:t>
            </a:r>
            <a:r>
              <a:rPr sz="2000" spc="5" dirty="0">
                <a:latin typeface="Times New Roman"/>
                <a:cs typeface="Times New Roman"/>
              </a:rPr>
              <a:t>сбора</a:t>
            </a:r>
            <a:r>
              <a:rPr sz="2000" spc="-15" dirty="0">
                <a:latin typeface="Times New Roman"/>
                <a:cs typeface="Times New Roman"/>
              </a:rPr>
              <a:t> </a:t>
            </a:r>
            <a:r>
              <a:rPr sz="2000" dirty="0">
                <a:latin typeface="Times New Roman"/>
                <a:cs typeface="Times New Roman"/>
              </a:rPr>
              <a:t>мусора:</a:t>
            </a:r>
            <a:r>
              <a:rPr sz="2000" spc="-20" dirty="0">
                <a:latin typeface="Times New Roman"/>
                <a:cs typeface="Times New Roman"/>
              </a:rPr>
              <a:t> </a:t>
            </a:r>
            <a:r>
              <a:rPr sz="2000" dirty="0">
                <a:latin typeface="Times New Roman"/>
                <a:cs typeface="Times New Roman"/>
              </a:rPr>
              <a:t>30000</a:t>
            </a:r>
            <a:endParaRPr sz="2000">
              <a:latin typeface="Times New Roman"/>
              <a:cs typeface="Times New Roman"/>
            </a:endParaRPr>
          </a:p>
          <a:p>
            <a:pPr marL="295910" indent="-283845">
              <a:lnSpc>
                <a:spcPct val="100000"/>
              </a:lnSpc>
              <a:spcBef>
                <a:spcPts val="244"/>
              </a:spcBef>
              <a:buSzPct val="80000"/>
              <a:buFont typeface="Wingdings 2"/>
              <a:buChar char=""/>
              <a:tabLst>
                <a:tab pos="295910" algn="l"/>
                <a:tab pos="296545" algn="l"/>
              </a:tabLst>
            </a:pPr>
            <a:r>
              <a:rPr sz="2000" spc="-10" dirty="0">
                <a:latin typeface="Times New Roman"/>
                <a:cs typeface="Times New Roman"/>
              </a:rPr>
              <a:t>количество</a:t>
            </a:r>
            <a:r>
              <a:rPr sz="2000" spc="-15" dirty="0">
                <a:latin typeface="Times New Roman"/>
                <a:cs typeface="Times New Roman"/>
              </a:rPr>
              <a:t> буклетов</a:t>
            </a:r>
            <a:r>
              <a:rPr sz="2000" spc="-10" dirty="0">
                <a:latin typeface="Times New Roman"/>
                <a:cs typeface="Times New Roman"/>
              </a:rPr>
              <a:t> "Батарейка.</a:t>
            </a:r>
            <a:r>
              <a:rPr sz="2000" dirty="0">
                <a:latin typeface="Times New Roman"/>
                <a:cs typeface="Times New Roman"/>
              </a:rPr>
              <a:t> </a:t>
            </a:r>
            <a:r>
              <a:rPr sz="2000" spc="-5" dirty="0">
                <a:latin typeface="Times New Roman"/>
                <a:cs typeface="Times New Roman"/>
              </a:rPr>
              <a:t>Вред или</a:t>
            </a:r>
            <a:r>
              <a:rPr sz="2000" spc="15" dirty="0">
                <a:latin typeface="Times New Roman"/>
                <a:cs typeface="Times New Roman"/>
              </a:rPr>
              <a:t> </a:t>
            </a:r>
            <a:r>
              <a:rPr sz="2000" spc="-5" dirty="0">
                <a:latin typeface="Times New Roman"/>
                <a:cs typeface="Times New Roman"/>
              </a:rPr>
              <a:t>польза? ":</a:t>
            </a:r>
            <a:r>
              <a:rPr sz="2000" spc="-10" dirty="0">
                <a:latin typeface="Times New Roman"/>
                <a:cs typeface="Times New Roman"/>
              </a:rPr>
              <a:t> </a:t>
            </a:r>
            <a:r>
              <a:rPr sz="2000" spc="5" dirty="0">
                <a:latin typeface="Times New Roman"/>
                <a:cs typeface="Times New Roman"/>
              </a:rPr>
              <a:t>2000</a:t>
            </a:r>
            <a:endParaRPr sz="2000">
              <a:latin typeface="Times New Roman"/>
              <a:cs typeface="Times New Roman"/>
            </a:endParaRPr>
          </a:p>
          <a:p>
            <a:pPr marL="360045" indent="-347980">
              <a:lnSpc>
                <a:spcPct val="100000"/>
              </a:lnSpc>
              <a:spcBef>
                <a:spcPts val="240"/>
              </a:spcBef>
              <a:buSzPct val="80000"/>
              <a:buFont typeface="Wingdings 2"/>
              <a:buChar char=""/>
              <a:tabLst>
                <a:tab pos="360045" algn="l"/>
                <a:tab pos="360680" algn="l"/>
              </a:tabLst>
            </a:pPr>
            <a:r>
              <a:rPr sz="2000" spc="-10" dirty="0">
                <a:latin typeface="Times New Roman"/>
                <a:cs typeface="Times New Roman"/>
              </a:rPr>
              <a:t>количество</a:t>
            </a:r>
            <a:r>
              <a:rPr sz="2000" spc="-20" dirty="0">
                <a:latin typeface="Times New Roman"/>
                <a:cs typeface="Times New Roman"/>
              </a:rPr>
              <a:t> </a:t>
            </a:r>
            <a:r>
              <a:rPr sz="2000" spc="-10" dirty="0">
                <a:latin typeface="Times New Roman"/>
                <a:cs typeface="Times New Roman"/>
              </a:rPr>
              <a:t>изготовленных </a:t>
            </a:r>
            <a:r>
              <a:rPr sz="2000" spc="-5" dirty="0">
                <a:latin typeface="Times New Roman"/>
                <a:cs typeface="Times New Roman"/>
              </a:rPr>
              <a:t>информационных</a:t>
            </a:r>
            <a:r>
              <a:rPr sz="2000" spc="10" dirty="0">
                <a:latin typeface="Times New Roman"/>
                <a:cs typeface="Times New Roman"/>
              </a:rPr>
              <a:t> </a:t>
            </a:r>
            <a:r>
              <a:rPr sz="2000" dirty="0">
                <a:latin typeface="Times New Roman"/>
                <a:cs typeface="Times New Roman"/>
              </a:rPr>
              <a:t>стендов:</a:t>
            </a:r>
            <a:r>
              <a:rPr sz="2000" spc="-30" dirty="0">
                <a:latin typeface="Times New Roman"/>
                <a:cs typeface="Times New Roman"/>
              </a:rPr>
              <a:t> </a:t>
            </a:r>
            <a:r>
              <a:rPr sz="2000" spc="5" dirty="0">
                <a:latin typeface="Times New Roman"/>
                <a:cs typeface="Times New Roman"/>
              </a:rPr>
              <a:t>10</a:t>
            </a:r>
            <a:endParaRPr sz="2000">
              <a:latin typeface="Times New Roman"/>
              <a:cs typeface="Times New Roman"/>
            </a:endParaRPr>
          </a:p>
          <a:p>
            <a:pPr marL="295910" indent="-283845">
              <a:lnSpc>
                <a:spcPct val="100000"/>
              </a:lnSpc>
              <a:spcBef>
                <a:spcPts val="240"/>
              </a:spcBef>
              <a:buSzPct val="80000"/>
              <a:buFont typeface="Wingdings 2"/>
              <a:buChar char=""/>
              <a:tabLst>
                <a:tab pos="295910" algn="l"/>
                <a:tab pos="296545" algn="l"/>
                <a:tab pos="1769745" algn="l"/>
                <a:tab pos="3528695" algn="l"/>
                <a:tab pos="3914140" algn="l"/>
                <a:tab pos="4653280" algn="l"/>
                <a:tab pos="6156325" algn="l"/>
                <a:tab pos="7272655" algn="l"/>
              </a:tabLst>
            </a:pPr>
            <a:r>
              <a:rPr sz="2000" spc="-100" dirty="0">
                <a:latin typeface="Times New Roman"/>
                <a:cs typeface="Times New Roman"/>
              </a:rPr>
              <a:t>к</a:t>
            </a:r>
            <a:r>
              <a:rPr sz="2000" spc="-20" dirty="0">
                <a:latin typeface="Times New Roman"/>
                <a:cs typeface="Times New Roman"/>
              </a:rPr>
              <a:t>о</a:t>
            </a:r>
            <a:r>
              <a:rPr sz="2000" dirty="0">
                <a:latin typeface="Times New Roman"/>
                <a:cs typeface="Times New Roman"/>
              </a:rPr>
              <a:t>л</a:t>
            </a:r>
            <a:r>
              <a:rPr sz="2000" spc="-10" dirty="0">
                <a:latin typeface="Times New Roman"/>
                <a:cs typeface="Times New Roman"/>
              </a:rPr>
              <a:t>и</a:t>
            </a:r>
            <a:r>
              <a:rPr sz="2000" dirty="0">
                <a:latin typeface="Times New Roman"/>
                <a:cs typeface="Times New Roman"/>
              </a:rPr>
              <a:t>ч</a:t>
            </a:r>
            <a:r>
              <a:rPr sz="2000" spc="40" dirty="0">
                <a:latin typeface="Times New Roman"/>
                <a:cs typeface="Times New Roman"/>
              </a:rPr>
              <a:t>е</a:t>
            </a:r>
            <a:r>
              <a:rPr sz="2000" dirty="0">
                <a:latin typeface="Times New Roman"/>
                <a:cs typeface="Times New Roman"/>
              </a:rPr>
              <a:t>ст</a:t>
            </a:r>
            <a:r>
              <a:rPr sz="2000" spc="-15" dirty="0">
                <a:latin typeface="Times New Roman"/>
                <a:cs typeface="Times New Roman"/>
              </a:rPr>
              <a:t>в</a:t>
            </a:r>
            <a:r>
              <a:rPr sz="2000" dirty="0">
                <a:latin typeface="Times New Roman"/>
                <a:cs typeface="Times New Roman"/>
              </a:rPr>
              <a:t>о	</a:t>
            </a:r>
            <a:r>
              <a:rPr sz="2000" spc="-5" dirty="0">
                <a:latin typeface="Times New Roman"/>
                <a:cs typeface="Times New Roman"/>
              </a:rPr>
              <a:t>видеор</a:t>
            </a:r>
            <a:r>
              <a:rPr sz="2000" spc="-25" dirty="0">
                <a:latin typeface="Times New Roman"/>
                <a:cs typeface="Times New Roman"/>
              </a:rPr>
              <a:t>о</a:t>
            </a:r>
            <a:r>
              <a:rPr sz="2000" dirty="0">
                <a:latin typeface="Times New Roman"/>
                <a:cs typeface="Times New Roman"/>
              </a:rPr>
              <a:t>л</a:t>
            </a:r>
            <a:r>
              <a:rPr sz="2000" spc="-10" dirty="0">
                <a:latin typeface="Times New Roman"/>
                <a:cs typeface="Times New Roman"/>
              </a:rPr>
              <a:t>и</a:t>
            </a:r>
            <a:r>
              <a:rPr sz="2000" spc="-100" dirty="0">
                <a:latin typeface="Times New Roman"/>
                <a:cs typeface="Times New Roman"/>
              </a:rPr>
              <a:t>к</a:t>
            </a:r>
            <a:r>
              <a:rPr sz="2000" dirty="0">
                <a:latin typeface="Times New Roman"/>
                <a:cs typeface="Times New Roman"/>
              </a:rPr>
              <a:t>ов	о	</a:t>
            </a:r>
            <a:r>
              <a:rPr sz="2000" spc="-70" dirty="0">
                <a:latin typeface="Times New Roman"/>
                <a:cs typeface="Times New Roman"/>
              </a:rPr>
              <a:t>хо</a:t>
            </a:r>
            <a:r>
              <a:rPr sz="2000" dirty="0">
                <a:latin typeface="Times New Roman"/>
                <a:cs typeface="Times New Roman"/>
              </a:rPr>
              <a:t>де	р</a:t>
            </a:r>
            <a:r>
              <a:rPr sz="2000" spc="10" dirty="0">
                <a:latin typeface="Times New Roman"/>
                <a:cs typeface="Times New Roman"/>
              </a:rPr>
              <a:t>е</a:t>
            </a:r>
            <a:r>
              <a:rPr sz="2000" spc="5" dirty="0">
                <a:latin typeface="Times New Roman"/>
                <a:cs typeface="Times New Roman"/>
              </a:rPr>
              <a:t>а</a:t>
            </a:r>
            <a:r>
              <a:rPr sz="2000" dirty="0">
                <a:latin typeface="Times New Roman"/>
                <a:cs typeface="Times New Roman"/>
              </a:rPr>
              <a:t>л</a:t>
            </a:r>
            <a:r>
              <a:rPr sz="2000" spc="-10" dirty="0">
                <a:latin typeface="Times New Roman"/>
                <a:cs typeface="Times New Roman"/>
              </a:rPr>
              <a:t>и</a:t>
            </a:r>
            <a:r>
              <a:rPr sz="2000" dirty="0">
                <a:latin typeface="Times New Roman"/>
                <a:cs typeface="Times New Roman"/>
              </a:rPr>
              <a:t>зац</a:t>
            </a:r>
            <a:r>
              <a:rPr sz="2000" spc="5" dirty="0">
                <a:latin typeface="Times New Roman"/>
                <a:cs typeface="Times New Roman"/>
              </a:rPr>
              <a:t>и</a:t>
            </a:r>
            <a:r>
              <a:rPr sz="2000" dirty="0">
                <a:latin typeface="Times New Roman"/>
                <a:cs typeface="Times New Roman"/>
              </a:rPr>
              <a:t>и	</a:t>
            </a:r>
            <a:r>
              <a:rPr sz="2000" spc="5" dirty="0">
                <a:latin typeface="Times New Roman"/>
                <a:cs typeface="Times New Roman"/>
              </a:rPr>
              <a:t>п</a:t>
            </a:r>
            <a:r>
              <a:rPr sz="2000" dirty="0">
                <a:latin typeface="Times New Roman"/>
                <a:cs typeface="Times New Roman"/>
              </a:rPr>
              <a:t>р</a:t>
            </a:r>
            <a:r>
              <a:rPr sz="2000" spc="30" dirty="0">
                <a:latin typeface="Times New Roman"/>
                <a:cs typeface="Times New Roman"/>
              </a:rPr>
              <a:t>о</a:t>
            </a:r>
            <a:r>
              <a:rPr sz="2000" dirty="0">
                <a:latin typeface="Times New Roman"/>
                <a:cs typeface="Times New Roman"/>
              </a:rPr>
              <a:t>е</a:t>
            </a:r>
            <a:r>
              <a:rPr sz="2000" spc="-30" dirty="0">
                <a:latin typeface="Times New Roman"/>
                <a:cs typeface="Times New Roman"/>
              </a:rPr>
              <a:t>к</a:t>
            </a:r>
            <a:r>
              <a:rPr sz="2000" spc="20" dirty="0">
                <a:latin typeface="Times New Roman"/>
                <a:cs typeface="Times New Roman"/>
              </a:rPr>
              <a:t>т</a:t>
            </a:r>
            <a:r>
              <a:rPr sz="2000" dirty="0">
                <a:latin typeface="Times New Roman"/>
                <a:cs typeface="Times New Roman"/>
              </a:rPr>
              <a:t>а	</a:t>
            </a:r>
            <a:r>
              <a:rPr sz="2000" spc="-5" dirty="0">
                <a:latin typeface="Times New Roman"/>
                <a:cs typeface="Times New Roman"/>
              </a:rPr>
              <a:t>на</a:t>
            </a:r>
            <a:endParaRPr sz="2000">
              <a:latin typeface="Times New Roman"/>
              <a:cs typeface="Times New Roman"/>
            </a:endParaRPr>
          </a:p>
          <a:p>
            <a:pPr marL="295910">
              <a:lnSpc>
                <a:spcPct val="100000"/>
              </a:lnSpc>
              <a:spcBef>
                <a:spcPts val="240"/>
              </a:spcBef>
            </a:pPr>
            <a:r>
              <a:rPr sz="2000" spc="-5" dirty="0">
                <a:latin typeface="Times New Roman"/>
                <a:cs typeface="Times New Roman"/>
              </a:rPr>
              <a:t>телевидении:</a:t>
            </a:r>
            <a:r>
              <a:rPr sz="2000" spc="-10" dirty="0">
                <a:latin typeface="Times New Roman"/>
                <a:cs typeface="Times New Roman"/>
              </a:rPr>
              <a:t> </a:t>
            </a:r>
            <a:r>
              <a:rPr sz="2000" dirty="0">
                <a:latin typeface="Times New Roman"/>
                <a:cs typeface="Times New Roman"/>
              </a:rPr>
              <a:t>3</a:t>
            </a:r>
            <a:endParaRPr sz="2000">
              <a:latin typeface="Times New Roman"/>
              <a:cs typeface="Times New Roman"/>
            </a:endParaRPr>
          </a:p>
          <a:p>
            <a:pPr marL="360045" indent="-347980">
              <a:lnSpc>
                <a:spcPct val="100000"/>
              </a:lnSpc>
              <a:spcBef>
                <a:spcPts val="240"/>
              </a:spcBef>
              <a:buSzPct val="80000"/>
              <a:buFont typeface="Wingdings 2"/>
              <a:buChar char=""/>
              <a:tabLst>
                <a:tab pos="360045" algn="l"/>
                <a:tab pos="360680" algn="l"/>
              </a:tabLst>
            </a:pPr>
            <a:r>
              <a:rPr sz="2000" spc="-10" dirty="0">
                <a:latin typeface="Times New Roman"/>
                <a:cs typeface="Times New Roman"/>
              </a:rPr>
              <a:t>количество</a:t>
            </a:r>
            <a:r>
              <a:rPr sz="2000" spc="-15" dirty="0">
                <a:latin typeface="Times New Roman"/>
                <a:cs typeface="Times New Roman"/>
              </a:rPr>
              <a:t> </a:t>
            </a:r>
            <a:r>
              <a:rPr sz="2000" spc="-5" dirty="0">
                <a:latin typeface="Times New Roman"/>
                <a:cs typeface="Times New Roman"/>
              </a:rPr>
              <a:t>статей</a:t>
            </a:r>
            <a:r>
              <a:rPr sz="2000" dirty="0">
                <a:latin typeface="Times New Roman"/>
                <a:cs typeface="Times New Roman"/>
              </a:rPr>
              <a:t> в</a:t>
            </a:r>
            <a:r>
              <a:rPr sz="2000" spc="-5" dirty="0">
                <a:latin typeface="Times New Roman"/>
                <a:cs typeface="Times New Roman"/>
              </a:rPr>
              <a:t> газете</a:t>
            </a:r>
            <a:r>
              <a:rPr sz="2000" dirty="0">
                <a:latin typeface="Times New Roman"/>
                <a:cs typeface="Times New Roman"/>
              </a:rPr>
              <a:t> о</a:t>
            </a:r>
            <a:r>
              <a:rPr sz="2000" spc="-5" dirty="0">
                <a:latin typeface="Times New Roman"/>
                <a:cs typeface="Times New Roman"/>
              </a:rPr>
              <a:t> </a:t>
            </a:r>
            <a:r>
              <a:rPr sz="2000" spc="-30" dirty="0">
                <a:latin typeface="Times New Roman"/>
                <a:cs typeface="Times New Roman"/>
              </a:rPr>
              <a:t>ходе</a:t>
            </a:r>
            <a:r>
              <a:rPr sz="2000" spc="-20" dirty="0">
                <a:latin typeface="Times New Roman"/>
                <a:cs typeface="Times New Roman"/>
              </a:rPr>
              <a:t> </a:t>
            </a:r>
            <a:r>
              <a:rPr sz="2000" dirty="0">
                <a:latin typeface="Times New Roman"/>
                <a:cs typeface="Times New Roman"/>
              </a:rPr>
              <a:t>реализации</a:t>
            </a:r>
            <a:r>
              <a:rPr sz="2000" spc="15" dirty="0">
                <a:latin typeface="Times New Roman"/>
                <a:cs typeface="Times New Roman"/>
              </a:rPr>
              <a:t> </a:t>
            </a:r>
            <a:r>
              <a:rPr sz="2000" dirty="0">
                <a:latin typeface="Times New Roman"/>
                <a:cs typeface="Times New Roman"/>
              </a:rPr>
              <a:t>проекта:</a:t>
            </a:r>
            <a:r>
              <a:rPr sz="2000" spc="-10" dirty="0">
                <a:latin typeface="Times New Roman"/>
                <a:cs typeface="Times New Roman"/>
              </a:rPr>
              <a:t> </a:t>
            </a:r>
            <a:r>
              <a:rPr sz="2000" dirty="0">
                <a:latin typeface="Times New Roman"/>
                <a:cs typeface="Times New Roman"/>
              </a:rPr>
              <a:t>3</a:t>
            </a:r>
            <a:endParaRPr sz="2000">
              <a:latin typeface="Times New Roman"/>
              <a:cs typeface="Times New Roman"/>
            </a:endParaRPr>
          </a:p>
          <a:p>
            <a:pPr marL="295910" marR="6350" indent="-283845">
              <a:lnSpc>
                <a:spcPct val="110000"/>
              </a:lnSpc>
              <a:buSzPct val="80000"/>
              <a:buFont typeface="Wingdings 2"/>
              <a:buChar char=""/>
              <a:tabLst>
                <a:tab pos="295910" algn="l"/>
                <a:tab pos="296545" algn="l"/>
                <a:tab pos="2152650" algn="l"/>
                <a:tab pos="3795395" algn="l"/>
                <a:tab pos="4389755" algn="l"/>
                <a:tab pos="5922010" algn="l"/>
                <a:tab pos="6752590" algn="l"/>
              </a:tabLst>
            </a:pPr>
            <a:r>
              <a:rPr sz="2000" spc="-5" dirty="0">
                <a:latin typeface="Times New Roman"/>
                <a:cs typeface="Times New Roman"/>
              </a:rPr>
              <a:t>н</a:t>
            </a:r>
            <a:r>
              <a:rPr sz="2000" spc="-35" dirty="0">
                <a:latin typeface="Times New Roman"/>
                <a:cs typeface="Times New Roman"/>
              </a:rPr>
              <a:t>а</a:t>
            </a:r>
            <a:r>
              <a:rPr sz="2000" spc="-5" dirty="0">
                <a:latin typeface="Times New Roman"/>
                <a:cs typeface="Times New Roman"/>
              </a:rPr>
              <a:t>п</a:t>
            </a:r>
            <a:r>
              <a:rPr sz="2000" spc="-25" dirty="0">
                <a:latin typeface="Times New Roman"/>
                <a:cs typeface="Times New Roman"/>
              </a:rPr>
              <a:t>о</a:t>
            </a:r>
            <a:r>
              <a:rPr sz="2000" dirty="0">
                <a:latin typeface="Times New Roman"/>
                <a:cs typeface="Times New Roman"/>
              </a:rPr>
              <a:t>л</a:t>
            </a:r>
            <a:r>
              <a:rPr sz="2000" spc="-10" dirty="0">
                <a:latin typeface="Times New Roman"/>
                <a:cs typeface="Times New Roman"/>
              </a:rPr>
              <a:t>н</a:t>
            </a:r>
            <a:r>
              <a:rPr sz="2000" dirty="0">
                <a:latin typeface="Times New Roman"/>
                <a:cs typeface="Times New Roman"/>
              </a:rPr>
              <a:t>яем</a:t>
            </a:r>
            <a:r>
              <a:rPr sz="2000" spc="55" dirty="0">
                <a:latin typeface="Times New Roman"/>
                <a:cs typeface="Times New Roman"/>
              </a:rPr>
              <a:t>о</a:t>
            </a:r>
            <a:r>
              <a:rPr sz="2000" dirty="0">
                <a:latin typeface="Times New Roman"/>
                <a:cs typeface="Times New Roman"/>
              </a:rPr>
              <a:t>сть	</a:t>
            </a:r>
            <a:r>
              <a:rPr sz="2000" spc="-100" dirty="0">
                <a:latin typeface="Times New Roman"/>
                <a:cs typeface="Times New Roman"/>
              </a:rPr>
              <a:t>к</a:t>
            </a:r>
            <a:r>
              <a:rPr sz="2000" dirty="0">
                <a:latin typeface="Times New Roman"/>
                <a:cs typeface="Times New Roman"/>
              </a:rPr>
              <a:t>онтей</a:t>
            </a:r>
            <a:r>
              <a:rPr sz="2000" spc="-10" dirty="0">
                <a:latin typeface="Times New Roman"/>
                <a:cs typeface="Times New Roman"/>
              </a:rPr>
              <a:t>н</a:t>
            </a:r>
            <a:r>
              <a:rPr sz="2000" dirty="0">
                <a:latin typeface="Times New Roman"/>
                <a:cs typeface="Times New Roman"/>
              </a:rPr>
              <a:t>е</a:t>
            </a:r>
            <a:r>
              <a:rPr sz="2000" spc="-10" dirty="0">
                <a:latin typeface="Times New Roman"/>
                <a:cs typeface="Times New Roman"/>
              </a:rPr>
              <a:t>р</a:t>
            </a:r>
            <a:r>
              <a:rPr sz="2000" dirty="0">
                <a:latin typeface="Times New Roman"/>
                <a:cs typeface="Times New Roman"/>
              </a:rPr>
              <a:t>о</a:t>
            </a:r>
            <a:r>
              <a:rPr sz="2000" spc="5" dirty="0">
                <a:latin typeface="Times New Roman"/>
                <a:cs typeface="Times New Roman"/>
              </a:rPr>
              <a:t>в</a:t>
            </a:r>
            <a:r>
              <a:rPr sz="2000" dirty="0">
                <a:latin typeface="Times New Roman"/>
                <a:cs typeface="Times New Roman"/>
              </a:rPr>
              <a:t>,	для	ра</a:t>
            </a:r>
            <a:r>
              <a:rPr sz="2000" spc="-45" dirty="0">
                <a:latin typeface="Times New Roman"/>
                <a:cs typeface="Times New Roman"/>
              </a:rPr>
              <a:t>з</a:t>
            </a:r>
            <a:r>
              <a:rPr sz="2000" dirty="0">
                <a:latin typeface="Times New Roman"/>
                <a:cs typeface="Times New Roman"/>
              </a:rPr>
              <a:t>дел</a:t>
            </a:r>
            <a:r>
              <a:rPr sz="2000" spc="-10" dirty="0">
                <a:latin typeface="Times New Roman"/>
                <a:cs typeface="Times New Roman"/>
              </a:rPr>
              <a:t>ь</a:t>
            </a:r>
            <a:r>
              <a:rPr sz="2000" spc="-5" dirty="0">
                <a:latin typeface="Times New Roman"/>
                <a:cs typeface="Times New Roman"/>
              </a:rPr>
              <a:t>но</a:t>
            </a:r>
            <a:r>
              <a:rPr sz="2000" spc="-55" dirty="0">
                <a:latin typeface="Times New Roman"/>
                <a:cs typeface="Times New Roman"/>
              </a:rPr>
              <a:t>г</a:t>
            </a:r>
            <a:r>
              <a:rPr sz="2000" dirty="0">
                <a:latin typeface="Times New Roman"/>
                <a:cs typeface="Times New Roman"/>
              </a:rPr>
              <a:t>о	</a:t>
            </a:r>
            <a:r>
              <a:rPr sz="2000" spc="5" dirty="0">
                <a:latin typeface="Times New Roman"/>
                <a:cs typeface="Times New Roman"/>
              </a:rPr>
              <a:t>с</a:t>
            </a:r>
            <a:r>
              <a:rPr sz="2000" spc="-15" dirty="0">
                <a:latin typeface="Times New Roman"/>
                <a:cs typeface="Times New Roman"/>
              </a:rPr>
              <a:t>б</a:t>
            </a:r>
            <a:r>
              <a:rPr sz="2000" dirty="0">
                <a:latin typeface="Times New Roman"/>
                <a:cs typeface="Times New Roman"/>
              </a:rPr>
              <a:t>о</a:t>
            </a:r>
            <a:r>
              <a:rPr sz="2000" spc="10" dirty="0">
                <a:latin typeface="Times New Roman"/>
                <a:cs typeface="Times New Roman"/>
              </a:rPr>
              <a:t>р</a:t>
            </a:r>
            <a:r>
              <a:rPr sz="2000" dirty="0">
                <a:latin typeface="Times New Roman"/>
                <a:cs typeface="Times New Roman"/>
              </a:rPr>
              <a:t>а	мус</a:t>
            </a:r>
            <a:r>
              <a:rPr sz="2000" spc="-10" dirty="0">
                <a:latin typeface="Times New Roman"/>
                <a:cs typeface="Times New Roman"/>
              </a:rPr>
              <a:t>о</a:t>
            </a:r>
            <a:r>
              <a:rPr sz="2000" dirty="0">
                <a:latin typeface="Times New Roman"/>
                <a:cs typeface="Times New Roman"/>
              </a:rPr>
              <a:t>ра  увеличится</a:t>
            </a:r>
            <a:r>
              <a:rPr sz="2000" spc="10" dirty="0">
                <a:latin typeface="Times New Roman"/>
                <a:cs typeface="Times New Roman"/>
              </a:rPr>
              <a:t> </a:t>
            </a:r>
            <a:r>
              <a:rPr sz="2000" dirty="0">
                <a:latin typeface="Times New Roman"/>
                <a:cs typeface="Times New Roman"/>
              </a:rPr>
              <a:t>в</a:t>
            </a:r>
            <a:r>
              <a:rPr sz="2000" spc="5" dirty="0">
                <a:latin typeface="Times New Roman"/>
                <a:cs typeface="Times New Roman"/>
              </a:rPr>
              <a:t> </a:t>
            </a:r>
            <a:r>
              <a:rPr sz="2000" spc="-20" dirty="0">
                <a:latin typeface="Times New Roman"/>
                <a:cs typeface="Times New Roman"/>
              </a:rPr>
              <a:t>несколько</a:t>
            </a:r>
            <a:r>
              <a:rPr sz="2000" dirty="0">
                <a:latin typeface="Times New Roman"/>
                <a:cs typeface="Times New Roman"/>
              </a:rPr>
              <a:t> раз:</a:t>
            </a:r>
            <a:r>
              <a:rPr sz="2000" spc="-25" dirty="0">
                <a:latin typeface="Times New Roman"/>
                <a:cs typeface="Times New Roman"/>
              </a:rPr>
              <a:t> </a:t>
            </a:r>
            <a:r>
              <a:rPr sz="2000" dirty="0">
                <a:latin typeface="Times New Roman"/>
                <a:cs typeface="Times New Roman"/>
              </a:rPr>
              <a:t>25</a:t>
            </a:r>
            <a:r>
              <a:rPr sz="2000" spc="-20" dirty="0">
                <a:latin typeface="Times New Roman"/>
                <a:cs typeface="Times New Roman"/>
              </a:rPr>
              <a:t> </a:t>
            </a:r>
            <a:r>
              <a:rPr sz="2000" dirty="0">
                <a:latin typeface="Times New Roman"/>
                <a:cs typeface="Times New Roman"/>
              </a:rPr>
              <a:t>раз</a:t>
            </a:r>
            <a:endParaRPr sz="20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6F4F8">
                <a:alpha val="32940"/>
              </a:srgbClr>
            </a:solidFill>
          </p:spPr>
          <p:txBody>
            <a:bodyPr wrap="square" lIns="0" tIns="0" rIns="0" bIns="0" rtlCol="0"/>
            <a:lstStyle/>
            <a:p>
              <a:endParaRPr/>
            </a:p>
          </p:txBody>
        </p:sp>
        <p:sp>
          <p:nvSpPr>
            <p:cNvPr id="5" name="object 5"/>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AB9FB8"/>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28015" y="6095"/>
              <a:ext cx="1782318" cy="1782317"/>
            </a:xfrm>
            <a:prstGeom prst="rect">
              <a:avLst/>
            </a:prstGeom>
          </p:spPr>
        </p:pic>
        <p:sp>
          <p:nvSpPr>
            <p:cNvPr id="7" name="object 7"/>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E8DFF1"/>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2212" y="1045463"/>
              <a:ext cx="1152906" cy="1148334"/>
            </a:xfrm>
            <a:prstGeom prst="rect">
              <a:avLst/>
            </a:prstGeom>
          </p:spPr>
        </p:pic>
        <p:pic>
          <p:nvPicPr>
            <p:cNvPr id="9" name="object 9"/>
            <p:cNvPicPr/>
            <p:nvPr/>
          </p:nvPicPr>
          <p:blipFill>
            <a:blip r:embed="rId5" cstate="print"/>
            <a:stretch>
              <a:fillRect/>
            </a:stretch>
          </p:blipFill>
          <p:spPr>
            <a:xfrm>
              <a:off x="187319" y="1050633"/>
              <a:ext cx="1116813" cy="1111476"/>
            </a:xfrm>
            <a:prstGeom prst="rect">
              <a:avLst/>
            </a:prstGeom>
          </p:spPr>
        </p:pic>
        <p:sp>
          <p:nvSpPr>
            <p:cNvPr id="10" name="object 10"/>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9F92AD"/>
              </a:solidFill>
            </a:ln>
          </p:spPr>
          <p:txBody>
            <a:bodyPr wrap="square" lIns="0" tIns="0" rIns="0" bIns="0" rtlCol="0"/>
            <a:lstStyle/>
            <a:p>
              <a:endParaRPr/>
            </a:p>
          </p:txBody>
        </p:sp>
        <p:sp>
          <p:nvSpPr>
            <p:cNvPr id="11" name="object 11"/>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print"/>
            <a:stretch>
              <a:fillRect/>
            </a:stretch>
          </p:blipFill>
          <p:spPr>
            <a:xfrm>
              <a:off x="935736" y="0"/>
              <a:ext cx="150875" cy="6857996"/>
            </a:xfrm>
            <a:prstGeom prst="rect">
              <a:avLst/>
            </a:prstGeom>
          </p:spPr>
        </p:pic>
        <p:sp>
          <p:nvSpPr>
            <p:cNvPr id="13" name="object 1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title"/>
          </p:nvPr>
        </p:nvSpPr>
        <p:spPr>
          <a:xfrm>
            <a:off x="1613661" y="446277"/>
            <a:ext cx="6451600" cy="513715"/>
          </a:xfrm>
          <a:prstGeom prst="rect">
            <a:avLst/>
          </a:prstGeom>
        </p:spPr>
        <p:txBody>
          <a:bodyPr vert="horz" wrap="square" lIns="0" tIns="13335" rIns="0" bIns="0" rtlCol="0">
            <a:spAutoFit/>
          </a:bodyPr>
          <a:lstStyle/>
          <a:p>
            <a:pPr marL="12700">
              <a:lnSpc>
                <a:spcPct val="100000"/>
              </a:lnSpc>
              <a:spcBef>
                <a:spcPts val="105"/>
              </a:spcBef>
            </a:pPr>
            <a:r>
              <a:rPr spc="-10" dirty="0"/>
              <a:t>Качественные</a:t>
            </a:r>
            <a:r>
              <a:rPr spc="-35" dirty="0"/>
              <a:t> результаты </a:t>
            </a:r>
            <a:r>
              <a:rPr dirty="0"/>
              <a:t>проекта</a:t>
            </a:r>
          </a:p>
        </p:txBody>
      </p:sp>
      <p:sp>
        <p:nvSpPr>
          <p:cNvPr id="15" name="object 15"/>
          <p:cNvSpPr txBox="1"/>
          <p:nvPr/>
        </p:nvSpPr>
        <p:spPr>
          <a:xfrm>
            <a:off x="1075740" y="1197609"/>
            <a:ext cx="7533640" cy="4721225"/>
          </a:xfrm>
          <a:prstGeom prst="rect">
            <a:avLst/>
          </a:prstGeom>
        </p:spPr>
        <p:txBody>
          <a:bodyPr vert="horz" wrap="square" lIns="0" tIns="71755" rIns="0" bIns="0" rtlCol="0">
            <a:spAutoFit/>
          </a:bodyPr>
          <a:lstStyle/>
          <a:p>
            <a:pPr marL="295910" marR="6350" indent="-283845" algn="just">
              <a:lnSpc>
                <a:spcPts val="1920"/>
              </a:lnSpc>
              <a:spcBef>
                <a:spcPts val="565"/>
              </a:spcBef>
              <a:buSzPct val="80000"/>
              <a:buFont typeface="Arial"/>
              <a:buChar char="•"/>
              <a:tabLst>
                <a:tab pos="296545" algn="l"/>
              </a:tabLst>
            </a:pPr>
            <a:r>
              <a:rPr sz="2000" dirty="0">
                <a:latin typeface="Times New Roman"/>
                <a:cs typeface="Times New Roman"/>
              </a:rPr>
              <a:t>В </a:t>
            </a:r>
            <a:r>
              <a:rPr sz="2000" spc="-20" dirty="0">
                <a:latin typeface="Times New Roman"/>
                <a:cs typeface="Times New Roman"/>
              </a:rPr>
              <a:t>городе начнет </a:t>
            </a:r>
            <a:r>
              <a:rPr sz="2000" spc="-5" dirty="0">
                <a:latin typeface="Times New Roman"/>
                <a:cs typeface="Times New Roman"/>
              </a:rPr>
              <a:t>выстраиваться система по утилизации батареек </a:t>
            </a:r>
            <a:r>
              <a:rPr sz="2000" dirty="0">
                <a:latin typeface="Times New Roman"/>
                <a:cs typeface="Times New Roman"/>
              </a:rPr>
              <a:t> </a:t>
            </a:r>
            <a:r>
              <a:rPr sz="2000" spc="-5" dirty="0">
                <a:latin typeface="Times New Roman"/>
                <a:cs typeface="Times New Roman"/>
              </a:rPr>
              <a:t>(установка</a:t>
            </a:r>
            <a:r>
              <a:rPr sz="2000" dirty="0">
                <a:latin typeface="Times New Roman"/>
                <a:cs typeface="Times New Roman"/>
              </a:rPr>
              <a:t> </a:t>
            </a:r>
            <a:r>
              <a:rPr sz="2000" spc="-10" dirty="0">
                <a:latin typeface="Times New Roman"/>
                <a:cs typeface="Times New Roman"/>
              </a:rPr>
              <a:t>контейнеров,</a:t>
            </a:r>
            <a:r>
              <a:rPr sz="2000" spc="5" dirty="0">
                <a:latin typeface="Times New Roman"/>
                <a:cs typeface="Times New Roman"/>
              </a:rPr>
              <a:t> сбор</a:t>
            </a:r>
            <a:r>
              <a:rPr sz="2000" spc="-20" dirty="0">
                <a:latin typeface="Times New Roman"/>
                <a:cs typeface="Times New Roman"/>
              </a:rPr>
              <a:t> </a:t>
            </a:r>
            <a:r>
              <a:rPr sz="2000" spc="-5" dirty="0">
                <a:latin typeface="Times New Roman"/>
                <a:cs typeface="Times New Roman"/>
              </a:rPr>
              <a:t>батареек </a:t>
            </a:r>
            <a:r>
              <a:rPr sz="2000" dirty="0">
                <a:latin typeface="Times New Roman"/>
                <a:cs typeface="Times New Roman"/>
              </a:rPr>
              <a:t>и</a:t>
            </a:r>
            <a:r>
              <a:rPr sz="2000" spc="-5" dirty="0">
                <a:latin typeface="Times New Roman"/>
                <a:cs typeface="Times New Roman"/>
              </a:rPr>
              <a:t> их</a:t>
            </a:r>
            <a:r>
              <a:rPr sz="2000" dirty="0">
                <a:latin typeface="Times New Roman"/>
                <a:cs typeface="Times New Roman"/>
              </a:rPr>
              <a:t> </a:t>
            </a:r>
            <a:r>
              <a:rPr sz="2000" spc="-5" dirty="0">
                <a:latin typeface="Times New Roman"/>
                <a:cs typeface="Times New Roman"/>
              </a:rPr>
              <a:t>утилизация)</a:t>
            </a:r>
            <a:endParaRPr sz="2000">
              <a:latin typeface="Times New Roman"/>
              <a:cs typeface="Times New Roman"/>
            </a:endParaRPr>
          </a:p>
          <a:p>
            <a:pPr marL="295910" marR="5080" indent="-283845" algn="just">
              <a:lnSpc>
                <a:spcPct val="80000"/>
              </a:lnSpc>
              <a:spcBef>
                <a:spcPts val="15"/>
              </a:spcBef>
              <a:buSzPct val="80000"/>
              <a:buFont typeface="Arial"/>
              <a:buChar char="•"/>
              <a:tabLst>
                <a:tab pos="296545" algn="l"/>
              </a:tabLst>
            </a:pPr>
            <a:r>
              <a:rPr sz="2000" spc="-5" dirty="0">
                <a:latin typeface="Times New Roman"/>
                <a:cs typeface="Times New Roman"/>
              </a:rPr>
              <a:t>Повышение</a:t>
            </a:r>
            <a:r>
              <a:rPr sz="2000" dirty="0">
                <a:latin typeface="Times New Roman"/>
                <a:cs typeface="Times New Roman"/>
              </a:rPr>
              <a:t> информированности</a:t>
            </a:r>
            <a:r>
              <a:rPr sz="2000" spc="5" dirty="0">
                <a:latin typeface="Times New Roman"/>
                <a:cs typeface="Times New Roman"/>
              </a:rPr>
              <a:t> </a:t>
            </a:r>
            <a:r>
              <a:rPr sz="2000" spc="-15" dirty="0">
                <a:latin typeface="Times New Roman"/>
                <a:cs typeface="Times New Roman"/>
              </a:rPr>
              <a:t>участников</a:t>
            </a:r>
            <a:r>
              <a:rPr sz="2000" spc="-10" dirty="0">
                <a:latin typeface="Times New Roman"/>
                <a:cs typeface="Times New Roman"/>
              </a:rPr>
              <a:t> </a:t>
            </a:r>
            <a:r>
              <a:rPr sz="2000" dirty="0">
                <a:latin typeface="Times New Roman"/>
                <a:cs typeface="Times New Roman"/>
              </a:rPr>
              <a:t>проекта</a:t>
            </a:r>
            <a:r>
              <a:rPr sz="2000" spc="5" dirty="0">
                <a:latin typeface="Times New Roman"/>
                <a:cs typeface="Times New Roman"/>
              </a:rPr>
              <a:t> </a:t>
            </a:r>
            <a:r>
              <a:rPr sz="2000" dirty="0">
                <a:latin typeface="Times New Roman"/>
                <a:cs typeface="Times New Roman"/>
              </a:rPr>
              <a:t>о </a:t>
            </a:r>
            <a:r>
              <a:rPr sz="2000" spc="5" dirty="0">
                <a:latin typeface="Times New Roman"/>
                <a:cs typeface="Times New Roman"/>
              </a:rPr>
              <a:t> </a:t>
            </a:r>
            <a:r>
              <a:rPr sz="2000" spc="-10" dirty="0">
                <a:latin typeface="Times New Roman"/>
                <a:cs typeface="Times New Roman"/>
              </a:rPr>
              <a:t>возможностях</a:t>
            </a:r>
            <a:r>
              <a:rPr sz="2000" spc="-5" dirty="0">
                <a:latin typeface="Times New Roman"/>
                <a:cs typeface="Times New Roman"/>
              </a:rPr>
              <a:t> </a:t>
            </a:r>
            <a:r>
              <a:rPr sz="2000" spc="-15" dirty="0">
                <a:latin typeface="Times New Roman"/>
                <a:cs typeface="Times New Roman"/>
              </a:rPr>
              <a:t>раздельного</a:t>
            </a:r>
            <a:r>
              <a:rPr sz="2000" spc="-10" dirty="0">
                <a:latin typeface="Times New Roman"/>
                <a:cs typeface="Times New Roman"/>
              </a:rPr>
              <a:t> </a:t>
            </a:r>
            <a:r>
              <a:rPr sz="2000" dirty="0">
                <a:latin typeface="Times New Roman"/>
                <a:cs typeface="Times New Roman"/>
              </a:rPr>
              <a:t>сбора</a:t>
            </a:r>
            <a:r>
              <a:rPr sz="2000" spc="5" dirty="0">
                <a:latin typeface="Times New Roman"/>
                <a:cs typeface="Times New Roman"/>
              </a:rPr>
              <a:t> </a:t>
            </a:r>
            <a:r>
              <a:rPr sz="2000" spc="-5" dirty="0">
                <a:latin typeface="Times New Roman"/>
                <a:cs typeface="Times New Roman"/>
              </a:rPr>
              <a:t>мусора</a:t>
            </a:r>
            <a:r>
              <a:rPr sz="2000" dirty="0">
                <a:latin typeface="Times New Roman"/>
                <a:cs typeface="Times New Roman"/>
              </a:rPr>
              <a:t> и</a:t>
            </a:r>
            <a:r>
              <a:rPr sz="2000" spc="5" dirty="0">
                <a:latin typeface="Times New Roman"/>
                <a:cs typeface="Times New Roman"/>
              </a:rPr>
              <a:t> </a:t>
            </a:r>
            <a:r>
              <a:rPr sz="2000" spc="-5" dirty="0">
                <a:latin typeface="Times New Roman"/>
                <a:cs typeface="Times New Roman"/>
              </a:rPr>
              <a:t>опасных</a:t>
            </a:r>
            <a:r>
              <a:rPr sz="2000" dirty="0">
                <a:latin typeface="Times New Roman"/>
                <a:cs typeface="Times New Roman"/>
              </a:rPr>
              <a:t> </a:t>
            </a:r>
            <a:r>
              <a:rPr sz="2000" spc="-30" dirty="0">
                <a:latin typeface="Times New Roman"/>
                <a:cs typeface="Times New Roman"/>
              </a:rPr>
              <a:t>отходов</a:t>
            </a:r>
            <a:r>
              <a:rPr sz="2000" spc="-25" dirty="0">
                <a:latin typeface="Times New Roman"/>
                <a:cs typeface="Times New Roman"/>
              </a:rPr>
              <a:t> </a:t>
            </a:r>
            <a:r>
              <a:rPr sz="2000" dirty="0">
                <a:latin typeface="Times New Roman"/>
                <a:cs typeface="Times New Roman"/>
              </a:rPr>
              <a:t>в </a:t>
            </a:r>
            <a:r>
              <a:rPr sz="2000" spc="5" dirty="0">
                <a:latin typeface="Times New Roman"/>
                <a:cs typeface="Times New Roman"/>
              </a:rPr>
              <a:t> </a:t>
            </a:r>
            <a:r>
              <a:rPr sz="2000" spc="-15" dirty="0">
                <a:latin typeface="Times New Roman"/>
                <a:cs typeface="Times New Roman"/>
              </a:rPr>
              <a:t>городе. </a:t>
            </a:r>
            <a:r>
              <a:rPr sz="2000" spc="-10" dirty="0">
                <a:latin typeface="Times New Roman"/>
                <a:cs typeface="Times New Roman"/>
              </a:rPr>
              <a:t>Формирование </a:t>
            </a:r>
            <a:r>
              <a:rPr sz="2000" spc="-5" dirty="0">
                <a:latin typeface="Times New Roman"/>
                <a:cs typeface="Times New Roman"/>
              </a:rPr>
              <a:t>представления </a:t>
            </a:r>
            <a:r>
              <a:rPr sz="2000" dirty="0">
                <a:latin typeface="Times New Roman"/>
                <a:cs typeface="Times New Roman"/>
              </a:rPr>
              <a:t>о </a:t>
            </a:r>
            <a:r>
              <a:rPr sz="2000" spc="-20" dirty="0">
                <a:latin typeface="Times New Roman"/>
                <a:cs typeface="Times New Roman"/>
              </a:rPr>
              <a:t>том, </a:t>
            </a:r>
            <a:r>
              <a:rPr sz="2000" spc="-10" dirty="0">
                <a:latin typeface="Times New Roman"/>
                <a:cs typeface="Times New Roman"/>
              </a:rPr>
              <a:t>что раздельный </a:t>
            </a:r>
            <a:r>
              <a:rPr sz="2000" dirty="0">
                <a:latin typeface="Times New Roman"/>
                <a:cs typeface="Times New Roman"/>
              </a:rPr>
              <a:t>сбор </a:t>
            </a:r>
            <a:r>
              <a:rPr sz="2000" spc="5" dirty="0">
                <a:latin typeface="Times New Roman"/>
                <a:cs typeface="Times New Roman"/>
              </a:rPr>
              <a:t> </a:t>
            </a:r>
            <a:r>
              <a:rPr sz="2000" dirty="0">
                <a:latin typeface="Times New Roman"/>
                <a:cs typeface="Times New Roman"/>
              </a:rPr>
              <a:t>мусора,</a:t>
            </a:r>
            <a:r>
              <a:rPr sz="2000" spc="-40" dirty="0">
                <a:latin typeface="Times New Roman"/>
                <a:cs typeface="Times New Roman"/>
              </a:rPr>
              <a:t> </a:t>
            </a:r>
            <a:r>
              <a:rPr sz="2000" spc="-5" dirty="0">
                <a:latin typeface="Times New Roman"/>
                <a:cs typeface="Times New Roman"/>
              </a:rPr>
              <a:t>способствует</a:t>
            </a:r>
            <a:r>
              <a:rPr sz="2000" spc="-10" dirty="0">
                <a:latin typeface="Times New Roman"/>
                <a:cs typeface="Times New Roman"/>
              </a:rPr>
              <a:t> </a:t>
            </a:r>
            <a:r>
              <a:rPr sz="2000" spc="-5" dirty="0">
                <a:latin typeface="Times New Roman"/>
                <a:cs typeface="Times New Roman"/>
              </a:rPr>
              <a:t>сохранению окружающей</a:t>
            </a:r>
            <a:r>
              <a:rPr sz="2000" spc="-10" dirty="0">
                <a:latin typeface="Times New Roman"/>
                <a:cs typeface="Times New Roman"/>
              </a:rPr>
              <a:t> </a:t>
            </a:r>
            <a:r>
              <a:rPr sz="2000" spc="-5" dirty="0">
                <a:latin typeface="Times New Roman"/>
                <a:cs typeface="Times New Roman"/>
              </a:rPr>
              <a:t>среды.</a:t>
            </a:r>
            <a:endParaRPr sz="2000">
              <a:latin typeface="Times New Roman"/>
              <a:cs typeface="Times New Roman"/>
            </a:endParaRPr>
          </a:p>
          <a:p>
            <a:pPr marL="295910" marR="5715" indent="-283845" algn="just">
              <a:lnSpc>
                <a:spcPct val="80000"/>
              </a:lnSpc>
              <a:spcBef>
                <a:spcPts val="5"/>
              </a:spcBef>
              <a:buSzPct val="80000"/>
              <a:buFont typeface="Arial"/>
              <a:buChar char="•"/>
              <a:tabLst>
                <a:tab pos="296545" algn="l"/>
              </a:tabLst>
            </a:pPr>
            <a:r>
              <a:rPr sz="2000" dirty="0">
                <a:latin typeface="Times New Roman"/>
                <a:cs typeface="Times New Roman"/>
              </a:rPr>
              <a:t>Распространение </a:t>
            </a:r>
            <a:r>
              <a:rPr sz="2000" spc="-5" dirty="0">
                <a:latin typeface="Times New Roman"/>
                <a:cs typeface="Times New Roman"/>
              </a:rPr>
              <a:t>информации </a:t>
            </a:r>
            <a:r>
              <a:rPr sz="2000" dirty="0">
                <a:latin typeface="Times New Roman"/>
                <a:cs typeface="Times New Roman"/>
              </a:rPr>
              <a:t>о </a:t>
            </a:r>
            <a:r>
              <a:rPr sz="2000" spc="-10" dirty="0">
                <a:latin typeface="Times New Roman"/>
                <a:cs typeface="Times New Roman"/>
              </a:rPr>
              <a:t>негативном </a:t>
            </a:r>
            <a:r>
              <a:rPr sz="2000" spc="-5" dirty="0">
                <a:latin typeface="Times New Roman"/>
                <a:cs typeface="Times New Roman"/>
              </a:rPr>
              <a:t>влиянии </a:t>
            </a:r>
            <a:r>
              <a:rPr sz="2000" spc="-10" dirty="0">
                <a:latin typeface="Times New Roman"/>
                <a:cs typeface="Times New Roman"/>
              </a:rPr>
              <a:t>неразумного </a:t>
            </a:r>
            <a:r>
              <a:rPr sz="2000" spc="-484" dirty="0">
                <a:latin typeface="Times New Roman"/>
                <a:cs typeface="Times New Roman"/>
              </a:rPr>
              <a:t> </a:t>
            </a:r>
            <a:r>
              <a:rPr sz="2000" spc="-20" dirty="0">
                <a:latin typeface="Times New Roman"/>
                <a:cs typeface="Times New Roman"/>
              </a:rPr>
              <a:t>экологического</a:t>
            </a:r>
            <a:r>
              <a:rPr sz="2000" spc="-10" dirty="0">
                <a:latin typeface="Times New Roman"/>
                <a:cs typeface="Times New Roman"/>
              </a:rPr>
              <a:t> </a:t>
            </a:r>
            <a:r>
              <a:rPr sz="2000" spc="-5" dirty="0">
                <a:latin typeface="Times New Roman"/>
                <a:cs typeface="Times New Roman"/>
              </a:rPr>
              <a:t>поведения</a:t>
            </a:r>
            <a:r>
              <a:rPr sz="2000" spc="5" dirty="0">
                <a:latin typeface="Times New Roman"/>
                <a:cs typeface="Times New Roman"/>
              </a:rPr>
              <a:t> </a:t>
            </a:r>
            <a:r>
              <a:rPr sz="2000" spc="-5" dirty="0">
                <a:latin typeface="Times New Roman"/>
                <a:cs typeface="Times New Roman"/>
              </a:rPr>
              <a:t>на</a:t>
            </a:r>
            <a:r>
              <a:rPr sz="2000" dirty="0">
                <a:latin typeface="Times New Roman"/>
                <a:cs typeface="Times New Roman"/>
              </a:rPr>
              <a:t> </a:t>
            </a:r>
            <a:r>
              <a:rPr sz="2000" spc="-5" dirty="0">
                <a:latin typeface="Times New Roman"/>
                <a:cs typeface="Times New Roman"/>
              </a:rPr>
              <a:t>окружающую</a:t>
            </a:r>
            <a:r>
              <a:rPr sz="2000" spc="-10" dirty="0">
                <a:latin typeface="Times New Roman"/>
                <a:cs typeface="Times New Roman"/>
              </a:rPr>
              <a:t> </a:t>
            </a:r>
            <a:r>
              <a:rPr sz="2000" spc="-40" dirty="0">
                <a:latin typeface="Times New Roman"/>
                <a:cs typeface="Times New Roman"/>
              </a:rPr>
              <a:t>среду.</a:t>
            </a:r>
            <a:endParaRPr sz="2000">
              <a:latin typeface="Times New Roman"/>
              <a:cs typeface="Times New Roman"/>
            </a:endParaRPr>
          </a:p>
          <a:p>
            <a:pPr marL="295910" marR="5080" indent="-283845" algn="just">
              <a:lnSpc>
                <a:spcPct val="80000"/>
              </a:lnSpc>
              <a:buSzPct val="80000"/>
              <a:buFont typeface="Arial"/>
              <a:buChar char="•"/>
              <a:tabLst>
                <a:tab pos="296545" algn="l"/>
              </a:tabLst>
            </a:pPr>
            <a:r>
              <a:rPr sz="2000" spc="-5" dirty="0">
                <a:latin typeface="Times New Roman"/>
                <a:cs typeface="Times New Roman"/>
              </a:rPr>
              <a:t>Более</a:t>
            </a:r>
            <a:r>
              <a:rPr sz="2000" dirty="0">
                <a:latin typeface="Times New Roman"/>
                <a:cs typeface="Times New Roman"/>
              </a:rPr>
              <a:t> </a:t>
            </a:r>
            <a:r>
              <a:rPr sz="2000" spc="-10" dirty="0">
                <a:latin typeface="Times New Roman"/>
                <a:cs typeface="Times New Roman"/>
              </a:rPr>
              <a:t>полная</a:t>
            </a:r>
            <a:r>
              <a:rPr sz="2000" spc="-5" dirty="0">
                <a:latin typeface="Times New Roman"/>
                <a:cs typeface="Times New Roman"/>
              </a:rPr>
              <a:t> </a:t>
            </a:r>
            <a:r>
              <a:rPr sz="2000" dirty="0">
                <a:latin typeface="Times New Roman"/>
                <a:cs typeface="Times New Roman"/>
              </a:rPr>
              <a:t>изученность</a:t>
            </a:r>
            <a:r>
              <a:rPr sz="2000" spc="5" dirty="0">
                <a:latin typeface="Times New Roman"/>
                <a:cs typeface="Times New Roman"/>
              </a:rPr>
              <a:t> </a:t>
            </a:r>
            <a:r>
              <a:rPr sz="2000" spc="-5" dirty="0">
                <a:latin typeface="Times New Roman"/>
                <a:cs typeface="Times New Roman"/>
              </a:rPr>
              <a:t>детьми</a:t>
            </a:r>
            <a:r>
              <a:rPr sz="2000" dirty="0">
                <a:latin typeface="Times New Roman"/>
                <a:cs typeface="Times New Roman"/>
              </a:rPr>
              <a:t> и</a:t>
            </a:r>
            <a:r>
              <a:rPr sz="2000" spc="5" dirty="0">
                <a:latin typeface="Times New Roman"/>
                <a:cs typeface="Times New Roman"/>
              </a:rPr>
              <a:t> </a:t>
            </a:r>
            <a:r>
              <a:rPr sz="2000" spc="-15" dirty="0">
                <a:latin typeface="Times New Roman"/>
                <a:cs typeface="Times New Roman"/>
              </a:rPr>
              <a:t>студентами</a:t>
            </a:r>
            <a:r>
              <a:rPr sz="2000" spc="-10" dirty="0">
                <a:latin typeface="Times New Roman"/>
                <a:cs typeface="Times New Roman"/>
              </a:rPr>
              <a:t> </a:t>
            </a:r>
            <a:r>
              <a:rPr sz="2000" spc="10" dirty="0">
                <a:latin typeface="Times New Roman"/>
                <a:cs typeface="Times New Roman"/>
              </a:rPr>
              <a:t>вопроса </a:t>
            </a:r>
            <a:r>
              <a:rPr sz="2000" spc="15" dirty="0">
                <a:latin typeface="Times New Roman"/>
                <a:cs typeface="Times New Roman"/>
              </a:rPr>
              <a:t> </a:t>
            </a:r>
            <a:r>
              <a:rPr sz="2000" spc="-15" dirty="0">
                <a:latin typeface="Times New Roman"/>
                <a:cs typeface="Times New Roman"/>
              </a:rPr>
              <a:t>негативного</a:t>
            </a:r>
            <a:r>
              <a:rPr sz="2000" spc="-10" dirty="0">
                <a:latin typeface="Times New Roman"/>
                <a:cs typeface="Times New Roman"/>
              </a:rPr>
              <a:t> </a:t>
            </a:r>
            <a:r>
              <a:rPr sz="2000" spc="-5" dirty="0">
                <a:latin typeface="Times New Roman"/>
                <a:cs typeface="Times New Roman"/>
              </a:rPr>
              <a:t>воздействия</a:t>
            </a:r>
            <a:r>
              <a:rPr sz="2000" dirty="0">
                <a:latin typeface="Times New Roman"/>
                <a:cs typeface="Times New Roman"/>
              </a:rPr>
              <a:t> </a:t>
            </a:r>
            <a:r>
              <a:rPr sz="2000" spc="-5" dirty="0">
                <a:latin typeface="Times New Roman"/>
                <a:cs typeface="Times New Roman"/>
              </a:rPr>
              <a:t>человека</a:t>
            </a:r>
            <a:r>
              <a:rPr sz="2000" dirty="0">
                <a:latin typeface="Times New Roman"/>
                <a:cs typeface="Times New Roman"/>
              </a:rPr>
              <a:t> </a:t>
            </a:r>
            <a:r>
              <a:rPr sz="2000" spc="-5" dirty="0">
                <a:latin typeface="Times New Roman"/>
                <a:cs typeface="Times New Roman"/>
              </a:rPr>
              <a:t>на</a:t>
            </a:r>
            <a:r>
              <a:rPr sz="2000" dirty="0">
                <a:latin typeface="Times New Roman"/>
                <a:cs typeface="Times New Roman"/>
              </a:rPr>
              <a:t> </a:t>
            </a:r>
            <a:r>
              <a:rPr sz="2000" spc="-5" dirty="0">
                <a:latin typeface="Times New Roman"/>
                <a:cs typeface="Times New Roman"/>
              </a:rPr>
              <a:t>окружающую</a:t>
            </a:r>
            <a:r>
              <a:rPr sz="2000" dirty="0">
                <a:latin typeface="Times New Roman"/>
                <a:cs typeface="Times New Roman"/>
              </a:rPr>
              <a:t> </a:t>
            </a:r>
            <a:r>
              <a:rPr sz="2000" spc="-40" dirty="0">
                <a:latin typeface="Times New Roman"/>
                <a:cs typeface="Times New Roman"/>
              </a:rPr>
              <a:t>среду,</a:t>
            </a:r>
            <a:r>
              <a:rPr sz="2000" spc="-35" dirty="0">
                <a:latin typeface="Times New Roman"/>
                <a:cs typeface="Times New Roman"/>
              </a:rPr>
              <a:t> </a:t>
            </a:r>
            <a:r>
              <a:rPr sz="2000" spc="-5" dirty="0">
                <a:latin typeface="Times New Roman"/>
                <a:cs typeface="Times New Roman"/>
              </a:rPr>
              <a:t>на </a:t>
            </a:r>
            <a:r>
              <a:rPr sz="2000" dirty="0">
                <a:latin typeface="Times New Roman"/>
                <a:cs typeface="Times New Roman"/>
              </a:rPr>
              <a:t> </a:t>
            </a:r>
            <a:r>
              <a:rPr sz="2000" spc="-10" dirty="0">
                <a:latin typeface="Times New Roman"/>
                <a:cs typeface="Times New Roman"/>
              </a:rPr>
              <a:t>экологических</a:t>
            </a:r>
            <a:r>
              <a:rPr sz="2000" spc="-5" dirty="0">
                <a:latin typeface="Times New Roman"/>
                <a:cs typeface="Times New Roman"/>
              </a:rPr>
              <a:t> </a:t>
            </a:r>
            <a:r>
              <a:rPr sz="2000" spc="-10" dirty="0">
                <a:latin typeface="Times New Roman"/>
                <a:cs typeface="Times New Roman"/>
              </a:rPr>
              <a:t>познавательно-исследовательских</a:t>
            </a:r>
            <a:r>
              <a:rPr sz="2000" spc="-5" dirty="0">
                <a:latin typeface="Times New Roman"/>
                <a:cs typeface="Times New Roman"/>
              </a:rPr>
              <a:t> </a:t>
            </a:r>
            <a:r>
              <a:rPr sz="2000" dirty="0">
                <a:latin typeface="Times New Roman"/>
                <a:cs typeface="Times New Roman"/>
              </a:rPr>
              <a:t>занятиях, </a:t>
            </a:r>
            <a:r>
              <a:rPr sz="2000" spc="5" dirty="0">
                <a:latin typeface="Times New Roman"/>
                <a:cs typeface="Times New Roman"/>
              </a:rPr>
              <a:t> </a:t>
            </a:r>
            <a:r>
              <a:rPr sz="2000" dirty="0">
                <a:latin typeface="Times New Roman"/>
                <a:cs typeface="Times New Roman"/>
              </a:rPr>
              <a:t>различных</a:t>
            </a:r>
            <a:r>
              <a:rPr sz="2000" spc="-10" dirty="0">
                <a:latin typeface="Times New Roman"/>
                <a:cs typeface="Times New Roman"/>
              </a:rPr>
              <a:t> </a:t>
            </a:r>
            <a:r>
              <a:rPr sz="2000" spc="-5" dirty="0">
                <a:latin typeface="Times New Roman"/>
                <a:cs typeface="Times New Roman"/>
              </a:rPr>
              <a:t>видах </a:t>
            </a:r>
            <a:r>
              <a:rPr sz="2000" dirty="0">
                <a:latin typeface="Times New Roman"/>
                <a:cs typeface="Times New Roman"/>
              </a:rPr>
              <a:t>детский</a:t>
            </a:r>
            <a:r>
              <a:rPr sz="2000" spc="10" dirty="0">
                <a:latin typeface="Times New Roman"/>
                <a:cs typeface="Times New Roman"/>
              </a:rPr>
              <a:t> </a:t>
            </a:r>
            <a:r>
              <a:rPr sz="2000" dirty="0">
                <a:latin typeface="Times New Roman"/>
                <a:cs typeface="Times New Roman"/>
              </a:rPr>
              <a:t>деятельности.</a:t>
            </a:r>
            <a:endParaRPr sz="2000">
              <a:latin typeface="Times New Roman"/>
              <a:cs typeface="Times New Roman"/>
            </a:endParaRPr>
          </a:p>
          <a:p>
            <a:pPr marL="295910" indent="-283845" algn="just">
              <a:lnSpc>
                <a:spcPts val="1680"/>
              </a:lnSpc>
              <a:buSzPct val="80000"/>
              <a:buFont typeface="Arial"/>
              <a:buChar char="•"/>
              <a:tabLst>
                <a:tab pos="296545" algn="l"/>
              </a:tabLst>
            </a:pPr>
            <a:r>
              <a:rPr sz="2000" spc="-5" dirty="0">
                <a:latin typeface="Times New Roman"/>
                <a:cs typeface="Times New Roman"/>
              </a:rPr>
              <a:t>Пополнение</a:t>
            </a:r>
            <a:r>
              <a:rPr sz="2000" spc="965" dirty="0">
                <a:latin typeface="Times New Roman"/>
                <a:cs typeface="Times New Roman"/>
              </a:rPr>
              <a:t> </a:t>
            </a:r>
            <a:r>
              <a:rPr sz="2000" spc="-10" dirty="0">
                <a:latin typeface="Times New Roman"/>
                <a:cs typeface="Times New Roman"/>
              </a:rPr>
              <a:t>словарного</a:t>
            </a:r>
            <a:r>
              <a:rPr sz="2000" spc="950" dirty="0">
                <a:latin typeface="Times New Roman"/>
                <a:cs typeface="Times New Roman"/>
              </a:rPr>
              <a:t> </a:t>
            </a:r>
            <a:r>
              <a:rPr sz="2000" spc="-10" dirty="0">
                <a:latin typeface="Times New Roman"/>
                <a:cs typeface="Times New Roman"/>
              </a:rPr>
              <a:t>запаса</a:t>
            </a:r>
            <a:r>
              <a:rPr sz="2000" spc="960" dirty="0">
                <a:latin typeface="Times New Roman"/>
                <a:cs typeface="Times New Roman"/>
              </a:rPr>
              <a:t> </a:t>
            </a:r>
            <a:r>
              <a:rPr sz="2000" dirty="0">
                <a:latin typeface="Times New Roman"/>
                <a:cs typeface="Times New Roman"/>
              </a:rPr>
              <a:t>детей</a:t>
            </a:r>
            <a:r>
              <a:rPr sz="2000" spc="944" dirty="0">
                <a:latin typeface="Times New Roman"/>
                <a:cs typeface="Times New Roman"/>
              </a:rPr>
              <a:t> </a:t>
            </a:r>
            <a:r>
              <a:rPr sz="2000" spc="-5" dirty="0">
                <a:latin typeface="Times New Roman"/>
                <a:cs typeface="Times New Roman"/>
              </a:rPr>
              <a:t>новыми</a:t>
            </a:r>
            <a:r>
              <a:rPr sz="2000" spc="955" dirty="0">
                <a:latin typeface="Times New Roman"/>
                <a:cs typeface="Times New Roman"/>
              </a:rPr>
              <a:t> </a:t>
            </a:r>
            <a:r>
              <a:rPr sz="2000" dirty="0">
                <a:latin typeface="Times New Roman"/>
                <a:cs typeface="Times New Roman"/>
              </a:rPr>
              <a:t>современными</a:t>
            </a:r>
            <a:endParaRPr sz="2000">
              <a:latin typeface="Times New Roman"/>
              <a:cs typeface="Times New Roman"/>
            </a:endParaRPr>
          </a:p>
          <a:p>
            <a:pPr marL="295910" algn="just">
              <a:lnSpc>
                <a:spcPts val="1920"/>
              </a:lnSpc>
            </a:pPr>
            <a:r>
              <a:rPr sz="2000" dirty="0">
                <a:latin typeface="Times New Roman"/>
                <a:cs typeface="Times New Roman"/>
              </a:rPr>
              <a:t>понятиями:</a:t>
            </a:r>
            <a:r>
              <a:rPr sz="2000" spc="869" dirty="0">
                <a:latin typeface="Times New Roman"/>
                <a:cs typeface="Times New Roman"/>
              </a:rPr>
              <a:t> </a:t>
            </a:r>
            <a:r>
              <a:rPr sz="2000" spc="-5" dirty="0">
                <a:latin typeface="Times New Roman"/>
                <a:cs typeface="Times New Roman"/>
              </a:rPr>
              <a:t>утилизация,</a:t>
            </a:r>
            <a:r>
              <a:rPr sz="2000" spc="875" dirty="0">
                <a:latin typeface="Times New Roman"/>
                <a:cs typeface="Times New Roman"/>
              </a:rPr>
              <a:t> </a:t>
            </a:r>
            <a:r>
              <a:rPr sz="2000" spc="-5" dirty="0">
                <a:latin typeface="Times New Roman"/>
                <a:cs typeface="Times New Roman"/>
              </a:rPr>
              <a:t>раздельный</a:t>
            </a:r>
            <a:r>
              <a:rPr sz="2000" spc="865" dirty="0">
                <a:latin typeface="Times New Roman"/>
                <a:cs typeface="Times New Roman"/>
              </a:rPr>
              <a:t> </a:t>
            </a:r>
            <a:r>
              <a:rPr sz="2000" spc="5" dirty="0">
                <a:latin typeface="Times New Roman"/>
                <a:cs typeface="Times New Roman"/>
              </a:rPr>
              <a:t>сбор </a:t>
            </a:r>
            <a:r>
              <a:rPr sz="2000" spc="365" dirty="0">
                <a:latin typeface="Times New Roman"/>
                <a:cs typeface="Times New Roman"/>
              </a:rPr>
              <a:t> </a:t>
            </a:r>
            <a:r>
              <a:rPr sz="2000" spc="-5" dirty="0">
                <a:latin typeface="Times New Roman"/>
                <a:cs typeface="Times New Roman"/>
              </a:rPr>
              <a:t>мусора,</a:t>
            </a:r>
            <a:r>
              <a:rPr sz="2000" spc="855" dirty="0">
                <a:latin typeface="Times New Roman"/>
                <a:cs typeface="Times New Roman"/>
              </a:rPr>
              <a:t> </a:t>
            </a:r>
            <a:r>
              <a:rPr sz="2000" spc="-5" dirty="0">
                <a:latin typeface="Times New Roman"/>
                <a:cs typeface="Times New Roman"/>
              </a:rPr>
              <a:t>негативное</a:t>
            </a:r>
            <a:endParaRPr sz="2000">
              <a:latin typeface="Times New Roman"/>
              <a:cs typeface="Times New Roman"/>
            </a:endParaRPr>
          </a:p>
          <a:p>
            <a:pPr marL="295910" algn="just">
              <a:lnSpc>
                <a:spcPts val="1920"/>
              </a:lnSpc>
            </a:pPr>
            <a:r>
              <a:rPr sz="2000" spc="-5" dirty="0">
                <a:latin typeface="Times New Roman"/>
                <a:cs typeface="Times New Roman"/>
              </a:rPr>
              <a:t>воздействие</a:t>
            </a:r>
            <a:r>
              <a:rPr sz="2000" spc="-20" dirty="0">
                <a:latin typeface="Times New Roman"/>
                <a:cs typeface="Times New Roman"/>
              </a:rPr>
              <a:t> </a:t>
            </a:r>
            <a:r>
              <a:rPr sz="2000" spc="-5" dirty="0">
                <a:latin typeface="Times New Roman"/>
                <a:cs typeface="Times New Roman"/>
              </a:rPr>
              <a:t>на окружающую</a:t>
            </a:r>
            <a:r>
              <a:rPr sz="2000" spc="-15" dirty="0">
                <a:latin typeface="Times New Roman"/>
                <a:cs typeface="Times New Roman"/>
              </a:rPr>
              <a:t> </a:t>
            </a:r>
            <a:r>
              <a:rPr sz="2000" spc="-5" dirty="0">
                <a:latin typeface="Times New Roman"/>
                <a:cs typeface="Times New Roman"/>
              </a:rPr>
              <a:t>среду</a:t>
            </a:r>
            <a:r>
              <a:rPr sz="2000" spc="-35" dirty="0">
                <a:latin typeface="Times New Roman"/>
                <a:cs typeface="Times New Roman"/>
              </a:rPr>
              <a:t> </a:t>
            </a:r>
            <a:r>
              <a:rPr sz="2000" dirty="0">
                <a:latin typeface="Times New Roman"/>
                <a:cs typeface="Times New Roman"/>
              </a:rPr>
              <a:t>и др.</a:t>
            </a:r>
            <a:endParaRPr sz="2000">
              <a:latin typeface="Times New Roman"/>
              <a:cs typeface="Times New Roman"/>
            </a:endParaRPr>
          </a:p>
          <a:p>
            <a:pPr marL="295910" marR="8255" indent="-283845" algn="just">
              <a:lnSpc>
                <a:spcPts val="1920"/>
              </a:lnSpc>
              <a:spcBef>
                <a:spcPts val="225"/>
              </a:spcBef>
              <a:buSzPct val="80000"/>
              <a:buFont typeface="Arial"/>
              <a:buChar char="•"/>
              <a:tabLst>
                <a:tab pos="296545" algn="l"/>
              </a:tabLst>
            </a:pPr>
            <a:r>
              <a:rPr sz="2000" spc="-5" dirty="0">
                <a:latin typeface="Times New Roman"/>
                <a:cs typeface="Times New Roman"/>
              </a:rPr>
              <a:t>Повышение</a:t>
            </a:r>
            <a:r>
              <a:rPr sz="2000" dirty="0">
                <a:latin typeface="Times New Roman"/>
                <a:cs typeface="Times New Roman"/>
              </a:rPr>
              <a:t> </a:t>
            </a:r>
            <a:r>
              <a:rPr sz="2000" spc="-15" dirty="0">
                <a:latin typeface="Times New Roman"/>
                <a:cs typeface="Times New Roman"/>
              </a:rPr>
              <a:t>экологической</a:t>
            </a:r>
            <a:r>
              <a:rPr sz="2000" spc="-10" dirty="0">
                <a:latin typeface="Times New Roman"/>
                <a:cs typeface="Times New Roman"/>
              </a:rPr>
              <a:t> </a:t>
            </a:r>
            <a:r>
              <a:rPr sz="2000" dirty="0">
                <a:latin typeface="Times New Roman"/>
                <a:cs typeface="Times New Roman"/>
              </a:rPr>
              <a:t>ответственности</a:t>
            </a:r>
            <a:r>
              <a:rPr sz="2000" spc="5" dirty="0">
                <a:latin typeface="Times New Roman"/>
                <a:cs typeface="Times New Roman"/>
              </a:rPr>
              <a:t> </a:t>
            </a:r>
            <a:r>
              <a:rPr sz="2000" spc="-15" dirty="0">
                <a:latin typeface="Times New Roman"/>
                <a:cs typeface="Times New Roman"/>
              </a:rPr>
              <a:t>каждого</a:t>
            </a:r>
            <a:r>
              <a:rPr sz="2000" spc="-10" dirty="0">
                <a:latin typeface="Times New Roman"/>
                <a:cs typeface="Times New Roman"/>
              </a:rPr>
              <a:t> </a:t>
            </a:r>
            <a:r>
              <a:rPr sz="2000" dirty="0">
                <a:latin typeface="Times New Roman"/>
                <a:cs typeface="Times New Roman"/>
              </a:rPr>
              <a:t>жителя </a:t>
            </a:r>
            <a:r>
              <a:rPr sz="2000" spc="5" dirty="0">
                <a:latin typeface="Times New Roman"/>
                <a:cs typeface="Times New Roman"/>
              </a:rPr>
              <a:t> </a:t>
            </a:r>
            <a:r>
              <a:rPr sz="2000" spc="-15" dirty="0">
                <a:latin typeface="Times New Roman"/>
                <a:cs typeface="Times New Roman"/>
              </a:rPr>
              <a:t>города.</a:t>
            </a:r>
            <a:endParaRPr sz="2000">
              <a:latin typeface="Times New Roman"/>
              <a:cs typeface="Times New Roman"/>
            </a:endParaRPr>
          </a:p>
          <a:p>
            <a:pPr marL="295910" marR="5715" indent="-283845" algn="just">
              <a:lnSpc>
                <a:spcPct val="80000"/>
              </a:lnSpc>
              <a:spcBef>
                <a:spcPts val="15"/>
              </a:spcBef>
              <a:buSzPct val="80000"/>
              <a:buFont typeface="Arial"/>
              <a:buChar char="•"/>
              <a:tabLst>
                <a:tab pos="296545" algn="l"/>
              </a:tabLst>
            </a:pPr>
            <a:r>
              <a:rPr sz="2000" spc="-5" dirty="0">
                <a:latin typeface="Times New Roman"/>
                <a:cs typeface="Times New Roman"/>
              </a:rPr>
              <a:t>Повышение </a:t>
            </a:r>
            <a:r>
              <a:rPr sz="2000" dirty="0">
                <a:latin typeface="Times New Roman"/>
                <a:cs typeface="Times New Roman"/>
              </a:rPr>
              <a:t>уровня </a:t>
            </a:r>
            <a:r>
              <a:rPr sz="2000" spc="-15" dirty="0">
                <a:latin typeface="Times New Roman"/>
                <a:cs typeface="Times New Roman"/>
              </a:rPr>
              <a:t>экологической </a:t>
            </a:r>
            <a:r>
              <a:rPr sz="2000" spc="-30" dirty="0">
                <a:latin typeface="Times New Roman"/>
                <a:cs typeface="Times New Roman"/>
              </a:rPr>
              <a:t>культуры </a:t>
            </a:r>
            <a:r>
              <a:rPr sz="2000" spc="-15" dirty="0">
                <a:latin typeface="Times New Roman"/>
                <a:cs typeface="Times New Roman"/>
              </a:rPr>
              <a:t>участников </a:t>
            </a:r>
            <a:r>
              <a:rPr sz="2000" dirty="0">
                <a:latin typeface="Times New Roman"/>
                <a:cs typeface="Times New Roman"/>
              </a:rPr>
              <a:t>проекта и </a:t>
            </a:r>
            <a:r>
              <a:rPr sz="2000" spc="-484" dirty="0">
                <a:latin typeface="Times New Roman"/>
                <a:cs typeface="Times New Roman"/>
              </a:rPr>
              <a:t> </a:t>
            </a:r>
            <a:r>
              <a:rPr sz="2000" spc="-5" dirty="0">
                <a:latin typeface="Times New Roman"/>
                <a:cs typeface="Times New Roman"/>
              </a:rPr>
              <a:t>жителей</a:t>
            </a:r>
            <a:r>
              <a:rPr sz="2000" spc="15" dirty="0">
                <a:latin typeface="Times New Roman"/>
                <a:cs typeface="Times New Roman"/>
              </a:rPr>
              <a:t> </a:t>
            </a:r>
            <a:r>
              <a:rPr sz="2000" spc="-15" dirty="0">
                <a:latin typeface="Times New Roman"/>
                <a:cs typeface="Times New Roman"/>
              </a:rPr>
              <a:t>города</a:t>
            </a:r>
            <a:r>
              <a:rPr sz="2000" spc="-30" dirty="0">
                <a:latin typeface="Times New Roman"/>
                <a:cs typeface="Times New Roman"/>
              </a:rPr>
              <a:t> Глазова</a:t>
            </a:r>
            <a:r>
              <a:rPr sz="2000" dirty="0">
                <a:latin typeface="Times New Roman"/>
                <a:cs typeface="Times New Roman"/>
              </a:rPr>
              <a:t> </a:t>
            </a:r>
            <a:r>
              <a:rPr sz="2000" spc="-5" dirty="0">
                <a:latin typeface="Times New Roman"/>
                <a:cs typeface="Times New Roman"/>
              </a:rPr>
              <a:t>УР</a:t>
            </a:r>
            <a:endParaRPr sz="20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sp>
          <p:nvSpPr>
            <p:cNvPr id="4" name="object 4"/>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6F4F8">
                <a:alpha val="32940"/>
              </a:srgbClr>
            </a:solidFill>
          </p:spPr>
          <p:txBody>
            <a:bodyPr wrap="square" lIns="0" tIns="0" rIns="0" bIns="0" rtlCol="0"/>
            <a:lstStyle/>
            <a:p>
              <a:endParaRPr/>
            </a:p>
          </p:txBody>
        </p:sp>
        <p:sp>
          <p:nvSpPr>
            <p:cNvPr id="5" name="object 5"/>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AB9FB8"/>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28015" y="6095"/>
              <a:ext cx="1782318" cy="1782317"/>
            </a:xfrm>
            <a:prstGeom prst="rect">
              <a:avLst/>
            </a:prstGeom>
          </p:spPr>
        </p:pic>
        <p:sp>
          <p:nvSpPr>
            <p:cNvPr id="7" name="object 7"/>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E8DFF1"/>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2212" y="1045463"/>
              <a:ext cx="1152906" cy="1148334"/>
            </a:xfrm>
            <a:prstGeom prst="rect">
              <a:avLst/>
            </a:prstGeom>
          </p:spPr>
        </p:pic>
        <p:pic>
          <p:nvPicPr>
            <p:cNvPr id="9" name="object 9"/>
            <p:cNvPicPr/>
            <p:nvPr/>
          </p:nvPicPr>
          <p:blipFill>
            <a:blip r:embed="rId5" cstate="print"/>
            <a:stretch>
              <a:fillRect/>
            </a:stretch>
          </p:blipFill>
          <p:spPr>
            <a:xfrm>
              <a:off x="187319" y="1050633"/>
              <a:ext cx="1116813" cy="1111476"/>
            </a:xfrm>
            <a:prstGeom prst="rect">
              <a:avLst/>
            </a:prstGeom>
          </p:spPr>
        </p:pic>
        <p:sp>
          <p:nvSpPr>
            <p:cNvPr id="10" name="object 10"/>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9F92AD"/>
              </a:solidFill>
            </a:ln>
          </p:spPr>
          <p:txBody>
            <a:bodyPr wrap="square" lIns="0" tIns="0" rIns="0" bIns="0" rtlCol="0"/>
            <a:lstStyle/>
            <a:p>
              <a:endParaRPr/>
            </a:p>
          </p:txBody>
        </p:sp>
        <p:sp>
          <p:nvSpPr>
            <p:cNvPr id="11" name="object 11"/>
            <p:cNvSpPr/>
            <p:nvPr/>
          </p:nvSpPr>
          <p:spPr>
            <a:xfrm>
              <a:off x="1013460" y="0"/>
              <a:ext cx="8130540" cy="6858000"/>
            </a:xfrm>
            <a:custGeom>
              <a:avLst/>
              <a:gdLst/>
              <a:ahLst/>
              <a:cxnLst/>
              <a:rect l="l" t="t" r="r" b="b"/>
              <a:pathLst>
                <a:path w="8130540" h="6858000">
                  <a:moveTo>
                    <a:pt x="8130540" y="0"/>
                  </a:moveTo>
                  <a:lnTo>
                    <a:pt x="0" y="0"/>
                  </a:lnTo>
                  <a:lnTo>
                    <a:pt x="0" y="6858000"/>
                  </a:lnTo>
                  <a:lnTo>
                    <a:pt x="8130540" y="6858000"/>
                  </a:lnTo>
                  <a:lnTo>
                    <a:pt x="8130540" y="0"/>
                  </a:lnTo>
                  <a:close/>
                </a:path>
              </a:pathLst>
            </a:custGeom>
            <a:solidFill>
              <a:srgbClr val="FFFFFF"/>
            </a:solidFill>
          </p:spPr>
          <p:txBody>
            <a:bodyPr wrap="square" lIns="0" tIns="0" rIns="0" bIns="0" rtlCol="0"/>
            <a:lstStyle/>
            <a:p>
              <a:endParaRPr/>
            </a:p>
          </p:txBody>
        </p:sp>
        <p:pic>
          <p:nvPicPr>
            <p:cNvPr id="12" name="object 12"/>
            <p:cNvPicPr/>
            <p:nvPr/>
          </p:nvPicPr>
          <p:blipFill>
            <a:blip r:embed="rId6" cstate="print"/>
            <a:stretch>
              <a:fillRect/>
            </a:stretch>
          </p:blipFill>
          <p:spPr>
            <a:xfrm>
              <a:off x="935736" y="0"/>
              <a:ext cx="150875" cy="6857996"/>
            </a:xfrm>
            <a:prstGeom prst="rect">
              <a:avLst/>
            </a:prstGeom>
          </p:spPr>
        </p:pic>
        <p:sp>
          <p:nvSpPr>
            <p:cNvPr id="13" name="object 13"/>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title"/>
          </p:nvPr>
        </p:nvSpPr>
        <p:spPr>
          <a:xfrm>
            <a:off x="3402584" y="629157"/>
            <a:ext cx="2747645" cy="513715"/>
          </a:xfrm>
          <a:prstGeom prst="rect">
            <a:avLst/>
          </a:prstGeom>
        </p:spPr>
        <p:txBody>
          <a:bodyPr vert="horz" wrap="square" lIns="0" tIns="13335" rIns="0" bIns="0" rtlCol="0">
            <a:spAutoFit/>
          </a:bodyPr>
          <a:lstStyle/>
          <a:p>
            <a:pPr marL="12700">
              <a:lnSpc>
                <a:spcPct val="100000"/>
              </a:lnSpc>
              <a:spcBef>
                <a:spcPts val="105"/>
              </a:spcBef>
            </a:pPr>
            <a:r>
              <a:rPr dirty="0"/>
              <a:t>Риски</a:t>
            </a:r>
            <a:r>
              <a:rPr spc="-50" dirty="0"/>
              <a:t> </a:t>
            </a:r>
            <a:r>
              <a:rPr dirty="0"/>
              <a:t>проекта</a:t>
            </a:r>
          </a:p>
        </p:txBody>
      </p:sp>
      <p:sp>
        <p:nvSpPr>
          <p:cNvPr id="15" name="object 15"/>
          <p:cNvSpPr txBox="1"/>
          <p:nvPr/>
        </p:nvSpPr>
        <p:spPr>
          <a:xfrm>
            <a:off x="1267205" y="1502409"/>
            <a:ext cx="7343140" cy="3684904"/>
          </a:xfrm>
          <a:prstGeom prst="rect">
            <a:avLst/>
          </a:prstGeom>
        </p:spPr>
        <p:txBody>
          <a:bodyPr vert="horz" wrap="square" lIns="0" tIns="13335" rIns="0" bIns="0" rtlCol="0">
            <a:spAutoFit/>
          </a:bodyPr>
          <a:lstStyle/>
          <a:p>
            <a:pPr marL="250190" marR="5080" indent="-238125" algn="just">
              <a:lnSpc>
                <a:spcPct val="100000"/>
              </a:lnSpc>
              <a:spcBef>
                <a:spcPts val="105"/>
              </a:spcBef>
              <a:buFont typeface="Arial"/>
              <a:buChar char="•"/>
              <a:tabLst>
                <a:tab pos="250825" algn="l"/>
              </a:tabLst>
            </a:pPr>
            <a:r>
              <a:rPr sz="2000" dirty="0">
                <a:latin typeface="Times New Roman"/>
                <a:cs typeface="Times New Roman"/>
              </a:rPr>
              <a:t>Не</a:t>
            </a:r>
            <a:r>
              <a:rPr sz="2000" spc="5" dirty="0">
                <a:latin typeface="Times New Roman"/>
                <a:cs typeface="Times New Roman"/>
              </a:rPr>
              <a:t> поставят</a:t>
            </a:r>
            <a:r>
              <a:rPr sz="2000" spc="10" dirty="0">
                <a:latin typeface="Times New Roman"/>
                <a:cs typeface="Times New Roman"/>
              </a:rPr>
              <a:t> </a:t>
            </a:r>
            <a:r>
              <a:rPr sz="2000" dirty="0">
                <a:latin typeface="Times New Roman"/>
                <a:cs typeface="Times New Roman"/>
              </a:rPr>
              <a:t>в</a:t>
            </a:r>
            <a:r>
              <a:rPr sz="2000" spc="5" dirty="0">
                <a:latin typeface="Times New Roman"/>
                <a:cs typeface="Times New Roman"/>
              </a:rPr>
              <a:t> </a:t>
            </a:r>
            <a:r>
              <a:rPr sz="2000" spc="-20" dirty="0">
                <a:latin typeface="Times New Roman"/>
                <a:cs typeface="Times New Roman"/>
              </a:rPr>
              <a:t>городе</a:t>
            </a:r>
            <a:r>
              <a:rPr sz="2000" spc="-15" dirty="0">
                <a:latin typeface="Times New Roman"/>
                <a:cs typeface="Times New Roman"/>
              </a:rPr>
              <a:t> контейнеры</a:t>
            </a:r>
            <a:r>
              <a:rPr sz="2000" spc="-10" dirty="0">
                <a:latin typeface="Times New Roman"/>
                <a:cs typeface="Times New Roman"/>
              </a:rPr>
              <a:t> </a:t>
            </a:r>
            <a:r>
              <a:rPr sz="2000" dirty="0">
                <a:latin typeface="Times New Roman"/>
                <a:cs typeface="Times New Roman"/>
              </a:rPr>
              <a:t>для</a:t>
            </a:r>
            <a:r>
              <a:rPr sz="2000" spc="505" dirty="0">
                <a:latin typeface="Times New Roman"/>
                <a:cs typeface="Times New Roman"/>
              </a:rPr>
              <a:t> </a:t>
            </a:r>
            <a:r>
              <a:rPr sz="2000" spc="-10" dirty="0">
                <a:latin typeface="Times New Roman"/>
                <a:cs typeface="Times New Roman"/>
              </a:rPr>
              <a:t>раздельного</a:t>
            </a:r>
            <a:r>
              <a:rPr sz="2000" spc="484" dirty="0">
                <a:latin typeface="Times New Roman"/>
                <a:cs typeface="Times New Roman"/>
              </a:rPr>
              <a:t> </a:t>
            </a:r>
            <a:r>
              <a:rPr sz="2000" dirty="0">
                <a:latin typeface="Times New Roman"/>
                <a:cs typeface="Times New Roman"/>
              </a:rPr>
              <a:t>сбора </a:t>
            </a:r>
            <a:r>
              <a:rPr sz="2000" spc="5" dirty="0">
                <a:latin typeface="Times New Roman"/>
                <a:cs typeface="Times New Roman"/>
              </a:rPr>
              <a:t> </a:t>
            </a:r>
            <a:r>
              <a:rPr sz="2000" dirty="0">
                <a:latin typeface="Times New Roman"/>
                <a:cs typeface="Times New Roman"/>
              </a:rPr>
              <a:t>опасных </a:t>
            </a:r>
            <a:r>
              <a:rPr sz="2000" spc="-20" dirty="0">
                <a:latin typeface="Times New Roman"/>
                <a:cs typeface="Times New Roman"/>
              </a:rPr>
              <a:t>отходов.</a:t>
            </a:r>
            <a:endParaRPr sz="2000" dirty="0">
              <a:latin typeface="Times New Roman"/>
              <a:cs typeface="Times New Roman"/>
            </a:endParaRPr>
          </a:p>
          <a:p>
            <a:pPr marL="250190" indent="-238125" algn="just">
              <a:lnSpc>
                <a:spcPct val="100000"/>
              </a:lnSpc>
              <a:buFont typeface="Arial"/>
              <a:buChar char="•"/>
              <a:tabLst>
                <a:tab pos="250825" algn="l"/>
              </a:tabLst>
            </a:pPr>
            <a:r>
              <a:rPr sz="2000" dirty="0">
                <a:latin typeface="Times New Roman"/>
                <a:cs typeface="Times New Roman"/>
              </a:rPr>
              <a:t>Население</a:t>
            </a:r>
            <a:r>
              <a:rPr sz="2000" spc="20" dirty="0">
                <a:latin typeface="Times New Roman"/>
                <a:cs typeface="Times New Roman"/>
              </a:rPr>
              <a:t> </a:t>
            </a:r>
            <a:r>
              <a:rPr sz="2000" spc="-10" dirty="0">
                <a:latin typeface="Times New Roman"/>
                <a:cs typeface="Times New Roman"/>
              </a:rPr>
              <a:t>проигнорирует</a:t>
            </a:r>
            <a:r>
              <a:rPr sz="2000" dirty="0">
                <a:latin typeface="Times New Roman"/>
                <a:cs typeface="Times New Roman"/>
              </a:rPr>
              <a:t> </a:t>
            </a:r>
            <a:r>
              <a:rPr sz="2000" spc="-5" dirty="0">
                <a:latin typeface="Times New Roman"/>
                <a:cs typeface="Times New Roman"/>
              </a:rPr>
              <a:t>призыв</a:t>
            </a:r>
            <a:r>
              <a:rPr sz="2000" spc="15" dirty="0">
                <a:latin typeface="Times New Roman"/>
                <a:cs typeface="Times New Roman"/>
              </a:rPr>
              <a:t> </a:t>
            </a:r>
            <a:r>
              <a:rPr sz="2000" dirty="0">
                <a:latin typeface="Times New Roman"/>
                <a:cs typeface="Times New Roman"/>
              </a:rPr>
              <a:t>к</a:t>
            </a:r>
            <a:r>
              <a:rPr sz="2000" spc="-5" dirty="0">
                <a:latin typeface="Times New Roman"/>
                <a:cs typeface="Times New Roman"/>
              </a:rPr>
              <a:t> </a:t>
            </a:r>
            <a:r>
              <a:rPr sz="2000" dirty="0">
                <a:latin typeface="Times New Roman"/>
                <a:cs typeface="Times New Roman"/>
              </a:rPr>
              <a:t>сбору</a:t>
            </a:r>
            <a:r>
              <a:rPr sz="2000" spc="-20" dirty="0">
                <a:latin typeface="Times New Roman"/>
                <a:cs typeface="Times New Roman"/>
              </a:rPr>
              <a:t> </a:t>
            </a:r>
            <a:r>
              <a:rPr sz="2000" spc="-5" dirty="0">
                <a:latin typeface="Times New Roman"/>
                <a:cs typeface="Times New Roman"/>
              </a:rPr>
              <a:t>батареек.</a:t>
            </a:r>
            <a:endParaRPr sz="2000" dirty="0">
              <a:latin typeface="Times New Roman"/>
              <a:cs typeface="Times New Roman"/>
            </a:endParaRPr>
          </a:p>
          <a:p>
            <a:pPr marL="250190" marR="5080" indent="-238125" algn="just">
              <a:lnSpc>
                <a:spcPct val="100000"/>
              </a:lnSpc>
              <a:buFont typeface="Arial"/>
              <a:buChar char="•"/>
              <a:tabLst>
                <a:tab pos="250825" algn="l"/>
              </a:tabLst>
            </a:pPr>
            <a:r>
              <a:rPr sz="2000" spc="-10" dirty="0">
                <a:latin typeface="Times New Roman"/>
                <a:cs typeface="Times New Roman"/>
              </a:rPr>
              <a:t>Количество</a:t>
            </a:r>
            <a:r>
              <a:rPr sz="2000" spc="-5" dirty="0">
                <a:latin typeface="Times New Roman"/>
                <a:cs typeface="Times New Roman"/>
              </a:rPr>
              <a:t> собранных</a:t>
            </a:r>
            <a:r>
              <a:rPr sz="2000" dirty="0">
                <a:latin typeface="Times New Roman"/>
                <a:cs typeface="Times New Roman"/>
              </a:rPr>
              <a:t> </a:t>
            </a:r>
            <a:r>
              <a:rPr sz="2000" spc="-5" dirty="0">
                <a:latin typeface="Times New Roman"/>
                <a:cs typeface="Times New Roman"/>
              </a:rPr>
              <a:t>батареек</a:t>
            </a:r>
            <a:r>
              <a:rPr sz="2000" dirty="0">
                <a:latin typeface="Times New Roman"/>
                <a:cs typeface="Times New Roman"/>
              </a:rPr>
              <a:t> </a:t>
            </a:r>
            <a:r>
              <a:rPr sz="2000" spc="-20" dirty="0">
                <a:latin typeface="Times New Roman"/>
                <a:cs typeface="Times New Roman"/>
              </a:rPr>
              <a:t>резко</a:t>
            </a:r>
            <a:r>
              <a:rPr sz="2000" spc="-15" dirty="0">
                <a:latin typeface="Times New Roman"/>
                <a:cs typeface="Times New Roman"/>
              </a:rPr>
              <a:t> </a:t>
            </a:r>
            <a:r>
              <a:rPr sz="2000" dirty="0">
                <a:latin typeface="Times New Roman"/>
                <a:cs typeface="Times New Roman"/>
              </a:rPr>
              <a:t>снизится</a:t>
            </a:r>
            <a:r>
              <a:rPr sz="2000" spc="505" dirty="0">
                <a:latin typeface="Times New Roman"/>
                <a:cs typeface="Times New Roman"/>
              </a:rPr>
              <a:t> </a:t>
            </a:r>
            <a:r>
              <a:rPr sz="2000" spc="5" dirty="0">
                <a:latin typeface="Times New Roman"/>
                <a:cs typeface="Times New Roman"/>
              </a:rPr>
              <a:t>после </a:t>
            </a:r>
            <a:r>
              <a:rPr sz="2000" spc="10" dirty="0">
                <a:latin typeface="Times New Roman"/>
                <a:cs typeface="Times New Roman"/>
              </a:rPr>
              <a:t> </a:t>
            </a:r>
            <a:r>
              <a:rPr sz="2000" dirty="0">
                <a:latin typeface="Times New Roman"/>
                <a:cs typeface="Times New Roman"/>
              </a:rPr>
              <a:t>реализации</a:t>
            </a:r>
            <a:r>
              <a:rPr sz="2000" spc="25" dirty="0">
                <a:latin typeface="Times New Roman"/>
                <a:cs typeface="Times New Roman"/>
              </a:rPr>
              <a:t> </a:t>
            </a:r>
            <a:r>
              <a:rPr sz="2000" dirty="0">
                <a:latin typeface="Times New Roman"/>
                <a:cs typeface="Times New Roman"/>
              </a:rPr>
              <a:t>проекта.</a:t>
            </a:r>
          </a:p>
          <a:p>
            <a:pPr marL="250190" marR="6350" indent="-238125" algn="just">
              <a:lnSpc>
                <a:spcPct val="100000"/>
              </a:lnSpc>
              <a:buFont typeface="Arial"/>
              <a:buChar char="•"/>
              <a:tabLst>
                <a:tab pos="250825" algn="l"/>
              </a:tabLst>
            </a:pPr>
            <a:r>
              <a:rPr sz="2000" spc="-10" dirty="0">
                <a:latin typeface="Times New Roman"/>
                <a:cs typeface="Times New Roman"/>
              </a:rPr>
              <a:t>Директора</a:t>
            </a:r>
            <a:r>
              <a:rPr sz="2000" spc="-5" dirty="0">
                <a:latin typeface="Times New Roman"/>
                <a:cs typeface="Times New Roman"/>
              </a:rPr>
              <a:t> управляющих</a:t>
            </a:r>
            <a:r>
              <a:rPr sz="2000" dirty="0">
                <a:latin typeface="Times New Roman"/>
                <a:cs typeface="Times New Roman"/>
              </a:rPr>
              <a:t> </a:t>
            </a:r>
            <a:r>
              <a:rPr sz="2000" spc="-20" dirty="0">
                <a:latin typeface="Times New Roman"/>
                <a:cs typeface="Times New Roman"/>
              </a:rPr>
              <a:t>компаний</a:t>
            </a:r>
            <a:r>
              <a:rPr sz="2000" spc="-15" dirty="0">
                <a:latin typeface="Times New Roman"/>
                <a:cs typeface="Times New Roman"/>
              </a:rPr>
              <a:t> </a:t>
            </a:r>
            <a:r>
              <a:rPr sz="2000" spc="-10" dirty="0">
                <a:latin typeface="Times New Roman"/>
                <a:cs typeface="Times New Roman"/>
              </a:rPr>
              <a:t>проигнорируют</a:t>
            </a:r>
            <a:r>
              <a:rPr sz="2000" spc="-5" dirty="0">
                <a:latin typeface="Times New Roman"/>
                <a:cs typeface="Times New Roman"/>
              </a:rPr>
              <a:t> письмо- </a:t>
            </a:r>
            <a:r>
              <a:rPr sz="2000" dirty="0">
                <a:latin typeface="Times New Roman"/>
                <a:cs typeface="Times New Roman"/>
              </a:rPr>
              <a:t> </a:t>
            </a:r>
            <a:r>
              <a:rPr sz="2000" spc="-5" dirty="0">
                <a:latin typeface="Times New Roman"/>
                <a:cs typeface="Times New Roman"/>
              </a:rPr>
              <a:t>обращение</a:t>
            </a:r>
            <a:r>
              <a:rPr sz="2000" dirty="0">
                <a:latin typeface="Times New Roman"/>
                <a:cs typeface="Times New Roman"/>
              </a:rPr>
              <a:t> Администрации</a:t>
            </a:r>
            <a:r>
              <a:rPr sz="2000" spc="5" dirty="0">
                <a:latin typeface="Times New Roman"/>
                <a:cs typeface="Times New Roman"/>
              </a:rPr>
              <a:t> </a:t>
            </a:r>
            <a:r>
              <a:rPr sz="2000" dirty="0">
                <a:latin typeface="Times New Roman"/>
                <a:cs typeface="Times New Roman"/>
              </a:rPr>
              <a:t>и</a:t>
            </a:r>
            <a:r>
              <a:rPr sz="2000" spc="5" dirty="0">
                <a:latin typeface="Times New Roman"/>
                <a:cs typeface="Times New Roman"/>
              </a:rPr>
              <a:t> </a:t>
            </a:r>
            <a:r>
              <a:rPr sz="2000" dirty="0">
                <a:latin typeface="Times New Roman"/>
                <a:cs typeface="Times New Roman"/>
              </a:rPr>
              <a:t>в</a:t>
            </a:r>
            <a:r>
              <a:rPr sz="2000" spc="5" dirty="0">
                <a:latin typeface="Times New Roman"/>
                <a:cs typeface="Times New Roman"/>
              </a:rPr>
              <a:t> </a:t>
            </a:r>
            <a:r>
              <a:rPr sz="2000" spc="-20" dirty="0">
                <a:latin typeface="Times New Roman"/>
                <a:cs typeface="Times New Roman"/>
              </a:rPr>
              <a:t>городе</a:t>
            </a:r>
            <a:r>
              <a:rPr sz="2000" spc="-15" dirty="0">
                <a:latin typeface="Times New Roman"/>
                <a:cs typeface="Times New Roman"/>
              </a:rPr>
              <a:t> </a:t>
            </a:r>
            <a:r>
              <a:rPr sz="2000" spc="-5" dirty="0">
                <a:latin typeface="Times New Roman"/>
                <a:cs typeface="Times New Roman"/>
              </a:rPr>
              <a:t>не</a:t>
            </a:r>
            <a:r>
              <a:rPr sz="2000" dirty="0">
                <a:latin typeface="Times New Roman"/>
                <a:cs typeface="Times New Roman"/>
              </a:rPr>
              <a:t> </a:t>
            </a:r>
            <a:r>
              <a:rPr sz="2000" spc="-45" dirty="0">
                <a:latin typeface="Times New Roman"/>
                <a:cs typeface="Times New Roman"/>
              </a:rPr>
              <a:t>будет</a:t>
            </a:r>
            <a:r>
              <a:rPr sz="2000" spc="-40" dirty="0">
                <a:latin typeface="Times New Roman"/>
                <a:cs typeface="Times New Roman"/>
              </a:rPr>
              <a:t> </a:t>
            </a:r>
            <a:r>
              <a:rPr sz="2000" spc="-10" dirty="0">
                <a:latin typeface="Times New Roman"/>
                <a:cs typeface="Times New Roman"/>
              </a:rPr>
              <a:t>развиваться </a:t>
            </a:r>
            <a:r>
              <a:rPr sz="2000" spc="-5" dirty="0">
                <a:latin typeface="Times New Roman"/>
                <a:cs typeface="Times New Roman"/>
              </a:rPr>
              <a:t> система по утилизации батареек (установка </a:t>
            </a:r>
            <a:r>
              <a:rPr sz="2000" spc="-10" dirty="0">
                <a:latin typeface="Times New Roman"/>
                <a:cs typeface="Times New Roman"/>
              </a:rPr>
              <a:t>контейнеров, </a:t>
            </a:r>
            <a:r>
              <a:rPr sz="2000" spc="-5" dirty="0">
                <a:latin typeface="Times New Roman"/>
                <a:cs typeface="Times New Roman"/>
              </a:rPr>
              <a:t>сбор </a:t>
            </a:r>
            <a:r>
              <a:rPr sz="2000" dirty="0">
                <a:latin typeface="Times New Roman"/>
                <a:cs typeface="Times New Roman"/>
              </a:rPr>
              <a:t> </a:t>
            </a:r>
            <a:r>
              <a:rPr sz="2000" spc="-5" dirty="0">
                <a:latin typeface="Times New Roman"/>
                <a:cs typeface="Times New Roman"/>
              </a:rPr>
              <a:t>батареек</a:t>
            </a:r>
            <a:r>
              <a:rPr sz="2000" spc="-25" dirty="0">
                <a:latin typeface="Times New Roman"/>
                <a:cs typeface="Times New Roman"/>
              </a:rPr>
              <a:t> </a:t>
            </a:r>
            <a:r>
              <a:rPr sz="2000" dirty="0">
                <a:latin typeface="Times New Roman"/>
                <a:cs typeface="Times New Roman"/>
              </a:rPr>
              <a:t>и </a:t>
            </a:r>
            <a:r>
              <a:rPr sz="2000" spc="-5" dirty="0">
                <a:latin typeface="Times New Roman"/>
                <a:cs typeface="Times New Roman"/>
              </a:rPr>
              <a:t>их</a:t>
            </a:r>
            <a:r>
              <a:rPr sz="2000" spc="10" dirty="0">
                <a:latin typeface="Times New Roman"/>
                <a:cs typeface="Times New Roman"/>
              </a:rPr>
              <a:t> </a:t>
            </a:r>
            <a:r>
              <a:rPr sz="2000" spc="-5" dirty="0">
                <a:latin typeface="Times New Roman"/>
                <a:cs typeface="Times New Roman"/>
              </a:rPr>
              <a:t>утилизация)</a:t>
            </a:r>
            <a:endParaRPr sz="2000" dirty="0">
              <a:latin typeface="Times New Roman"/>
              <a:cs typeface="Times New Roman"/>
            </a:endParaRPr>
          </a:p>
          <a:p>
            <a:pPr marL="250190" marR="6350" indent="-238125" algn="just">
              <a:lnSpc>
                <a:spcPct val="100000"/>
              </a:lnSpc>
              <a:spcBef>
                <a:spcPts val="5"/>
              </a:spcBef>
              <a:buFont typeface="Arial"/>
              <a:buChar char="•"/>
              <a:tabLst>
                <a:tab pos="250825" algn="l"/>
              </a:tabLst>
            </a:pPr>
            <a:r>
              <a:rPr sz="2000" dirty="0">
                <a:latin typeface="Times New Roman"/>
                <a:cs typeface="Times New Roman"/>
              </a:rPr>
              <a:t>Администрация </a:t>
            </a:r>
            <a:r>
              <a:rPr sz="2000" spc="-5" dirty="0">
                <a:latin typeface="Times New Roman"/>
                <a:cs typeface="Times New Roman"/>
              </a:rPr>
              <a:t>не </a:t>
            </a:r>
            <a:r>
              <a:rPr sz="2000" spc="-10" dirty="0">
                <a:latin typeface="Times New Roman"/>
                <a:cs typeface="Times New Roman"/>
              </a:rPr>
              <a:t>сможет </a:t>
            </a:r>
            <a:r>
              <a:rPr sz="2000" spc="-5" dirty="0">
                <a:latin typeface="Times New Roman"/>
                <a:cs typeface="Times New Roman"/>
              </a:rPr>
              <a:t>найти </a:t>
            </a:r>
            <a:r>
              <a:rPr sz="2000" dirty="0">
                <a:latin typeface="Times New Roman"/>
                <a:cs typeface="Times New Roman"/>
              </a:rPr>
              <a:t>рычаги </a:t>
            </a:r>
            <a:r>
              <a:rPr sz="2000" spc="-5" dirty="0">
                <a:latin typeface="Times New Roman"/>
                <a:cs typeface="Times New Roman"/>
              </a:rPr>
              <a:t>управления </a:t>
            </a:r>
            <a:r>
              <a:rPr sz="2000" dirty="0">
                <a:latin typeface="Times New Roman"/>
                <a:cs typeface="Times New Roman"/>
              </a:rPr>
              <a:t>в данной </a:t>
            </a:r>
            <a:r>
              <a:rPr sz="2000" spc="5" dirty="0">
                <a:latin typeface="Times New Roman"/>
                <a:cs typeface="Times New Roman"/>
              </a:rPr>
              <a:t> </a:t>
            </a:r>
            <a:r>
              <a:rPr sz="2000" spc="-10" dirty="0">
                <a:latin typeface="Times New Roman"/>
                <a:cs typeface="Times New Roman"/>
              </a:rPr>
              <a:t>ситуации </a:t>
            </a:r>
            <a:r>
              <a:rPr sz="2000" dirty="0">
                <a:latin typeface="Times New Roman"/>
                <a:cs typeface="Times New Roman"/>
              </a:rPr>
              <a:t>и </a:t>
            </a:r>
            <a:r>
              <a:rPr sz="2000" spc="5" dirty="0">
                <a:latin typeface="Times New Roman"/>
                <a:cs typeface="Times New Roman"/>
              </a:rPr>
              <a:t>вопрос </a:t>
            </a:r>
            <a:r>
              <a:rPr sz="2000" dirty="0">
                <a:latin typeface="Times New Roman"/>
                <a:cs typeface="Times New Roman"/>
              </a:rPr>
              <a:t>утилизации опасных </a:t>
            </a:r>
            <a:r>
              <a:rPr sz="2000" spc="-30" dirty="0">
                <a:latin typeface="Times New Roman"/>
                <a:cs typeface="Times New Roman"/>
              </a:rPr>
              <a:t>отходов</a:t>
            </a:r>
            <a:r>
              <a:rPr sz="2000" spc="-25" dirty="0">
                <a:latin typeface="Times New Roman"/>
                <a:cs typeface="Times New Roman"/>
              </a:rPr>
              <a:t> </a:t>
            </a:r>
            <a:r>
              <a:rPr sz="2000" spc="5" dirty="0">
                <a:latin typeface="Times New Roman"/>
                <a:cs typeface="Times New Roman"/>
              </a:rPr>
              <a:t>останется на </a:t>
            </a:r>
            <a:r>
              <a:rPr sz="2000" spc="10" dirty="0">
                <a:latin typeface="Times New Roman"/>
                <a:cs typeface="Times New Roman"/>
              </a:rPr>
              <a:t> </a:t>
            </a:r>
            <a:r>
              <a:rPr sz="2000" spc="-5" dirty="0">
                <a:latin typeface="Times New Roman"/>
                <a:cs typeface="Times New Roman"/>
              </a:rPr>
              <a:t>прежнем</a:t>
            </a:r>
            <a:r>
              <a:rPr sz="2000" dirty="0">
                <a:latin typeface="Times New Roman"/>
                <a:cs typeface="Times New Roman"/>
              </a:rPr>
              <a:t> уровне.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3538" y="248157"/>
            <a:ext cx="7303262" cy="6401753"/>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endParaRPr lang="ru-RU" dirty="0"/>
          </a:p>
        </p:txBody>
      </p:sp>
      <p:pic>
        <p:nvPicPr>
          <p:cNvPr id="1028" name="Picture 4" descr="https://sun9-29.userapi.com/impg/c857432/v857432371/17bc41/jMzVhVQLLcE.jpg?size=1024x768&amp;quality=96&amp;sign=e6901aa6a9e1dc6687aeda0c739848d8&amp;type=alb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617" y="240474"/>
            <a:ext cx="3645783" cy="2655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un9-70.userapi.com/impg/c857236/v857236535/95057/juZjOnAnSWs.jpg?size=2560x1705&amp;quality=96&amp;sign=dce4cf49b612f91353b7a1ce70c9c0dd&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40474"/>
            <a:ext cx="3986582" cy="26551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302" y="3352799"/>
            <a:ext cx="3709505" cy="263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s://sun9-64.userapi.com/impg/c857224/v857224557/72fe4/vljIEToGKHk.jpg?size=1280x960&amp;quality=96&amp;sign=bd1baad2cccf10b8c7693750a0ca1180&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276601"/>
            <a:ext cx="3986581" cy="271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21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251</Words>
  <Application>Microsoft Office PowerPoint</Application>
  <PresentationFormat>Экран (4:3)</PresentationFormat>
  <Paragraphs>40</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Times New Roman</vt:lpstr>
      <vt:lpstr>Wingdings 2</vt:lpstr>
      <vt:lpstr>Calibri</vt:lpstr>
      <vt:lpstr>Office Theme</vt:lpstr>
      <vt:lpstr>«Сдай батарейку- спаси ежика»</vt:lpstr>
      <vt:lpstr>Идея проекта Идея проекта заключается в том, чтобы при  поддержке Управления ЖКХ Администрации г. Глазова мсоздать в городе систему по сбору и утилизации батареек  Социальная значимость проекта Анкетирование показало, что лишь 10% опрошенных знают, где в нашем городе расположены пункты сбора опасных отходов. Исследования учёных-экологов показывают, что всего лишь одна  выброшенная пальчиковая батарейка создаёт опасное для жизни  загрязнение земли площадью 20 квадратных метров и отравляет 400  литров воды! Образ маленького беззащитного ежа, страдающего от вреда, наносимого  природе опасными отходами, никого не оставляет равнодушным,  особенно детей. Искреннее желание ребёнка спасти ёжика станет для родителей важным  побудительным мотивом к участию в природоохранной деятельности,  заставит по-новому взглянуть на проблему экологической культуры своей  семьи, выводя задачу обеспечения безопасной среды для своих потомков в  число личностно значимых и приоритетных.  </vt:lpstr>
      <vt:lpstr>Презентация PowerPoint</vt:lpstr>
      <vt:lpstr>        Цель    проекта:  Организовать в течение 2 месяцев в городе Глазове Удмуртской республики природоохранное движение «Сдай батарейку - спаси ежика!», направленное на создание системы по утилизации батареек (установка контейнеров, сбор батареек и их утилизация) и экологическое просвещение жителей города (5+), активизацию населения для сбора батареек, их транспортировку и утилизацию.     задачи проекта:  Разработать совместно с управлением ЖКХ официальные  обращения к руководителям управляющих компаний города об  экологической обстановке в городе и необходимости установки  контейнеров для сбора батареек и их дальнейшей утилизации Создать агитбригаду "Сдай батарейку - спаси ЕЖИКА" для  обращения в управляющие компании с целью расширения сети  контейнеров для сбора батареек в городе Организовать экологическое просвещение среди детей-  дошкольников, их родителей, школьников, студентов,  направленное на формирование ответственного отношения к  природе Организовать экологический марафон   по   сбору   батареек "Батарейки, сдавайтесь!« Транспортировать и утилизировать батарейки, собранные во  время экологического марафона Провести экологический праздник "Сдай батарейку - спаси ежиков" с подведением итогов природоохранного движения  </vt:lpstr>
      <vt:lpstr>Основные этапы проекта I этап. 01.11.2019 г. -10.11.2019 г. Разработка совместно с управлением ЖКХ официального  обращения к руководителям управляющих компаний города об  экологической обстановке в городе и необходимости установки  контейнеров для сбора батареек и их дальнейшей утилизации. Выступления агитбригад «Сдай батарейку - спаси ЕЖИКА» в  коллективах управляющих компаний. II этап. Экологическое просвещение (01.11.2019 г. - 15.12.2019 г.) Цикл Бесед, творческие конкурсы, лекции; Изготовление буклетов, стендов, планшетов; Проведение опроса; Размещение информации на сайтах, статьи в газете. III этап: Экологический марафон  (15.11.2019 г. - 15.12.2019 г.) Экологический марафон «Батарейки, сдавайтесь!» Акция «Ёжики собирают батарейки» IV этап: Транспортировка к месту утилизации батареек  (20.12.2019 г. - 25.12.2019 г.) Установить дополнительные контейнеры на время  реализации проекта в каждом образовательном учреждении Создание в городе пунктов вывоза батареек Сбор батареек в пунктах вывоза Транспортировка батареек к месту их утилизации.         </vt:lpstr>
      <vt:lpstr>Количественные результаты проекта</vt:lpstr>
      <vt:lpstr>Качественные результаты проекта</vt:lpstr>
      <vt:lpstr>Риски проекта</vt:lpstr>
      <vt:lpstr>            </vt:lpstr>
      <vt:lpstr> Количество участников проекта 10 000 человек  Бюджет проекта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«Сдай батарейку- спаси ежика»</dc:title>
  <dc:creator>user</dc:creator>
  <cp:lastModifiedBy>user</cp:lastModifiedBy>
  <cp:revision>6</cp:revision>
  <dcterms:created xsi:type="dcterms:W3CDTF">2021-05-21T22:44:53Z</dcterms:created>
  <dcterms:modified xsi:type="dcterms:W3CDTF">2021-06-30T07:37:46Z</dcterms:modified>
</cp:coreProperties>
</file>