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1"/>
  </p:notesMasterIdLst>
  <p:sldIdLst>
    <p:sldId id="268" r:id="rId2"/>
    <p:sldId id="257" r:id="rId3"/>
    <p:sldId id="290" r:id="rId4"/>
    <p:sldId id="265" r:id="rId5"/>
    <p:sldId id="262" r:id="rId6"/>
    <p:sldId id="267" r:id="rId7"/>
    <p:sldId id="291" r:id="rId8"/>
    <p:sldId id="259" r:id="rId9"/>
    <p:sldId id="261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" panose="00000500000000000000" pitchFamily="2" charset="-52"/>
      <p:regular r:id="rId18"/>
      <p:bold r:id="rId19"/>
      <p:italic r:id="rId20"/>
      <p:boldItalic r:id="rId21"/>
    </p:embeddedFont>
    <p:embeddedFont>
      <p:font typeface="Montserrat Black" panose="00000A00000000000000" pitchFamily="2" charset="-52"/>
      <p:bold r:id="rId22"/>
      <p:boldItalic r:id="rId23"/>
    </p:embeddedFont>
    <p:embeddedFont>
      <p:font typeface="Montserrat ExtraBold" panose="00000900000000000000" pitchFamily="2" charset="-52"/>
      <p:bold r:id="rId24"/>
      <p:boldItalic r:id="rId25"/>
    </p:embeddedFont>
    <p:embeddedFont>
      <p:font typeface="Montserrat SemiBold" panose="00000700000000000000" pitchFamily="2" charset="-52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1F6"/>
    <a:srgbClr val="9D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 snapToGrid="0">
      <p:cViewPr varScale="1">
        <p:scale>
          <a:sx n="59" d="100"/>
          <a:sy n="59" d="100"/>
        </p:scale>
        <p:origin x="80" y="12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513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74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409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214C2-EDFD-C50A-420A-14CE486A3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7A088B-93E3-5752-1877-318993FF9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C7265-D0EC-8503-CDD6-B5909CCB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36652C-A566-1B2C-E8A1-34CDD8C3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F22D5-258F-D457-2AB5-76A1A1A5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22866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979F8-1426-AC16-2802-F0E4D423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AF4178-90AD-D126-D810-0A0B23A7A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2BB44-36CB-2510-C628-C1E160E5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4D2C1-22D0-4A6C-2E25-ED896954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48658-1E55-BA57-A26A-351B4858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742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A27549-A1DF-2FE0-D940-91E67BA16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E29899-A56C-2615-7E83-A42F1B569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B007DC-9033-D6FF-6B3A-B57307A46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B10F7-0654-04CE-7246-C14943CF2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99DA93-6BC6-DC88-64FB-DAA88548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2785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05E8C-C485-869D-A42B-4424DA3B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58B94B-121F-A64E-4387-D13E5EDD5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01E69D-C250-9157-9ADF-3C2DBE4E7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CB7A37-C1AA-3321-4F01-C50C4285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F40875-1B83-C916-42E5-9129D4C2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77510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F230C-E104-BD99-4D63-512D1BB7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699EEE-235D-E99F-632D-17878BD1B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B9F8F4-186E-CBBD-C8A5-A4ABD198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8E5F54-3622-A1DD-146C-3AD23167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C2668-53AD-37A2-1921-F1DEFA4D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50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5A020-789D-EEDA-3843-B18F9975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ED81F2-8D43-F500-A31D-2BE11A62E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ADCB5-B5C1-FD49-5CFF-DBC0FB16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4CCB1-A6DF-0F99-DA01-13A0C222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7640DB-0EC0-86B1-617C-FD504DC89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E7B0E-DF25-2AD4-4F12-221DED518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722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E19DE-7FE0-01C7-6E8F-ADD67C5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0D54C-260B-E4E8-9FBB-3166D6C3B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98BEEA-E2BE-52EE-C903-34A458B6C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760A19-0570-154A-DF06-14EF32E34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5AE351-C37E-E13D-8441-D736B4F9E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6068BB-9435-5DFC-EFF6-F8214F8D4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2F7523-0406-261E-7139-3256A918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974D0E-C49D-FCD0-2772-617DB25E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8153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5617E-8DC1-CBCF-A7A9-9CEF7B0B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A269FB-C9DA-FD90-CE41-4B1DBF31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0E1A4E-320E-5CFB-3034-4C8F82AF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9D1A7-0EEA-B11C-B8F9-684E5AE2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0354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0153B2A-8478-0191-F046-576B1A4E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CC0FC18-19D5-83AE-98D0-9892ED20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0D32BE-8C27-AF0C-39BA-B44E0DC0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3781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401F7-9CC4-8D70-ED7A-57A5C8C2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B233C7-D775-2667-3925-271ED3360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8C5900-3728-74DC-A4AA-B75B20EBB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73903E-ADDB-2E15-3A54-EB3F85ACB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5A3C4B-6E60-C647-F699-54AAFB44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440D2-039A-6C3B-CE4C-28762831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076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3EFE5-4791-9E42-05C5-C98FA80A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8CDA69-8611-D690-74B6-BC74CD1C4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53CC8E-2CB4-BB5D-8987-1AF012877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6CB488-D5F5-EC5B-EAF6-1CE64809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A76869-6292-C405-CE34-C2206CF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716678-A364-FE32-1F7F-1148007E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07980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270A0-E9DD-4E09-964B-46535F1B5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2CA1D-E9EF-F532-A6E5-9E0DD40E4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4F5BF4-1F95-990E-DBDE-979B92E8A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31FE42-D3F4-DEF0-C622-45A8415A5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E9CF8A-E4CA-209F-B85E-C5B268C45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6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hyperlink" Target="https://vk.com/doctorsar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9000" t="-2000" r="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BD08A-1EA3-DFC0-C4D8-A8182EB9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175" y="365126"/>
            <a:ext cx="10633753" cy="95549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Montserrat" panose="00000500000000000000" pitchFamily="2" charset="-52"/>
              </a:rPr>
              <a:t>Центр</a:t>
            </a:r>
            <a:r>
              <a:rPr lang="ru-RU" sz="4000" dirty="0">
                <a:latin typeface="Montserrat" panose="00000500000000000000" pitchFamily="2" charset="-52"/>
              </a:rPr>
              <a:t> «Развитие здоровой личности»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0DAFA6-5957-1685-2490-B5ED81B2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721" y="1571946"/>
            <a:ext cx="5712191" cy="511653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sz="1800" b="1" u="sng" dirty="0">
                <a:latin typeface="Montserrat" panose="00000500000000000000" pitchFamily="2" charset="-52"/>
              </a:rPr>
              <a:t>Организация</a:t>
            </a:r>
          </a:p>
          <a:p>
            <a:pPr marL="114300" indent="0">
              <a:buNone/>
            </a:pPr>
            <a:r>
              <a:rPr lang="ru-RU" dirty="0">
                <a:latin typeface="Montserrat" panose="00000500000000000000" pitchFamily="2" charset="-52"/>
              </a:rPr>
              <a:t>АНО СЗОЖГ «Здоровая нация»</a:t>
            </a:r>
          </a:p>
          <a:p>
            <a:pPr marL="114300" indent="0">
              <a:buNone/>
            </a:pPr>
            <a:endParaRPr lang="ru-RU" dirty="0">
              <a:latin typeface="Montserrat" panose="00000500000000000000" pitchFamily="2" charset="-52"/>
            </a:endParaRPr>
          </a:p>
          <a:p>
            <a:pPr marL="114300" indent="0">
              <a:buNone/>
            </a:pPr>
            <a:endParaRPr lang="ru-RU" dirty="0">
              <a:latin typeface="Montserrat" panose="00000500000000000000" pitchFamily="2" charset="-52"/>
            </a:endParaRPr>
          </a:p>
          <a:p>
            <a:pPr marL="114300" indent="0">
              <a:buNone/>
            </a:pPr>
            <a:r>
              <a:rPr lang="ru-RU" sz="1800" b="1" u="sng" dirty="0">
                <a:latin typeface="Montserrat" panose="00000500000000000000" pitchFamily="2" charset="-52"/>
              </a:rPr>
              <a:t>Руководитель проекта</a:t>
            </a:r>
          </a:p>
          <a:p>
            <a:pPr marL="114300" indent="0">
              <a:buNone/>
            </a:pPr>
            <a:r>
              <a:rPr lang="ru-RU" dirty="0">
                <a:latin typeface="Montserrat" panose="00000500000000000000" pitchFamily="2" charset="-52"/>
              </a:rPr>
              <a:t>Костенко Елена Владимировна</a:t>
            </a:r>
          </a:p>
          <a:p>
            <a:pPr marL="114300" indent="0">
              <a:buNone/>
            </a:pPr>
            <a:endParaRPr lang="ru-RU" dirty="0">
              <a:latin typeface="Montserrat" panose="00000500000000000000" pitchFamily="2" charset="-52"/>
            </a:endParaRPr>
          </a:p>
          <a:p>
            <a:pPr marL="114300" indent="0">
              <a:buNone/>
            </a:pPr>
            <a:endParaRPr lang="ru-RU" dirty="0">
              <a:latin typeface="Montserrat" panose="00000500000000000000" pitchFamily="2" charset="-52"/>
            </a:endParaRPr>
          </a:p>
          <a:p>
            <a:pPr marL="114300" indent="0">
              <a:buNone/>
            </a:pPr>
            <a:r>
              <a:rPr lang="ru-RU" sz="1800" b="1" u="sng" dirty="0">
                <a:latin typeface="Montserrat" panose="00000500000000000000" pitchFamily="2" charset="-52"/>
              </a:rPr>
              <a:t>Территория реализации</a:t>
            </a:r>
          </a:p>
          <a:p>
            <a:pPr marL="114300" indent="0">
              <a:buNone/>
            </a:pPr>
            <a:r>
              <a:rPr lang="ru-RU" dirty="0">
                <a:latin typeface="Montserrat" panose="00000500000000000000" pitchFamily="2" charset="-52"/>
              </a:rPr>
              <a:t>муниципальное образование «городской округ город Саров Нижегородской области»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3AEEB5-D72E-4B66-C1FA-13F2D4257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30" y="2496226"/>
            <a:ext cx="5712191" cy="4320283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A377F43-91BF-B630-DC19-72C17A30AF90}"/>
              </a:ext>
            </a:extLst>
          </p:cNvPr>
          <p:cNvSpPr/>
          <p:nvPr/>
        </p:nvSpPr>
        <p:spPr>
          <a:xfrm>
            <a:off x="606175" y="323636"/>
            <a:ext cx="10979650" cy="95549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FEE7043-1E71-F71E-E80F-59A786C84268}"/>
              </a:ext>
            </a:extLst>
          </p:cNvPr>
          <p:cNvSpPr/>
          <p:nvPr/>
        </p:nvSpPr>
        <p:spPr>
          <a:xfrm>
            <a:off x="5440680" y="1530456"/>
            <a:ext cx="6241037" cy="50347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103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-47002" y="-38893"/>
            <a:ext cx="12245900" cy="6935786"/>
          </a:xfrm>
          <a:prstGeom prst="rect">
            <a:avLst/>
          </a:prstGeom>
          <a:blipFill dpi="0" rotWithShape="1">
            <a:blip r:embed="rId3">
              <a:alphaModFix amt="59000"/>
            </a:blip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36024" y="882735"/>
            <a:ext cx="2110364" cy="427324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288439" y="160962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425079" y="901433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sz="1800" dirty="0"/>
          </a:p>
        </p:txBody>
      </p:sp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238419" y="1604724"/>
            <a:ext cx="3535814" cy="171829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248034" y="2046148"/>
            <a:ext cx="3535813" cy="105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buClr>
                <a:schemeClr val="lt1"/>
              </a:buClr>
              <a:buSzPct val="100000"/>
            </a:pPr>
            <a:r>
              <a:rPr lang="ru-RU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Центр «Развитие здоровой личности» </a:t>
            </a:r>
          </a:p>
          <a:p>
            <a:pPr lvl="0">
              <a:buClr>
                <a:schemeClr val="lt1"/>
              </a:buClr>
              <a:buSzPct val="100000"/>
            </a:pPr>
            <a:r>
              <a:rPr lang="ru-RU" sz="1500" dirty="0">
                <a:solidFill>
                  <a:schemeClr val="bg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Направления работы</a:t>
            </a:r>
            <a:endParaRPr sz="1500" dirty="0">
              <a:solidFill>
                <a:schemeClr val="bg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3781852" y="1539682"/>
            <a:ext cx="6492305" cy="1377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— это территория </a:t>
            </a:r>
            <a:r>
              <a:rPr lang="ru-RU" sz="1600" dirty="0" err="1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БЕЗопасности</a:t>
            </a:r>
            <a:r>
              <a:rPr lang="ru-RU" sz="16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для подростка, место, куда дети могут прийти, получить консультационные услуги:</a:t>
            </a:r>
          </a:p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психолога;</a:t>
            </a:r>
          </a:p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врачей (педиатр, терапевт, детский гинеколог, уролог);</a:t>
            </a:r>
          </a:p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специалиста по кибербезопасности;</a:t>
            </a:r>
          </a:p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адвоката, юриста;</a:t>
            </a:r>
          </a:p>
          <a:p>
            <a:pPr algn="just">
              <a:buClr>
                <a:schemeClr val="dk1"/>
              </a:buClr>
              <a:buSzPts val="1400"/>
            </a:pPr>
            <a:r>
              <a:rPr lang="ru-RU" sz="1600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- специалиста по финансовой грамотности.</a:t>
            </a:r>
          </a:p>
        </p:txBody>
      </p:sp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94086" y="3731624"/>
            <a:ext cx="3535814" cy="59773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94086" y="3848628"/>
            <a:ext cx="4735238" cy="597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7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Целевая аудитория:</a:t>
            </a:r>
            <a:br>
              <a:rPr lang="ru-RU" sz="17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7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" name="Google Shape;119;p2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94086" y="4690006"/>
            <a:ext cx="3558793" cy="581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194086" y="4775399"/>
            <a:ext cx="4625331" cy="41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7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endParaRPr sz="17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834294" y="3700202"/>
            <a:ext cx="484939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Дети в возрасте от </a:t>
            </a:r>
            <a:r>
              <a:rPr lang="ru-RU" sz="1600" b="1" dirty="0">
                <a:solidFill>
                  <a:schemeClr val="tx1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6 до 18 лет</a:t>
            </a:r>
            <a:r>
              <a:rPr lang="ru-RU" sz="1600" dirty="0">
                <a:solidFill>
                  <a:schemeClr val="tx1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, их родители и педагоги в городе Саров</a:t>
            </a:r>
            <a:endParaRPr lang="ru-RU" sz="1600" dirty="0">
              <a:solidFill>
                <a:schemeClr val="tx1"/>
              </a:solidFill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4095558" y="4395435"/>
            <a:ext cx="4810967" cy="248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2" algn="just">
              <a:buClr>
                <a:schemeClr val="accent1">
                  <a:lumMod val="50000"/>
                </a:schemeClr>
              </a:buClr>
              <a:buSzPct val="90000"/>
            </a:pPr>
            <a:endParaRPr lang="ru-RU" sz="1600" dirty="0">
              <a:solidFill>
                <a:schemeClr val="tx1"/>
              </a:solidFill>
              <a:latin typeface="Montserrat" panose="00000500000000000000" pitchFamily="2" charset="-52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3834294" y="4706869"/>
            <a:ext cx="6964169" cy="1717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подрастающего поколения культуры здорового образа жизни, укрепление и сохранение физического, психического, социального здоровья детей и подростков, путем внедрения совершенствованной системы инклюзивных качественных социальных услуг на местном уровне.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F9640-37DC-4C25-BADE-064FCF2D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" y="1937657"/>
            <a:ext cx="12120880" cy="4371496"/>
          </a:xfrm>
          <a:noFill/>
          <a:effectLst>
            <a:softEdge rad="635000"/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000" b="0" i="0" dirty="0">
                <a:solidFill>
                  <a:srgbClr val="FF0000"/>
                </a:solidFill>
                <a:effectLst/>
                <a:latin typeface="Montserrat" panose="00000500000000000000" pitchFamily="2" charset="-52"/>
              </a:rPr>
              <a:t>Подростковая беременность</a:t>
            </a:r>
            <a: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sz="2000" b="0" i="0" dirty="0" err="1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буллинг</a:t>
            </a:r>
            <a: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Montserrat" panose="00000500000000000000" pitchFamily="2" charset="-52"/>
              </a:rPr>
              <a:t>травля</a:t>
            </a:r>
            <a: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, преступность в подростковой среде </a:t>
            </a:r>
            <a:b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– </a:t>
            </a:r>
            <a:r>
              <a:rPr lang="ru-RU" sz="2000" b="1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бич современного общества</a:t>
            </a:r>
            <a:br>
              <a:rPr lang="ru-RU" sz="2000" b="1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b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b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b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r>
              <a:rPr lang="ru-RU" sz="2000" b="1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Формирование у подрастающего поколения культуры здорового образа жизни</a:t>
            </a:r>
            <a: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, укрепление и сохранение физического, психического, социального здоровья детей и подростков, путем внедрения </a:t>
            </a:r>
            <a:r>
              <a:rPr lang="ru-RU" sz="2000" b="1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совершенствованной системы инклюзивных </a:t>
            </a:r>
            <a: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качественных социальных </a:t>
            </a:r>
            <a:r>
              <a:rPr lang="ru-RU" sz="2000" b="1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услуг</a:t>
            </a:r>
            <a: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 </a:t>
            </a:r>
            <a:b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b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br>
              <a:rPr lang="ru-RU" sz="20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r>
              <a:rPr lang="ru-RU" sz="3600" b="1" i="0" dirty="0">
                <a:solidFill>
                  <a:srgbClr val="FF0000"/>
                </a:solidFill>
                <a:effectLst/>
                <a:latin typeface="Montserrat" panose="00000500000000000000" pitchFamily="2" charset="-52"/>
              </a:rPr>
              <a:t>одна из самых актуальных задач</a:t>
            </a:r>
            <a:br>
              <a:rPr lang="ru-RU" sz="31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</a:br>
            <a:r>
              <a:rPr lang="ru-RU" sz="3100" b="0" i="0" dirty="0">
                <a:solidFill>
                  <a:srgbClr val="181818"/>
                </a:solidFill>
                <a:effectLst/>
                <a:latin typeface="Montserrat" panose="00000500000000000000" pitchFamily="2" charset="-52"/>
              </a:rPr>
              <a:t>современного общества, полного соблазнов опасностей и насилия</a:t>
            </a:r>
            <a:endParaRPr lang="ru-RU" sz="3100" dirty="0">
              <a:latin typeface="Montserrat" panose="00000500000000000000" pitchFamily="2" charset="-52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43437091-7D85-4CC3-8691-2D7D5C5284FD}"/>
              </a:ext>
            </a:extLst>
          </p:cNvPr>
          <p:cNvSpPr txBox="1">
            <a:spLocks/>
          </p:cNvSpPr>
          <p:nvPr/>
        </p:nvSpPr>
        <p:spPr>
          <a:xfrm>
            <a:off x="511401" y="548846"/>
            <a:ext cx="11169195" cy="888067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02060"/>
                </a:solidFill>
                <a:latin typeface="Montserrat" panose="00000500000000000000" pitchFamily="2" charset="-52"/>
                <a:ea typeface="Arial" charset="0"/>
                <a:cs typeface="Times New Roman" panose="02020603050405020304" pitchFamily="18" charset="0"/>
              </a:rPr>
              <a:t>Социальная значимость проекта </a:t>
            </a:r>
            <a:br>
              <a:rPr lang="ru-RU" sz="3600" b="1" dirty="0">
                <a:solidFill>
                  <a:srgbClr val="002060"/>
                </a:solidFill>
                <a:latin typeface="Montserrat" panose="00000500000000000000" pitchFamily="2" charset="-52"/>
                <a:ea typeface="Arial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Montserrat" panose="00000500000000000000" pitchFamily="2" charset="-52"/>
                <a:ea typeface="Arial" charset="0"/>
                <a:cs typeface="Times New Roman" panose="02020603050405020304" pitchFamily="18" charset="0"/>
              </a:rPr>
              <a:t>и проблематика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D98B780-5958-71D5-48F1-47FE443F7376}"/>
              </a:ext>
            </a:extLst>
          </p:cNvPr>
          <p:cNvSpPr/>
          <p:nvPr/>
        </p:nvSpPr>
        <p:spPr>
          <a:xfrm>
            <a:off x="1556657" y="228600"/>
            <a:ext cx="8893629" cy="130720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D7425E0-B70D-E305-BDF3-1AA77333E63F}"/>
              </a:ext>
            </a:extLst>
          </p:cNvPr>
          <p:cNvSpPr/>
          <p:nvPr/>
        </p:nvSpPr>
        <p:spPr>
          <a:xfrm>
            <a:off x="511401" y="2102788"/>
            <a:ext cx="11636828" cy="1066800"/>
          </a:xfrm>
          <a:prstGeom prst="roundRect">
            <a:avLst>
              <a:gd name="adj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86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879" y="1892508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78443" y="144445"/>
            <a:ext cx="12245900" cy="6935786"/>
          </a:xfrm>
          <a:prstGeom prst="rect">
            <a:avLst/>
          </a:prstGeom>
          <a:blipFill dpi="0" rotWithShape="1">
            <a:blip r:embed="rId4">
              <a:alphaModFix amt="63000"/>
            </a:blip>
            <a:srcRect/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ru-RU" sz="1800" dirty="0"/>
          </a:p>
        </p:txBody>
      </p:sp>
      <p:sp>
        <p:nvSpPr>
          <p:cNvPr id="134" name="Google Shape;134;p3"/>
          <p:cNvSpPr/>
          <p:nvPr/>
        </p:nvSpPr>
        <p:spPr>
          <a:xfrm>
            <a:off x="4274643" y="24686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409118" y="1344097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/>
          </a:p>
        </p:txBody>
      </p:sp>
      <p:sp>
        <p:nvSpPr>
          <p:cNvPr id="18" name="Google Shape;106;p2">
            <a:extLst>
              <a:ext uri="{FF2B5EF4-FFF2-40B4-BE49-F238E27FC236}">
                <a16:creationId xmlns:a16="http://schemas.microsoft.com/office/drawing/2014/main" id="{8E67120C-8CEB-8FDE-E176-CE13862836AB}"/>
              </a:ext>
            </a:extLst>
          </p:cNvPr>
          <p:cNvSpPr/>
          <p:nvPr/>
        </p:nvSpPr>
        <p:spPr>
          <a:xfrm>
            <a:off x="3900755" y="1073869"/>
            <a:ext cx="4552973" cy="70297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B9993-5E98-DC3A-2546-8247A5F1F450}"/>
              </a:ext>
            </a:extLst>
          </p:cNvPr>
          <p:cNvSpPr txBox="1"/>
          <p:nvPr/>
        </p:nvSpPr>
        <p:spPr>
          <a:xfrm>
            <a:off x="4088060" y="1178238"/>
            <a:ext cx="49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</a:rPr>
              <a:t>Основные мероприятия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A011D-D75A-4EB7-96C5-EE45CC7C2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33" y="1788204"/>
            <a:ext cx="1938102" cy="10896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B16E00-2C56-773F-41B1-8763B01A0B54}"/>
              </a:ext>
            </a:extLst>
          </p:cNvPr>
          <p:cNvSpPr txBox="1"/>
          <p:nvPr/>
        </p:nvSpPr>
        <p:spPr>
          <a:xfrm>
            <a:off x="539017" y="1073869"/>
            <a:ext cx="2901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Образовательные</a:t>
            </a:r>
            <a:r>
              <a:rPr lang="en-US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видеоролики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4B00E-461B-0A2B-8D53-AF422CAFADCA}"/>
              </a:ext>
            </a:extLst>
          </p:cNvPr>
          <p:cNvSpPr txBox="1"/>
          <p:nvPr/>
        </p:nvSpPr>
        <p:spPr>
          <a:xfrm>
            <a:off x="3780329" y="1880552"/>
            <a:ext cx="14605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Полиграфия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A1380A-C443-2394-EFBC-2595E824F630}"/>
              </a:ext>
            </a:extLst>
          </p:cNvPr>
          <p:cNvSpPr txBox="1"/>
          <p:nvPr/>
        </p:nvSpPr>
        <p:spPr>
          <a:xfrm>
            <a:off x="8739319" y="612866"/>
            <a:ext cx="35367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Очные семинары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51291C-76DF-2113-B9C9-9B3AE00F8D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2" t="6252" r="2791" b="2665"/>
          <a:stretch/>
        </p:blipFill>
        <p:spPr>
          <a:xfrm>
            <a:off x="1385201" y="2988874"/>
            <a:ext cx="1847349" cy="1386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5CE251-04ED-CA80-783A-7E15DC41BE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62" t="7723" r="3600" b="8882"/>
          <a:stretch/>
        </p:blipFill>
        <p:spPr>
          <a:xfrm rot="5400000">
            <a:off x="3201208" y="2584035"/>
            <a:ext cx="2393844" cy="16853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8C5FB2-712D-7AAB-0EE4-B861F52A3C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469"/>
          <a:stretch/>
        </p:blipFill>
        <p:spPr>
          <a:xfrm>
            <a:off x="8605138" y="1182551"/>
            <a:ext cx="3347619" cy="31448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0BE968-CA2C-C9D0-FB32-276F4854BB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931" t="17254"/>
          <a:stretch/>
        </p:blipFill>
        <p:spPr>
          <a:xfrm>
            <a:off x="5748247" y="2615971"/>
            <a:ext cx="3267335" cy="211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02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34" y="2371201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0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315209" y="264059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334197" y="2626287"/>
            <a:ext cx="7148643" cy="340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58451" b="40180"/>
          <a:stretch/>
        </p:blipFill>
        <p:spPr>
          <a:xfrm>
            <a:off x="-61740" y="-6162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1612643" y="2324082"/>
            <a:ext cx="6454450" cy="137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br>
              <a:rPr lang="ru-RU" sz="18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781912" y="4399999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7316932" y="1836496"/>
            <a:ext cx="5162829" cy="515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7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-116046" y="4905432"/>
            <a:ext cx="2275816" cy="2044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6;p2">
            <a:extLst>
              <a:ext uri="{FF2B5EF4-FFF2-40B4-BE49-F238E27FC236}">
                <a16:creationId xmlns:a16="http://schemas.microsoft.com/office/drawing/2014/main" id="{6702858B-ECD3-88EC-B4E3-98E297255FBB}"/>
              </a:ext>
            </a:extLst>
          </p:cNvPr>
          <p:cNvSpPr/>
          <p:nvPr/>
        </p:nvSpPr>
        <p:spPr>
          <a:xfrm>
            <a:off x="3458239" y="1124632"/>
            <a:ext cx="5765057" cy="100588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C1C33-FB37-6E6D-97F3-7F8DD742CA29}"/>
              </a:ext>
            </a:extLst>
          </p:cNvPr>
          <p:cNvSpPr txBox="1"/>
          <p:nvPr/>
        </p:nvSpPr>
        <p:spPr>
          <a:xfrm>
            <a:off x="3012390" y="1200435"/>
            <a:ext cx="6674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Качественные и количественные результаты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6ABD91-B523-D49A-247D-85AB740F01C5}"/>
              </a:ext>
            </a:extLst>
          </p:cNvPr>
          <p:cNvSpPr txBox="1"/>
          <p:nvPr/>
        </p:nvSpPr>
        <p:spPr>
          <a:xfrm>
            <a:off x="813809" y="2731883"/>
            <a:ext cx="5054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Montserrat" panose="00000500000000000000" pitchFamily="2" charset="-52"/>
              </a:rPr>
              <a:t>Проведено более </a:t>
            </a:r>
            <a:r>
              <a:rPr lang="ru-RU" sz="3200" b="1" dirty="0">
                <a:solidFill>
                  <a:srgbClr val="FF0000"/>
                </a:solidFill>
                <a:latin typeface="Montserrat" panose="00000500000000000000" pitchFamily="2" charset="-52"/>
              </a:rPr>
              <a:t>100</a:t>
            </a:r>
            <a:r>
              <a:rPr lang="ru-RU" sz="1800" b="1" dirty="0">
                <a:latin typeface="Montserrat" panose="00000500000000000000" pitchFamily="2" charset="-52"/>
              </a:rPr>
              <a:t> </a:t>
            </a:r>
            <a:r>
              <a:rPr lang="ru-RU" sz="1800" b="1" dirty="0">
                <a:solidFill>
                  <a:srgbClr val="FF0000"/>
                </a:solidFill>
                <a:latin typeface="Montserrat" panose="00000500000000000000" pitchFamily="2" charset="-52"/>
              </a:rPr>
              <a:t>мероприятий</a:t>
            </a:r>
            <a:r>
              <a:rPr lang="ru-RU" sz="1800" b="1" dirty="0">
                <a:latin typeface="Montserrat" panose="00000500000000000000" pitchFamily="2" charset="-52"/>
              </a:rPr>
              <a:t>  </a:t>
            </a:r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A65CE22C-1653-1D44-7AC7-8B3790B422DD}"/>
              </a:ext>
            </a:extLst>
          </p:cNvPr>
          <p:cNvSpPr/>
          <p:nvPr/>
        </p:nvSpPr>
        <p:spPr>
          <a:xfrm>
            <a:off x="673923" y="4469023"/>
            <a:ext cx="779663" cy="7160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0A7897-13DA-1F78-7FCC-57443A56587C}"/>
              </a:ext>
            </a:extLst>
          </p:cNvPr>
          <p:cNvSpPr txBox="1"/>
          <p:nvPr/>
        </p:nvSpPr>
        <p:spPr>
          <a:xfrm>
            <a:off x="813808" y="4458806"/>
            <a:ext cx="25368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1"/>
                </a:solidFill>
                <a:latin typeface="Montserrat" panose="00000500000000000000" pitchFamily="2" charset="-52"/>
              </a:rPr>
              <a:t>15</a:t>
            </a:r>
            <a:r>
              <a:rPr lang="ru-RU" sz="1400" dirty="0">
                <a:solidFill>
                  <a:schemeClr val="tx1"/>
                </a:solidFill>
                <a:latin typeface="Montserrat" panose="00000500000000000000" pitchFamily="2" charset="-52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школ города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C6D8-BA52-EBCF-F119-BD75A0F91DFC}"/>
              </a:ext>
            </a:extLst>
          </p:cNvPr>
          <p:cNvSpPr txBox="1"/>
          <p:nvPr/>
        </p:nvSpPr>
        <p:spPr>
          <a:xfrm>
            <a:off x="575654" y="3243510"/>
            <a:ext cx="64544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Охвачено</a:t>
            </a:r>
            <a:r>
              <a:rPr lang="ru-RU" sz="1800" dirty="0">
                <a:solidFill>
                  <a:srgbClr val="FF0000"/>
                </a:solidFill>
                <a:latin typeface="Montserrat" panose="00000500000000000000" pitchFamily="2" charset="-52"/>
              </a:rPr>
              <a:t> более </a:t>
            </a:r>
            <a:r>
              <a:rPr lang="ru-RU" sz="3200" b="1" dirty="0">
                <a:solidFill>
                  <a:srgbClr val="FF0000"/>
                </a:solidFill>
                <a:latin typeface="Montserrat" panose="00000500000000000000" pitchFamily="2" charset="-52"/>
              </a:rPr>
              <a:t>1 000</a:t>
            </a:r>
            <a:r>
              <a:rPr lang="ru-RU" sz="1800" b="1" dirty="0">
                <a:solidFill>
                  <a:srgbClr val="FF0000"/>
                </a:solidFill>
                <a:latin typeface="Montserrat" panose="00000500000000000000" pitchFamily="2" charset="-52"/>
              </a:rPr>
              <a:t> учащихся </a:t>
            </a:r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образовательных учреждений</a:t>
            </a:r>
            <a:endParaRPr lang="ru-RU" sz="1800" dirty="0"/>
          </a:p>
        </p:txBody>
      </p:sp>
      <p:sp>
        <p:nvSpPr>
          <p:cNvPr id="28" name="Блок-схема: узел 27">
            <a:extLst>
              <a:ext uri="{FF2B5EF4-FFF2-40B4-BE49-F238E27FC236}">
                <a16:creationId xmlns:a16="http://schemas.microsoft.com/office/drawing/2014/main" id="{2FF4C05B-49FF-8203-04F0-1EE9BFF59676}"/>
              </a:ext>
            </a:extLst>
          </p:cNvPr>
          <p:cNvSpPr/>
          <p:nvPr/>
        </p:nvSpPr>
        <p:spPr>
          <a:xfrm>
            <a:off x="2978781" y="5164771"/>
            <a:ext cx="779663" cy="7160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F2F450-29EE-46AC-C0A7-FD4EA1C93E04}"/>
              </a:ext>
            </a:extLst>
          </p:cNvPr>
          <p:cNvSpPr txBox="1"/>
          <p:nvPr/>
        </p:nvSpPr>
        <p:spPr>
          <a:xfrm>
            <a:off x="2987997" y="5314911"/>
            <a:ext cx="2662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Montserrat" panose="00000500000000000000" pitchFamily="2" charset="-52"/>
              </a:rPr>
              <a:t>Профтехучилище</a:t>
            </a:r>
            <a:endParaRPr lang="ru-RU" sz="1800" dirty="0"/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id="{26DCB2AC-E78C-55FD-8691-8E06B6A1CB10}"/>
              </a:ext>
            </a:extLst>
          </p:cNvPr>
          <p:cNvSpPr/>
          <p:nvPr/>
        </p:nvSpPr>
        <p:spPr>
          <a:xfrm>
            <a:off x="4208241" y="4233183"/>
            <a:ext cx="779663" cy="7160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68F5D9-32CD-8859-BE41-579801B7A7E2}"/>
              </a:ext>
            </a:extLst>
          </p:cNvPr>
          <p:cNvSpPr txBox="1"/>
          <p:nvPr/>
        </p:nvSpPr>
        <p:spPr>
          <a:xfrm>
            <a:off x="4280035" y="4397256"/>
            <a:ext cx="2060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>
                <a:solidFill>
                  <a:schemeClr val="tx1"/>
                </a:solidFill>
                <a:latin typeface="Montserrat" panose="00000500000000000000" pitchFamily="2" charset="-52"/>
              </a:rPr>
              <a:t>Медколледж</a:t>
            </a:r>
            <a:endParaRPr lang="ru-RU" sz="1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43A4B6-72F2-CA33-FA46-AC0F9AF37D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54" t="14821" r="4293" b="4942"/>
          <a:stretch/>
        </p:blipFill>
        <p:spPr>
          <a:xfrm>
            <a:off x="7776226" y="2908193"/>
            <a:ext cx="4191168" cy="27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92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Блок-схема: узел 24">
            <a:extLst>
              <a:ext uri="{FF2B5EF4-FFF2-40B4-BE49-F238E27FC236}">
                <a16:creationId xmlns:a16="http://schemas.microsoft.com/office/drawing/2014/main" id="{302D19CC-CF38-80B8-2C23-46A7C849F296}"/>
              </a:ext>
            </a:extLst>
          </p:cNvPr>
          <p:cNvSpPr/>
          <p:nvPr/>
        </p:nvSpPr>
        <p:spPr>
          <a:xfrm>
            <a:off x="1126601" y="2908246"/>
            <a:ext cx="1342570" cy="1225311"/>
          </a:xfrm>
          <a:prstGeom prst="flowChartConnector">
            <a:avLst/>
          </a:prstGeom>
          <a:solidFill>
            <a:srgbClr val="9D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Google Shape;134;p3"/>
          <p:cNvSpPr/>
          <p:nvPr/>
        </p:nvSpPr>
        <p:spPr>
          <a:xfrm>
            <a:off x="4315209" y="172158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4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58451" b="40180"/>
          <a:stretch/>
        </p:blipFill>
        <p:spPr>
          <a:xfrm>
            <a:off x="-53900" y="7492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06;p2">
            <a:extLst>
              <a:ext uri="{FF2B5EF4-FFF2-40B4-BE49-F238E27FC236}">
                <a16:creationId xmlns:a16="http://schemas.microsoft.com/office/drawing/2014/main" id="{6702858B-ECD3-88EC-B4E3-98E297255FBB}"/>
              </a:ext>
            </a:extLst>
          </p:cNvPr>
          <p:cNvSpPr/>
          <p:nvPr/>
        </p:nvSpPr>
        <p:spPr>
          <a:xfrm>
            <a:off x="3259054" y="1112714"/>
            <a:ext cx="5761239" cy="57278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C1C33-FB37-6E6D-97F3-7F8DD742CA29}"/>
              </a:ext>
            </a:extLst>
          </p:cNvPr>
          <p:cNvSpPr txBox="1"/>
          <p:nvPr/>
        </p:nvSpPr>
        <p:spPr>
          <a:xfrm>
            <a:off x="2758856" y="1141603"/>
            <a:ext cx="66742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400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Мониторинг участников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0F76E-FA1F-BF0A-44C9-1F99B5EF8772}"/>
              </a:ext>
            </a:extLst>
          </p:cNvPr>
          <p:cNvSpPr txBox="1"/>
          <p:nvPr/>
        </p:nvSpPr>
        <p:spPr>
          <a:xfrm>
            <a:off x="1671577" y="6011555"/>
            <a:ext cx="909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tserrat" panose="00000500000000000000" pitchFamily="2" charset="-52"/>
              </a:rPr>
              <a:t>83%</a:t>
            </a:r>
            <a:r>
              <a:rPr lang="ru-RU" sz="2400" dirty="0">
                <a:latin typeface="Montserrat" panose="00000500000000000000" pitchFamily="2" charset="-52"/>
              </a:rPr>
              <a:t> участников </a:t>
            </a:r>
            <a:r>
              <a:rPr lang="ru-RU" sz="2400" dirty="0">
                <a:solidFill>
                  <a:srgbClr val="FF0000"/>
                </a:solidFill>
                <a:latin typeface="Montserrat" panose="00000500000000000000" pitchFamily="2" charset="-52"/>
              </a:rPr>
              <a:t>оценили </a:t>
            </a:r>
            <a:r>
              <a:rPr lang="ru-RU" sz="2400" dirty="0">
                <a:latin typeface="Montserrat" panose="00000500000000000000" pitchFamily="2" charset="-52"/>
              </a:rPr>
              <a:t>семинары на </a:t>
            </a:r>
            <a:r>
              <a:rPr lang="ru-RU" sz="3600" b="1" dirty="0">
                <a:solidFill>
                  <a:srgbClr val="FF0000"/>
                </a:solidFill>
                <a:latin typeface="Montserrat" panose="00000500000000000000" pitchFamily="2" charset="-52"/>
              </a:rPr>
              <a:t>8-10</a:t>
            </a:r>
            <a:r>
              <a:rPr lang="ru-RU" sz="2400" b="1" dirty="0">
                <a:solidFill>
                  <a:srgbClr val="FF0000"/>
                </a:solidFill>
                <a:latin typeface="Montserrat" panose="00000500000000000000" pitchFamily="2" charset="-52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Montserrat" panose="00000500000000000000" pitchFamily="2" charset="-52"/>
              </a:rPr>
              <a:t>баллов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A7B7BB-9164-7124-4E0C-22499F98BDD7}"/>
              </a:ext>
            </a:extLst>
          </p:cNvPr>
          <p:cNvSpPr txBox="1"/>
          <p:nvPr/>
        </p:nvSpPr>
        <p:spPr>
          <a:xfrm>
            <a:off x="1046959" y="1669482"/>
            <a:ext cx="9258759" cy="50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 algn="ctr">
              <a:lnSpc>
                <a:spcPct val="150000"/>
              </a:lnSpc>
            </a:pPr>
            <a:r>
              <a:rPr lang="ru-RU" sz="2000" b="1" dirty="0">
                <a:latin typeface="Montserrat SemiBold" panose="00000700000000000000" pitchFamily="2" charset="-52"/>
              </a:rPr>
              <a:t>Получено </a:t>
            </a:r>
            <a:r>
              <a:rPr lang="ru-RU" sz="2000" b="1" dirty="0">
                <a:solidFill>
                  <a:srgbClr val="FF0000"/>
                </a:solidFill>
                <a:latin typeface="Montserrat SemiBold" panose="00000700000000000000" pitchFamily="2" charset="-52"/>
              </a:rPr>
              <a:t>новой информации </a:t>
            </a:r>
            <a:r>
              <a:rPr lang="ru-RU" sz="2000" b="1" dirty="0">
                <a:latin typeface="Montserrat SemiBold" panose="00000700000000000000" pitchFamily="2" charset="-52"/>
              </a:rPr>
              <a:t>в вопросах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91A37D-1D2E-B863-AE32-77321B3FEA14}"/>
              </a:ext>
            </a:extLst>
          </p:cNvPr>
          <p:cNvSpPr txBox="1"/>
          <p:nvPr/>
        </p:nvSpPr>
        <p:spPr>
          <a:xfrm>
            <a:off x="1394744" y="2574863"/>
            <a:ext cx="2531487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гигиены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AE5DAA5-954A-2FE8-48C7-A13265F3D8F5}"/>
              </a:ext>
            </a:extLst>
          </p:cNvPr>
          <p:cNvSpPr/>
          <p:nvPr/>
        </p:nvSpPr>
        <p:spPr>
          <a:xfrm>
            <a:off x="1613105" y="2624985"/>
            <a:ext cx="1922926" cy="122531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127F9-C414-A2F7-8AD8-85550E8EB2FD}"/>
              </a:ext>
            </a:extLst>
          </p:cNvPr>
          <p:cNvSpPr txBox="1"/>
          <p:nvPr/>
        </p:nvSpPr>
        <p:spPr>
          <a:xfrm>
            <a:off x="1902174" y="2962770"/>
            <a:ext cx="1402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Montserrat" panose="00000500000000000000" pitchFamily="2" charset="-52"/>
              </a:rPr>
              <a:t>43%</a:t>
            </a:r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90EABFEB-E4A4-99B6-6FAB-D46BFC7DC483}"/>
              </a:ext>
            </a:extLst>
          </p:cNvPr>
          <p:cNvSpPr/>
          <p:nvPr/>
        </p:nvSpPr>
        <p:spPr>
          <a:xfrm>
            <a:off x="3553042" y="3487251"/>
            <a:ext cx="1342570" cy="1225311"/>
          </a:xfrm>
          <a:prstGeom prst="flowChartConnector">
            <a:avLst/>
          </a:prstGeom>
          <a:solidFill>
            <a:srgbClr val="9D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CB245C0-94FD-8531-E0B9-037763141D13}"/>
              </a:ext>
            </a:extLst>
          </p:cNvPr>
          <p:cNvSpPr/>
          <p:nvPr/>
        </p:nvSpPr>
        <p:spPr>
          <a:xfrm>
            <a:off x="4000265" y="3208857"/>
            <a:ext cx="1922926" cy="122531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6F53D1-82BA-E301-15BF-2AF1F9BBED24}"/>
              </a:ext>
            </a:extLst>
          </p:cNvPr>
          <p:cNvSpPr txBox="1"/>
          <p:nvPr/>
        </p:nvSpPr>
        <p:spPr>
          <a:xfrm>
            <a:off x="4229732" y="3497245"/>
            <a:ext cx="1459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Montserrat" panose="00000500000000000000" pitchFamily="2" charset="-52"/>
              </a:rPr>
              <a:t>44%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0E9C38-FD21-181C-342B-971AEC8E43E9}"/>
              </a:ext>
            </a:extLst>
          </p:cNvPr>
          <p:cNvSpPr txBox="1"/>
          <p:nvPr/>
        </p:nvSpPr>
        <p:spPr>
          <a:xfrm>
            <a:off x="3687167" y="3145045"/>
            <a:ext cx="2531487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анатомии</a:t>
            </a:r>
          </a:p>
        </p:txBody>
      </p: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E6C41938-C792-1249-1861-3A474B60E9F9}"/>
              </a:ext>
            </a:extLst>
          </p:cNvPr>
          <p:cNvSpPr/>
          <p:nvPr/>
        </p:nvSpPr>
        <p:spPr>
          <a:xfrm>
            <a:off x="6218655" y="3326700"/>
            <a:ext cx="1342570" cy="1225311"/>
          </a:xfrm>
          <a:prstGeom prst="flowChartConnector">
            <a:avLst/>
          </a:prstGeom>
          <a:solidFill>
            <a:srgbClr val="9D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0FD2424D-56EE-6337-36D3-BEB74330C10C}"/>
              </a:ext>
            </a:extLst>
          </p:cNvPr>
          <p:cNvSpPr/>
          <p:nvPr/>
        </p:nvSpPr>
        <p:spPr>
          <a:xfrm>
            <a:off x="6728455" y="2831535"/>
            <a:ext cx="2123423" cy="12178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BFE02F-2EF1-9D1D-8D4E-0BF1C64A8F82}"/>
              </a:ext>
            </a:extLst>
          </p:cNvPr>
          <p:cNvSpPr txBox="1"/>
          <p:nvPr/>
        </p:nvSpPr>
        <p:spPr>
          <a:xfrm>
            <a:off x="6988445" y="3258417"/>
            <a:ext cx="1385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Montserrat" panose="00000500000000000000" pitchFamily="2" charset="-52"/>
              </a:rPr>
              <a:t>38%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0D2FEB-34B1-B2F3-E985-588776C953A9}"/>
              </a:ext>
            </a:extLst>
          </p:cNvPr>
          <p:cNvSpPr txBox="1"/>
          <p:nvPr/>
        </p:nvSpPr>
        <p:spPr>
          <a:xfrm>
            <a:off x="6537138" y="2831535"/>
            <a:ext cx="2531487" cy="46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контрацепции</a:t>
            </a:r>
          </a:p>
        </p:txBody>
      </p:sp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E1EC984B-3BA5-6465-EDF6-4C93F00DE444}"/>
              </a:ext>
            </a:extLst>
          </p:cNvPr>
          <p:cNvSpPr/>
          <p:nvPr/>
        </p:nvSpPr>
        <p:spPr>
          <a:xfrm>
            <a:off x="9085578" y="2826391"/>
            <a:ext cx="1493317" cy="1321614"/>
          </a:xfrm>
          <a:prstGeom prst="flowChartConnector">
            <a:avLst/>
          </a:prstGeom>
          <a:solidFill>
            <a:srgbClr val="9D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07656670-C0EC-11F4-5325-9D721EC22D8B}"/>
              </a:ext>
            </a:extLst>
          </p:cNvPr>
          <p:cNvSpPr/>
          <p:nvPr/>
        </p:nvSpPr>
        <p:spPr>
          <a:xfrm>
            <a:off x="9592769" y="2406815"/>
            <a:ext cx="2439652" cy="135188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EC24A5-68CC-EB03-48B1-88D8DC51C479}"/>
              </a:ext>
            </a:extLst>
          </p:cNvPr>
          <p:cNvSpPr txBox="1"/>
          <p:nvPr/>
        </p:nvSpPr>
        <p:spPr>
          <a:xfrm>
            <a:off x="9702008" y="3085686"/>
            <a:ext cx="1348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Montserrat" panose="00000500000000000000" pitchFamily="2" charset="-52"/>
              </a:rPr>
              <a:t>35%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E3DC96-0697-7C27-9EAE-AF147BFAFC59}"/>
              </a:ext>
            </a:extLst>
          </p:cNvPr>
          <p:cNvSpPr txBox="1"/>
          <p:nvPr/>
        </p:nvSpPr>
        <p:spPr>
          <a:xfrm>
            <a:off x="9731111" y="2505188"/>
            <a:ext cx="2372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-52"/>
              </a:rPr>
              <a:t>межличностных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2958567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Овал 2">
            <a:extLst>
              <a:ext uri="{FF2B5EF4-FFF2-40B4-BE49-F238E27FC236}">
                <a16:creationId xmlns:a16="http://schemas.microsoft.com/office/drawing/2014/main" id="{8D0FD292-5304-CC86-04A4-66A5DBD1972E}"/>
              </a:ext>
            </a:extLst>
          </p:cNvPr>
          <p:cNvSpPr/>
          <p:nvPr/>
        </p:nvSpPr>
        <p:spPr>
          <a:xfrm>
            <a:off x="919843" y="1110344"/>
            <a:ext cx="10352314" cy="524691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7C16C-14CD-4B8B-CDFE-F84F827731AF}"/>
              </a:ext>
            </a:extLst>
          </p:cNvPr>
          <p:cNvSpPr txBox="1"/>
          <p:nvPr/>
        </p:nvSpPr>
        <p:spPr>
          <a:xfrm>
            <a:off x="707571" y="176128"/>
            <a:ext cx="10776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Montserrat" panose="00000500000000000000" pitchFamily="2" charset="-52"/>
              </a:rPr>
              <a:t>Ближайшие перспективы: открытие «</a:t>
            </a:r>
            <a:r>
              <a:rPr lang="ru-RU" b="1" dirty="0">
                <a:solidFill>
                  <a:srgbClr val="FF0000"/>
                </a:solidFill>
                <a:latin typeface="Montserrat" panose="00000500000000000000" pitchFamily="2" charset="-52"/>
              </a:rPr>
              <a:t>Центра «Развитие здоровой личности» </a:t>
            </a:r>
            <a:br>
              <a:rPr lang="ru-RU" b="1" dirty="0">
                <a:latin typeface="Montserrat" panose="00000500000000000000" pitchFamily="2" charset="-52"/>
              </a:rPr>
            </a:br>
            <a:r>
              <a:rPr lang="ru-RU" b="1" dirty="0">
                <a:latin typeface="Montserrat" panose="00000500000000000000" pitchFamily="2" charset="-52"/>
              </a:rPr>
              <a:t> территорию </a:t>
            </a:r>
            <a:r>
              <a:rPr lang="ru-RU" b="1" dirty="0" err="1">
                <a:latin typeface="Montserrat" panose="00000500000000000000" pitchFamily="2" charset="-52"/>
              </a:rPr>
              <a:t>БЕЗопасности</a:t>
            </a:r>
            <a:r>
              <a:rPr lang="ru-RU" b="1" dirty="0">
                <a:latin typeface="Montserrat" panose="00000500000000000000" pitchFamily="2" charset="-52"/>
              </a:rPr>
              <a:t> для подростка, место, куда дети могут прийти, получить консультационные услуги профессионалов</a:t>
            </a:r>
          </a:p>
        </p:txBody>
      </p:sp>
    </p:spTree>
    <p:extLst>
      <p:ext uri="{BB962C8B-B14F-4D97-AF65-F5344CB8AC3E}">
        <p14:creationId xmlns:p14="http://schemas.microsoft.com/office/powerpoint/2010/main" val="345644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93279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4041593" y="1169683"/>
            <a:ext cx="4369177" cy="4616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4308491" y="252154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4308491" y="1212357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17D25AD-0302-776B-798E-4B3062AD8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104" y="2050410"/>
            <a:ext cx="4443020" cy="444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Google Shape;156;p4"/>
          <p:cNvSpPr txBox="1"/>
          <p:nvPr/>
        </p:nvSpPr>
        <p:spPr>
          <a:xfrm>
            <a:off x="2356241" y="3902784"/>
            <a:ext cx="8235922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en-US" sz="2400" dirty="0">
                <a:latin typeface="Montserrat" panose="00000500000000000000" pitchFamily="2" charset="-52"/>
                <a:hlinkClick r:id="rId7"/>
              </a:rPr>
              <a:t>https://vk.com/doctorsarov</a:t>
            </a:r>
            <a:endParaRPr lang="ru-RU" sz="2400" dirty="0">
              <a:latin typeface="Montserrat" panose="00000500000000000000" pitchFamily="2" charset="-5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endParaRPr lang="ru-RU" sz="2400" dirty="0">
              <a:latin typeface="Montserrat" panose="00000500000000000000" pitchFamily="2" charset="-5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endParaRPr sz="2400" dirty="0">
              <a:latin typeface="Montserrat" panose="00000500000000000000" pitchFamily="2" charset="-52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br>
              <a:rPr lang="ru-RU" sz="2400" dirty="0">
                <a:solidFill>
                  <a:srgbClr val="FF954D"/>
                </a:solidFill>
                <a:latin typeface="Montserrat" panose="00000500000000000000" pitchFamily="2" charset="-52"/>
                <a:ea typeface="Montserrat SemiBold"/>
                <a:cs typeface="Montserrat SemiBold"/>
                <a:sym typeface="Montserrat SemiBold"/>
              </a:rPr>
            </a:br>
            <a:endParaRPr sz="2400" dirty="0">
              <a:solidFill>
                <a:srgbClr val="FF954D"/>
              </a:solidFill>
              <a:latin typeface="Montserrat" panose="00000500000000000000" pitchFamily="2" charset="-52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8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1408666" y="2079411"/>
            <a:ext cx="9923937" cy="4385019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87;p6" descr="C:\Users\Соня\Desktop\Мывместе 2\Шаблон\Элементы\Ресурс 31.png">
            <a:extLst>
              <a:ext uri="{FF2B5EF4-FFF2-40B4-BE49-F238E27FC236}">
                <a16:creationId xmlns:a16="http://schemas.microsoft.com/office/drawing/2014/main" id="{B403FFB4-03A9-3B9F-B5D3-D34301DD630F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599837" y="3805880"/>
            <a:ext cx="656795" cy="656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-67640" y="-99241"/>
            <a:ext cx="12327280" cy="693690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488494" y="20338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2800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EE66AF-1D4F-4B74-A577-14119C2BC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44" y="1211747"/>
            <a:ext cx="2783130" cy="41763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A085B5-88AF-4C29-9175-16D7695D0E2C}"/>
              </a:ext>
            </a:extLst>
          </p:cNvPr>
          <p:cNvSpPr txBox="1"/>
          <p:nvPr/>
        </p:nvSpPr>
        <p:spPr>
          <a:xfrm>
            <a:off x="5292620" y="4035266"/>
            <a:ext cx="463780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>
                <a:latin typeface="Montserrat" panose="020B0604020202020204" charset="-52"/>
              </a:rPr>
              <a:t>Контакты:</a:t>
            </a:r>
          </a:p>
          <a:p>
            <a:pPr algn="ctr"/>
            <a:r>
              <a:rPr lang="ru-RU" sz="1800" dirty="0">
                <a:latin typeface="Montserrat" panose="020B0604020202020204" charset="-52"/>
              </a:rPr>
              <a:t>Тел.: +7(83130)59960; +7(905)663-30-77</a:t>
            </a:r>
          </a:p>
          <a:p>
            <a:endParaRPr lang="ru-RU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D88646F-6981-478A-8CD9-43E042D1B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0429" y="3647196"/>
            <a:ext cx="1740877" cy="174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37;p3" descr="C:\Users\Соня\Desktop\Мывместе 2\Шаблон\Элементы\Ресурс 15@2x.png">
            <a:extLst>
              <a:ext uri="{FF2B5EF4-FFF2-40B4-BE49-F238E27FC236}">
                <a16:creationId xmlns:a16="http://schemas.microsoft.com/office/drawing/2014/main" id="{CC3FF0E0-6ABB-414B-ACB3-1B0A868C0642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577621" y="2161563"/>
            <a:ext cx="6223246" cy="8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5F61ED-3420-43C3-8886-8D4EB99A7B45}"/>
              </a:ext>
            </a:extLst>
          </p:cNvPr>
          <p:cNvSpPr txBox="1"/>
          <p:nvPr/>
        </p:nvSpPr>
        <p:spPr>
          <a:xfrm flipH="1">
            <a:off x="4577621" y="2220338"/>
            <a:ext cx="63284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Montserrat" panose="020B0604020202020204" charset="-52"/>
              </a:rPr>
              <a:t>Автор проекта и руководитель клиники «Мой Доктор» </a:t>
            </a:r>
          </a:p>
          <a:p>
            <a:pPr algn="ctr"/>
            <a:r>
              <a:rPr lang="ru-RU" sz="1800" dirty="0">
                <a:latin typeface="Montserrat" panose="020B0604020202020204" charset="-52"/>
              </a:rPr>
              <a:t>Костенко Елена Владимировна</a:t>
            </a:r>
            <a:endParaRPr lang="ru-RU" sz="1600" dirty="0">
              <a:latin typeface="Montserrat" panose="020B0604020202020204" charset="-52"/>
            </a:endParaRP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</TotalTime>
  <Words>359</Words>
  <Application>Microsoft Office PowerPoint</Application>
  <PresentationFormat>Широкоэкранный</PresentationFormat>
  <Paragraphs>65</Paragraphs>
  <Slides>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Montserrat SemiBold</vt:lpstr>
      <vt:lpstr>Montserrat ExtraBold</vt:lpstr>
      <vt:lpstr>Calibri Light</vt:lpstr>
      <vt:lpstr>Montserrat</vt:lpstr>
      <vt:lpstr>Arial</vt:lpstr>
      <vt:lpstr>Montserrat Black</vt:lpstr>
      <vt:lpstr>Calibri</vt:lpstr>
      <vt:lpstr>Тема Office</vt:lpstr>
      <vt:lpstr>Центр «Развитие здоровой личности»</vt:lpstr>
      <vt:lpstr>Презентация PowerPoint</vt:lpstr>
      <vt:lpstr>Подростковая беременность, буллинг, травля, преступность в подростковой среде  – бич современного общества    Формирование у подрастающего поколения культуры здорового образа жизни, укрепление и сохранение физического, психического, социального здоровья детей и подростков, путем внедрения совершенствованной системы инклюзивных качественных социальных услуг    одна из самых актуальных задач современного общества, полного соблазнов опасностей и насилия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Елена Костенко</cp:lastModifiedBy>
  <cp:revision>37</cp:revision>
  <dcterms:created xsi:type="dcterms:W3CDTF">2020-03-24T07:41:27Z</dcterms:created>
  <dcterms:modified xsi:type="dcterms:W3CDTF">2023-10-14T15:29:03Z</dcterms:modified>
</cp:coreProperties>
</file>