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6" r:id="rId2"/>
    <p:sldId id="315" r:id="rId3"/>
    <p:sldId id="262" r:id="rId4"/>
    <p:sldId id="321" r:id="rId5"/>
    <p:sldId id="341" r:id="rId6"/>
    <p:sldId id="296" r:id="rId7"/>
    <p:sldId id="313" r:id="rId8"/>
    <p:sldId id="340" r:id="rId9"/>
    <p:sldId id="317" r:id="rId10"/>
    <p:sldId id="33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3" autoAdjust="0"/>
    <p:restoredTop sz="54203" autoAdjust="0"/>
  </p:normalViewPr>
  <p:slideViewPr>
    <p:cSldViewPr>
      <p:cViewPr varScale="1">
        <p:scale>
          <a:sx n="116" d="100"/>
          <a:sy n="116" d="100"/>
        </p:scale>
        <p:origin x="14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25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7F2A0-BB3D-433E-9341-23DFB0F9B661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CFDF7-637F-4BC7-9C2D-27D5F4CCC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5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CFDF7-637F-4BC7-9C2D-27D5F4CCCB0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6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CFDF7-637F-4BC7-9C2D-27D5F4CCCB0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3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CFDF7-637F-4BC7-9C2D-27D5F4CCCB0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0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CFDF7-637F-4BC7-9C2D-27D5F4CCCB0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61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CFDF7-637F-4BC7-9C2D-27D5F4CCCB0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6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omputer\Desktop\Безымянный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54739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59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бж\Рабочий стол\Рубашки для презентаций\nabor_fonov_12\16-1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-71462"/>
            <a:ext cx="7572428" cy="115726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Black" pitchFamily="34" charset="0"/>
              </a:rPr>
              <a:t>Результаты и перспективы</a:t>
            </a:r>
            <a:endParaRPr lang="ru-RU" sz="36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496944" cy="612068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l"/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</a:p>
          <a:p>
            <a:pPr algn="l"/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8000" b="1" dirty="0">
                <a:solidFill>
                  <a:schemeClr val="tx1"/>
                </a:solidFill>
              </a:rPr>
              <a:t>Высокий уровень развития  системы патриотического воспитания. Военно-патриотический клуб «Крылатая Гвардия» стал победителем областного смотра-конкурса среди военно-патриотических клубов и юнармейских отрядов в номинации «Лучший военно-патриотический клуб» в 2022 </a:t>
            </a:r>
            <a:r>
              <a:rPr lang="ru-RU" sz="8000" b="1" dirty="0" smtClean="0">
                <a:solidFill>
                  <a:schemeClr val="tx1"/>
                </a:solidFill>
              </a:rPr>
              <a:t>году.</a:t>
            </a:r>
          </a:p>
          <a:p>
            <a:pPr indent="457200" algn="just"/>
            <a:r>
              <a:rPr lang="ru-RU" sz="8000" b="1" dirty="0" smtClean="0">
                <a:solidFill>
                  <a:schemeClr val="tx1"/>
                </a:solidFill>
              </a:rPr>
              <a:t>Увеличение </a:t>
            </a:r>
            <a:r>
              <a:rPr lang="ru-RU" sz="8000" b="1" dirty="0">
                <a:solidFill>
                  <a:schemeClr val="tx1"/>
                </a:solidFill>
              </a:rPr>
              <a:t>количества детей и молодежи, вовлеченных в систему патриотического воспитания через занятия в ВПК - в 2023г.-213 чел., с 2013г до 2023г.-650 </a:t>
            </a:r>
            <a:r>
              <a:rPr lang="ru-RU" sz="8000" b="1" dirty="0" smtClean="0">
                <a:solidFill>
                  <a:schemeClr val="tx1"/>
                </a:solidFill>
              </a:rPr>
              <a:t>чел.</a:t>
            </a:r>
          </a:p>
          <a:p>
            <a:pPr indent="457200" algn="just"/>
            <a:r>
              <a:rPr lang="ru-RU" sz="8000" b="1" dirty="0" smtClean="0">
                <a:solidFill>
                  <a:schemeClr val="tx1"/>
                </a:solidFill>
              </a:rPr>
              <a:t>Совершенствование </a:t>
            </a:r>
            <a:r>
              <a:rPr lang="ru-RU" sz="8000" b="1" dirty="0">
                <a:solidFill>
                  <a:schemeClr val="tx1"/>
                </a:solidFill>
              </a:rPr>
              <a:t>содержания, форм и методов работы  - разработка и реализация  комплексной программы  патриотического воспитания </a:t>
            </a:r>
            <a:r>
              <a:rPr lang="ru-RU" sz="8000" b="1" dirty="0" smtClean="0">
                <a:solidFill>
                  <a:schemeClr val="tx1"/>
                </a:solidFill>
              </a:rPr>
              <a:t>ВПК.</a:t>
            </a:r>
          </a:p>
          <a:p>
            <a:pPr indent="457200" algn="just"/>
            <a:r>
              <a:rPr lang="ru-RU" sz="8000" b="1" dirty="0" smtClean="0">
                <a:solidFill>
                  <a:schemeClr val="tx1"/>
                </a:solidFill>
              </a:rPr>
              <a:t>Повышение  </a:t>
            </a:r>
            <a:r>
              <a:rPr lang="ru-RU" sz="8000" b="1" dirty="0">
                <a:solidFill>
                  <a:schemeClr val="tx1"/>
                </a:solidFill>
              </a:rPr>
              <a:t>качества проводимых патриотических </a:t>
            </a:r>
            <a:r>
              <a:rPr lang="ru-RU" sz="8000" b="1" dirty="0" smtClean="0">
                <a:solidFill>
                  <a:schemeClr val="tx1"/>
                </a:solidFill>
              </a:rPr>
              <a:t>мероприятий.</a:t>
            </a:r>
          </a:p>
          <a:p>
            <a:pPr indent="457200" algn="just"/>
            <a:r>
              <a:rPr lang="ru-RU" sz="8000" b="1" dirty="0" smtClean="0">
                <a:solidFill>
                  <a:schemeClr val="tx1"/>
                </a:solidFill>
              </a:rPr>
              <a:t>Укрепление </a:t>
            </a:r>
            <a:r>
              <a:rPr lang="ru-RU" sz="8000" b="1" dirty="0">
                <a:solidFill>
                  <a:schemeClr val="tx1"/>
                </a:solidFill>
              </a:rPr>
              <a:t>материально-технической   базы ВПК  за счет получения отдельно стоящего здания и  увеличения площадей, приобретения формы, инвентаря и </a:t>
            </a:r>
            <a:r>
              <a:rPr lang="ru-RU" sz="8000" b="1" dirty="0" smtClean="0">
                <a:solidFill>
                  <a:schemeClr val="tx1"/>
                </a:solidFill>
              </a:rPr>
              <a:t>оборудования.</a:t>
            </a:r>
          </a:p>
          <a:p>
            <a:pPr indent="457200" algn="just"/>
            <a:r>
              <a:rPr lang="ru-RU" sz="8000" b="1" dirty="0" smtClean="0">
                <a:solidFill>
                  <a:schemeClr val="tx1"/>
                </a:solidFill>
              </a:rPr>
              <a:t>Формирование </a:t>
            </a:r>
            <a:r>
              <a:rPr lang="ru-RU" sz="8000" b="1" dirty="0">
                <a:solidFill>
                  <a:schemeClr val="tx1"/>
                </a:solidFill>
              </a:rPr>
              <a:t>у детей и молодежи  устойчивого интереса к мероприятиям патриотической </a:t>
            </a:r>
            <a:r>
              <a:rPr lang="ru-RU" sz="8000" b="1" dirty="0" smtClean="0">
                <a:solidFill>
                  <a:schemeClr val="tx1"/>
                </a:solidFill>
              </a:rPr>
              <a:t>направленности.</a:t>
            </a:r>
          </a:p>
          <a:p>
            <a:pPr indent="457200" algn="just"/>
            <a:r>
              <a:rPr lang="ru-RU" sz="8000" b="1" dirty="0" smtClean="0">
                <a:solidFill>
                  <a:schemeClr val="tx1"/>
                </a:solidFill>
              </a:rPr>
              <a:t>Укрепление </a:t>
            </a:r>
            <a:r>
              <a:rPr lang="ru-RU" sz="8000" b="1" dirty="0">
                <a:solidFill>
                  <a:schemeClr val="tx1"/>
                </a:solidFill>
              </a:rPr>
              <a:t>кадрового состава- 4 руководителя ВПК.</a:t>
            </a:r>
            <a:r>
              <a:rPr lang="ru-RU" sz="8000" b="1" dirty="0"/>
              <a:t> </a:t>
            </a:r>
            <a:r>
              <a:rPr lang="ru-RU" sz="8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80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Перспективы- реализация проекта на долгосрочной основе.</a:t>
            </a:r>
            <a:endParaRPr lang="ru-RU" sz="80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/>
          </a:p>
          <a:p>
            <a:pPr algn="l"/>
            <a:r>
              <a:rPr lang="ru-RU" sz="1800" dirty="0"/>
              <a:t> </a:t>
            </a:r>
          </a:p>
          <a:p>
            <a:pPr algn="l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1634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142900"/>
            <a:ext cx="8496944" cy="13573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Black" pitchFamily="34" charset="0"/>
              </a:rPr>
              <a:t>Организация  практики</a:t>
            </a:r>
            <a:endParaRPr lang="ru-RU" sz="36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496944" cy="5672102"/>
          </a:xfrm>
        </p:spPr>
        <p:txBody>
          <a:bodyPr>
            <a:normAutofit fontScale="25000" lnSpcReduction="20000"/>
          </a:bodyPr>
          <a:lstStyle/>
          <a:p>
            <a:pPr indent="457200" algn="just"/>
            <a:r>
              <a:rPr lang="ru-RU" sz="8000" dirty="0"/>
              <a:t> </a:t>
            </a:r>
            <a:endParaRPr lang="ru-RU" sz="8000" dirty="0" smtClean="0"/>
          </a:p>
          <a:p>
            <a:pPr indent="457200" algn="just"/>
            <a:r>
              <a:rPr lang="ru-RU" sz="8000" b="1" dirty="0" smtClean="0">
                <a:solidFill>
                  <a:schemeClr val="tx1"/>
                </a:solidFill>
              </a:rPr>
              <a:t>Патриотическое </a:t>
            </a:r>
            <a:r>
              <a:rPr lang="ru-RU" sz="8000" b="1" dirty="0">
                <a:solidFill>
                  <a:schemeClr val="tx1"/>
                </a:solidFill>
              </a:rPr>
              <a:t>воспитание детей и молодежи является одним из приоритетных направлений  в Новоуральском городском округе. В учреждениях образования, культуры, молодежной политики имеется положительный опыт работы, но  необходимо дальнейшее развитие системы патриотического воспитания.  В том числе, через увеличение количества объединений патриотической направленности</a:t>
            </a:r>
            <a:r>
              <a:rPr lang="ru-RU" sz="8000" b="1" dirty="0" smtClean="0">
                <a:solidFill>
                  <a:schemeClr val="tx1"/>
                </a:solidFill>
              </a:rPr>
              <a:t>.</a:t>
            </a:r>
          </a:p>
          <a:p>
            <a:pPr indent="457200" algn="just"/>
            <a:r>
              <a:rPr lang="ru-RU" sz="8000" b="1" dirty="0" smtClean="0">
                <a:solidFill>
                  <a:schemeClr val="tx1"/>
                </a:solidFill>
              </a:rPr>
              <a:t> </a:t>
            </a:r>
            <a:r>
              <a:rPr lang="ru-RU" sz="8000" b="1" dirty="0">
                <a:solidFill>
                  <a:schemeClr val="tx1"/>
                </a:solidFill>
              </a:rPr>
              <a:t>В 2013г. в городе действовал только один военно-патриотический клуб, этого было недостаточно. Востребованность военно-патриотических клубов, с одной стороны,  определяется  значимостью их, как одной из эффективных форм патриотического воспитания. С другой стороны,   деятельность клубов  является привлекательной в детско-молодежной </a:t>
            </a:r>
            <a:r>
              <a:rPr lang="ru-RU" sz="8000" b="1" dirty="0" smtClean="0">
                <a:solidFill>
                  <a:schemeClr val="tx1"/>
                </a:solidFill>
              </a:rPr>
              <a:t>среде.</a:t>
            </a:r>
          </a:p>
          <a:p>
            <a:pPr indent="457200" algn="just"/>
            <a:r>
              <a:rPr lang="ru-RU" sz="8000" b="1" dirty="0" smtClean="0">
                <a:solidFill>
                  <a:schemeClr val="tx1"/>
                </a:solidFill>
              </a:rPr>
              <a:t>Учитывая </a:t>
            </a:r>
            <a:r>
              <a:rPr lang="ru-RU" sz="8000" b="1" dirty="0">
                <a:solidFill>
                  <a:schemeClr val="tx1"/>
                </a:solidFill>
              </a:rPr>
              <a:t>запросы общества на подготовку молодых людей к службе в армии, современную ситуацию в Вооруженных силах,  интересы и потребности   детей и молодежи  в 2013г. на базе Муниципального бюджетного учреждения «Детско-юношеский центр» Новоуральского городского округа (ДЮЦ)  был создан военно-патриотический клуб «Крылатая Гвардия» (ВПК).</a:t>
            </a:r>
            <a:endParaRPr lang="ru-RU" sz="8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6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/>
          </a:p>
          <a:p>
            <a:pPr algn="l"/>
            <a:r>
              <a:rPr lang="ru-RU" sz="1800" dirty="0"/>
              <a:t> </a:t>
            </a:r>
          </a:p>
          <a:p>
            <a:pPr algn="l"/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43E876B-8B09-9862-DB8C-D46C7B6D6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4" y="5857892"/>
            <a:ext cx="795882" cy="7621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4864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бж\Рабочий стол\Рубашки для презентаций\nabor_fonov_12\16-1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42852"/>
            <a:ext cx="5429288" cy="12144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 Black" pitchFamily="34" charset="0"/>
              </a:rPr>
              <a:t>ЦЕЛИ и ЗАДАЧИ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71612"/>
            <a:ext cx="8352928" cy="5169756"/>
          </a:xfrm>
        </p:spPr>
        <p:txBody>
          <a:bodyPr>
            <a:normAutofit/>
          </a:bodyPr>
          <a:lstStyle/>
          <a:p>
            <a:pPr indent="457200"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Цель: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indent="457200" algn="just"/>
            <a:r>
              <a:rPr lang="ru-RU" sz="2000" b="1" dirty="0" smtClean="0">
                <a:solidFill>
                  <a:schemeClr val="tx1"/>
                </a:solidFill>
              </a:rPr>
              <a:t>создание </a:t>
            </a:r>
            <a:r>
              <a:rPr lang="ru-RU" sz="2000" b="1" dirty="0">
                <a:solidFill>
                  <a:schemeClr val="tx1"/>
                </a:solidFill>
              </a:rPr>
              <a:t>условий  для развития патриотического воспитания детей и молодежи  в  военно-патриотическом клубе «Крылатая </a:t>
            </a:r>
            <a:r>
              <a:rPr lang="ru-RU" sz="2000" b="1" dirty="0" smtClean="0">
                <a:solidFill>
                  <a:schemeClr val="tx1"/>
                </a:solidFill>
              </a:rPr>
              <a:t>Гвардия»</a:t>
            </a:r>
          </a:p>
          <a:p>
            <a:pPr indent="457200" algn="just"/>
            <a:r>
              <a:rPr lang="ru-RU" sz="2000" b="1" dirty="0" smtClean="0">
                <a:solidFill>
                  <a:schemeClr val="tx1"/>
                </a:solidFill>
              </a:rPr>
              <a:t>Задачи:</a:t>
            </a:r>
          </a:p>
          <a:p>
            <a:pPr indent="457200" algn="just"/>
            <a:r>
              <a:rPr lang="ru-RU" sz="2000" b="1" dirty="0" smtClean="0">
                <a:solidFill>
                  <a:schemeClr val="tx1"/>
                </a:solidFill>
              </a:rPr>
              <a:t>Повышение </a:t>
            </a:r>
            <a:r>
              <a:rPr lang="ru-RU" sz="2000" b="1" dirty="0">
                <a:solidFill>
                  <a:schemeClr val="tx1"/>
                </a:solidFill>
              </a:rPr>
              <a:t>эффективности  работы  по   патриотическому   воспитанию.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indent="457200" algn="just"/>
            <a:r>
              <a:rPr lang="ru-RU" sz="2000" b="1" dirty="0" smtClean="0">
                <a:solidFill>
                  <a:schemeClr val="tx1"/>
                </a:solidFill>
              </a:rPr>
              <a:t>Совершенствование </a:t>
            </a:r>
            <a:r>
              <a:rPr lang="ru-RU" sz="2000" b="1" dirty="0">
                <a:solidFill>
                  <a:schemeClr val="tx1"/>
                </a:solidFill>
              </a:rPr>
              <a:t>программно-методического обеспечения </a:t>
            </a:r>
            <a:r>
              <a:rPr lang="ru-RU" sz="2000" b="1" dirty="0" smtClean="0">
                <a:solidFill>
                  <a:schemeClr val="tx1"/>
                </a:solidFill>
              </a:rPr>
              <a:t>деятельности.</a:t>
            </a:r>
          </a:p>
          <a:p>
            <a:pPr indent="457200" algn="just"/>
            <a:r>
              <a:rPr lang="ru-RU" sz="2000" b="1" dirty="0" smtClean="0">
                <a:solidFill>
                  <a:schemeClr val="tx1"/>
                </a:solidFill>
              </a:rPr>
              <a:t>Повышение </a:t>
            </a:r>
            <a:r>
              <a:rPr lang="ru-RU" sz="2000" b="1" dirty="0">
                <a:solidFill>
                  <a:schemeClr val="tx1"/>
                </a:solidFill>
              </a:rPr>
              <a:t>уровня  материально-технического </a:t>
            </a:r>
            <a:r>
              <a:rPr lang="ru-RU" sz="2000" b="1" dirty="0" smtClean="0">
                <a:solidFill>
                  <a:schemeClr val="tx1"/>
                </a:solidFill>
              </a:rPr>
              <a:t>обеспечения.</a:t>
            </a:r>
          </a:p>
          <a:p>
            <a:pPr indent="457200" algn="just"/>
            <a:r>
              <a:rPr lang="ru-RU" sz="2000" b="1" dirty="0" smtClean="0">
                <a:solidFill>
                  <a:schemeClr val="tx1"/>
                </a:solidFill>
              </a:rPr>
              <a:t>Развитие </a:t>
            </a:r>
            <a:r>
              <a:rPr lang="ru-RU" sz="2000" b="1" dirty="0">
                <a:solidFill>
                  <a:schemeClr val="tx1"/>
                </a:solidFill>
              </a:rPr>
              <a:t>эффективных механизмов бюджетного и внебюджетного </a:t>
            </a:r>
            <a:r>
              <a:rPr lang="ru-RU" sz="2000" b="1" dirty="0" smtClean="0">
                <a:solidFill>
                  <a:schemeClr val="tx1"/>
                </a:solidFill>
              </a:rPr>
              <a:t>финансирования.</a:t>
            </a:r>
          </a:p>
          <a:p>
            <a:pPr indent="457200" algn="just"/>
            <a:r>
              <a:rPr lang="ru-RU" sz="2000" b="1" dirty="0" smtClean="0">
                <a:solidFill>
                  <a:schemeClr val="tx1"/>
                </a:solidFill>
              </a:rPr>
              <a:t>Развитие </a:t>
            </a:r>
            <a:r>
              <a:rPr lang="ru-RU" sz="2000" b="1" dirty="0">
                <a:solidFill>
                  <a:schemeClr val="tx1"/>
                </a:solidFill>
              </a:rPr>
              <a:t>кадрового </a:t>
            </a:r>
            <a:r>
              <a:rPr lang="ru-RU" sz="2000" b="1" dirty="0" smtClean="0">
                <a:solidFill>
                  <a:schemeClr val="tx1"/>
                </a:solidFill>
              </a:rPr>
              <a:t>потенциала.</a:t>
            </a:r>
          </a:p>
          <a:p>
            <a:pPr indent="457200" algn="just"/>
            <a:r>
              <a:rPr lang="ru-RU" sz="2000" b="1" dirty="0" smtClean="0">
                <a:solidFill>
                  <a:schemeClr val="tx1"/>
                </a:solidFill>
              </a:rPr>
              <a:t>Развитие </a:t>
            </a:r>
            <a:r>
              <a:rPr lang="ru-RU" sz="2000" b="1" dirty="0">
                <a:solidFill>
                  <a:schemeClr val="tx1"/>
                </a:solidFill>
              </a:rPr>
              <a:t>новых форм   социального партнерства.</a:t>
            </a:r>
            <a:endParaRPr lang="ru-RU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3E876B-8B09-9862-DB8C-D46C7B6D66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4" y="5702904"/>
            <a:ext cx="928694" cy="876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603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бж\Рабочий стол\Рубашки для презентаций\nabor_fonov_12\16-1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228599"/>
            <a:ext cx="8496944" cy="171338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Материально -техническая база ВПК</a:t>
            </a:r>
            <a:r>
              <a:rPr lang="ru-RU" sz="3200" b="1" dirty="0">
                <a:latin typeface="Monotype Corsiva" pitchFamily="66" charset="0"/>
              </a:rPr>
              <a:t/>
            </a:r>
            <a:br>
              <a:rPr lang="ru-RU" sz="3200" b="1" dirty="0">
                <a:latin typeface="Monotype Corsiva" pitchFamily="66" charset="0"/>
              </a:rPr>
            </a:b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14394"/>
            <a:ext cx="8496944" cy="624360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6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отдельно стоящее здание клуба площадью 991кв.м с </a:t>
            </a:r>
            <a:r>
              <a:rPr lang="ru-RU" sz="6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приклубной</a:t>
            </a:r>
            <a:r>
              <a:rPr lang="ru-RU" sz="6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территорией;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6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мультимедиа, компьютерное оборудование, телевизор, фотоаппарат;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6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</a:t>
            </a:r>
            <a:r>
              <a:rPr lang="ru-RU" sz="6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6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«Юнармия», костюмы спецназа, костюмы  полевые  зимние и летние, береты, берцы, маскхалаты;</a:t>
            </a:r>
            <a:endParaRPr lang="ru-RU" sz="6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6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макеты АК 47 и 74, макеты пистолета, ручного пулемета;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6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винтовки пневматические, костюм химзащиты;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6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экипировка для рукопашного боя;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6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палатки туристические, спальники, гантели, тренажеры, турники, </a:t>
            </a:r>
            <a:r>
              <a:rPr lang="ru-RU" sz="6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будо</a:t>
            </a:r>
            <a:r>
              <a:rPr lang="ru-RU" sz="6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-маты, утяжелители, веревка туристическая, карабин, </a:t>
            </a:r>
            <a:r>
              <a:rPr lang="ru-RU" sz="6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жумар</a:t>
            </a:r>
            <a:r>
              <a:rPr lang="ru-RU" sz="6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снаряжение для горной </a:t>
            </a:r>
            <a:r>
              <a:rPr lang="ru-RU" sz="6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6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/>
            <a:r>
              <a:rPr lang="ru-RU" sz="11200" b="1" dirty="0">
                <a:solidFill>
                  <a:schemeClr val="tx1"/>
                </a:solidFill>
                <a:latin typeface="Arial Black" pitchFamily="34" charset="0"/>
              </a:rPr>
              <a:t>Ф</a:t>
            </a:r>
            <a:r>
              <a:rPr lang="ru-RU" sz="11200" b="1" dirty="0" smtClean="0">
                <a:solidFill>
                  <a:schemeClr val="tx1"/>
                </a:solidFill>
                <a:latin typeface="Arial Black" pitchFamily="34" charset="0"/>
              </a:rPr>
              <a:t>инансовое обеспечение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 </a:t>
            </a:r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подпрограмму  «Патриотическое воспитание граждан Новоуральского городского округа» на 2014-2018гг., 2017-2022гг., 2020-2026гг. муниципальной программы «Развитие физической культуры, спорта, туризма и молодежной политики на территории </a:t>
            </a: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Новоуральского </a:t>
            </a:r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округа» на  2014-2018гг., 2017-2022гг., 2020-2026 годы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</a:t>
            </a:r>
            <a:r>
              <a:rPr lang="ru-RU" sz="6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предоставление  из областного бюджета субсидии на организацию военно-патриотического воспитания и допризывной подготовки молодых </a:t>
            </a: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6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через участие в </a:t>
            </a:r>
            <a:r>
              <a:rPr lang="ru-RU" sz="6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грантовых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конкурсах на уровне города,  АО ТВЭЛ</a:t>
            </a:r>
          </a:p>
          <a:p>
            <a:pPr algn="l"/>
            <a:endParaRPr lang="ru-RU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endParaRPr lang="ru-RU" sz="2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l"/>
            <a:r>
              <a:rPr lang="ru-RU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/>
          </a:p>
          <a:p>
            <a:pPr algn="l"/>
            <a:r>
              <a:rPr lang="ru-RU" sz="1800" dirty="0"/>
              <a:t> </a:t>
            </a:r>
          </a:p>
          <a:p>
            <a:pPr algn="l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5592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бж\Рабочий стол\Рубашки для презентаций\nabor_fonov_12\16-1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5001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Программа патриотического воспитания «Крылатая Гвардия»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8352928" cy="516975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1.Организация   обучающих занятий  по темам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-история вооруженных сил Российской Федерации и воздушно-десантных войск;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правовые основы воинской службы;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-военно-прикладная  подготовка (строевая, огневая, воздушно-десантная, тактико-специальная, горная,   общая физическая подготовка, тактическая медицина);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-туристическая  подготовка;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оказание первой помощи.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2.Организация  и проведение патриотических мероприятий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-патриотические мероприятия, посвященные Дням воинской славы, юбилейным датам и памятным событиям в истории Отечества;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-военно-спортивные и военно-тактические  игры, соревнования, турниры;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-мероприятия  по правовому воспитанию, профилактике  терроризма и экстремизма.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3.Военно-профессиональная ориентация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4.Патриотческое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 и участие в городских и областных соревнованиях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мероприятиях патриотической направленности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6.Организация  досуговых  мероприятий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7.Развитие самоуправления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57200" algn="just"/>
            <a:endParaRPr lang="ru-RU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3E876B-8B09-9862-DB8C-D46C7B6D66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4" y="5702904"/>
            <a:ext cx="928694" cy="876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8157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бж\Рабочий стол\Рубашки для презентаций\nabor_fonov_12\16-1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42900"/>
            <a:ext cx="9144000" cy="714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0"/>
            <a:ext cx="6000792" cy="6429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«Никто кроме нас!»</a:t>
            </a:r>
            <a:endParaRPr lang="ru-RU" sz="4000" b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3DFCBC-A334-2EEE-7F9D-B13210C00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928669"/>
            <a:ext cx="2786082" cy="17435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9E149C-4D79-63DC-53C9-E9E9CC2A8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928670"/>
            <a:ext cx="2786082" cy="17469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CEC9485-B05C-5D90-F856-74061AF6E6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928670"/>
            <a:ext cx="2837564" cy="17859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703DFBE-B5F0-BE3F-F78F-42ADA47BAB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000372"/>
            <a:ext cx="2857520" cy="1503511"/>
          </a:xfrm>
          <a:prstGeom prst="rect">
            <a:avLst/>
          </a:prstGeom>
        </p:spPr>
      </p:pic>
      <p:pic>
        <p:nvPicPr>
          <p:cNvPr id="13" name="Picture 2" descr="C:\Users\-\Desktop\фото к презентации вконтакте\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000372"/>
            <a:ext cx="3000375" cy="1500198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3000372"/>
            <a:ext cx="2727660" cy="15001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887E50C-7B34-5D5D-BDA1-08DBC88D79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1" y="5000636"/>
            <a:ext cx="2729585" cy="1571636"/>
          </a:xfrm>
          <a:prstGeom prst="rect">
            <a:avLst/>
          </a:prstGeom>
        </p:spPr>
      </p:pic>
      <p:pic>
        <p:nvPicPr>
          <p:cNvPr id="16" name="Picture 3" descr="J:\Я\Аттестация\Аттестация 2020 в клубе\ФОТО\c3FlgPKx4s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5000636"/>
            <a:ext cx="2786082" cy="1570350"/>
          </a:xfrm>
          <a:prstGeom prst="rect">
            <a:avLst/>
          </a:prstGeom>
          <a:noFill/>
        </p:spPr>
      </p:pic>
      <p:pic>
        <p:nvPicPr>
          <p:cNvPr id="17" name="Picture 2" descr="C:\Users\-\Desktop\фото к презентации вконтакте\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4929198"/>
            <a:ext cx="2799238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775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бж\Рабочий стол\Рубашки для презентаций\nabor_fonov_12\16-1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52" y="1"/>
            <a:ext cx="9144000" cy="682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496944" cy="14847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Black" pitchFamily="34" charset="0"/>
              </a:rPr>
              <a:t>«Никто кроме нас!»</a:t>
            </a:r>
            <a:r>
              <a:rPr lang="ru-RU" sz="2800" b="1" dirty="0">
                <a:latin typeface="Monotype Corsiva" pitchFamily="66" charset="0"/>
              </a:rPr>
              <a:t/>
            </a:r>
            <a:br>
              <a:rPr lang="ru-RU" sz="2800" b="1" dirty="0">
                <a:latin typeface="Monotype Corsiva" pitchFamily="66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496944" cy="5304652"/>
          </a:xfrm>
        </p:spPr>
        <p:txBody>
          <a:bodyPr>
            <a:normAutofit/>
          </a:bodyPr>
          <a:lstStyle/>
          <a:p>
            <a:pPr algn="l"/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FD2F46-3E73-AA4A-4960-CDFDDC8E7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857233"/>
            <a:ext cx="2500330" cy="15375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A3A1BDF-2745-7031-FABE-3CB326A6F0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857232"/>
            <a:ext cx="2643206" cy="15342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637BC85-7AED-3B05-80D7-316B95F665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857232"/>
            <a:ext cx="2643206" cy="14921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BC4FAEC-0135-3EFC-1112-4371F3E00E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571743"/>
            <a:ext cx="2500330" cy="15351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07FFF2C-69DD-AA53-9E7E-03CD4826FB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2571744"/>
            <a:ext cx="2714644" cy="1522208"/>
          </a:xfrm>
          <a:prstGeom prst="rect">
            <a:avLst/>
          </a:prstGeom>
        </p:spPr>
      </p:pic>
      <p:pic>
        <p:nvPicPr>
          <p:cNvPr id="13" name="Picture 2" descr="J:\Я\Аттестация\Аттестация 2020 в клубе\ФОТО\bFKqv1Sn-p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2643182"/>
            <a:ext cx="2668122" cy="1428760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4357694"/>
            <a:ext cx="2701249" cy="15716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C89E819-9433-049E-3740-1CFC60F64B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3" y="4357694"/>
            <a:ext cx="2786082" cy="15716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0A0B647-A61B-833B-2DC3-B308AA9C3A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12" y="4357694"/>
            <a:ext cx="2818554" cy="15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5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бж\Рабочий стол\Рубашки для презентаций\nabor_fonov_12\16-1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-214338"/>
            <a:ext cx="7772400" cy="13573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 Black" pitchFamily="34" charset="0"/>
              </a:rPr>
              <a:t>Команда практики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857232"/>
            <a:ext cx="4280962" cy="5169756"/>
          </a:xfrm>
        </p:spPr>
        <p:txBody>
          <a:bodyPr>
            <a:normAutofit/>
          </a:bodyPr>
          <a:lstStyle/>
          <a:p>
            <a:pPr indent="457200" algn="just"/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  </a:t>
            </a:r>
            <a:endParaRPr lang="ru-RU" sz="2000" b="1" dirty="0">
              <a:solidFill>
                <a:schemeClr val="tx1"/>
              </a:solidFill>
            </a:endParaRPr>
          </a:p>
          <a:p>
            <a:pPr indent="457200" algn="just"/>
            <a:r>
              <a:rPr lang="ru-RU" sz="2000" b="1" dirty="0" smtClean="0">
                <a:solidFill>
                  <a:schemeClr val="tx1"/>
                </a:solidFill>
              </a:rPr>
              <a:t>Лидер практики</a:t>
            </a:r>
          </a:p>
          <a:p>
            <a:pPr indent="457200" algn="just"/>
            <a:r>
              <a:rPr lang="ru-RU" sz="2000" b="1" dirty="0" smtClean="0">
                <a:solidFill>
                  <a:schemeClr val="tx1"/>
                </a:solidFill>
              </a:rPr>
              <a:t>Гороховская Оксана Владимировна  директор МБУ «ДЮЦ» НГО</a:t>
            </a:r>
          </a:p>
          <a:p>
            <a:pPr indent="457200" algn="just"/>
            <a:r>
              <a:rPr lang="ru-RU" sz="1400" dirty="0">
                <a:solidFill>
                  <a:schemeClr val="tx1"/>
                </a:solidFill>
              </a:rPr>
              <a:t>Под руководством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Оксаны Владимировны проводится целенаправленная работа по повышению эффективности и качества деятельности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«</a:t>
            </a:r>
            <a:r>
              <a:rPr lang="ru-RU" sz="1400" dirty="0" smtClean="0">
                <a:solidFill>
                  <a:schemeClr val="tx1"/>
                </a:solidFill>
              </a:rPr>
              <a:t>Детско-юношеского центра», </a:t>
            </a:r>
            <a:r>
              <a:rPr lang="ru-RU" sz="1400" dirty="0">
                <a:solidFill>
                  <a:schemeClr val="tx1"/>
                </a:solidFill>
              </a:rPr>
              <a:t>которое динамично развивается  как учреждение  молодежной политики. Создаются  необходимые условия для эффективной работы клубов по месту жительства: кадровые, организационные, материально-технические. Внедряются в практику  инновационные технологии работы - молодежные </a:t>
            </a:r>
            <a:r>
              <a:rPr lang="ru-RU" sz="1400" dirty="0" err="1">
                <a:solidFill>
                  <a:schemeClr val="tx1"/>
                </a:solidFill>
              </a:rPr>
              <a:t>коворкинг</a:t>
            </a:r>
            <a:r>
              <a:rPr lang="ru-RU" sz="1400" dirty="0">
                <a:solidFill>
                  <a:schemeClr val="tx1"/>
                </a:solidFill>
              </a:rPr>
              <a:t>-центры, социальное проектирование, сенсорная интеграция, портал доверия, телефон доверия</a:t>
            </a:r>
            <a:r>
              <a:rPr lang="ru-RU" sz="1400" dirty="0" smtClean="0">
                <a:solidFill>
                  <a:schemeClr val="tx1"/>
                </a:solidFill>
              </a:rPr>
              <a:t>. Развивается патриотическое направление через работу военно-патриотических клубов, организацию городских </a:t>
            </a:r>
            <a:r>
              <a:rPr lang="ru-RU" sz="1400" smtClean="0">
                <a:solidFill>
                  <a:schemeClr val="tx1"/>
                </a:solidFill>
              </a:rPr>
              <a:t>патриотических мероприятий.</a:t>
            </a:r>
            <a:endParaRPr lang="ru-RU" sz="1400" dirty="0">
              <a:solidFill>
                <a:schemeClr val="tx1"/>
              </a:solidFill>
            </a:endParaRPr>
          </a:p>
          <a:p>
            <a:pPr indent="457200" algn="just"/>
            <a:endParaRPr lang="ru-RU" sz="1400" b="1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3E876B-8B09-9862-DB8C-D46C7B6D66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4" y="5702904"/>
            <a:ext cx="928694" cy="876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" y="1142984"/>
            <a:ext cx="4332095" cy="379818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29124" y="928670"/>
            <a:ext cx="4572032" cy="5286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06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бж\Рабочий стол\Рубашки для презентаций\nabor_fonov_12\16-1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496944" cy="100013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Black" pitchFamily="34" charset="0"/>
              </a:rPr>
              <a:t>Руководители ВПК «Крылатая Гвардия</a:t>
            </a:r>
            <a:r>
              <a:rPr lang="ru-RU" sz="2800" b="1" dirty="0" smtClean="0">
                <a:latin typeface="Arial Black" pitchFamily="34" charset="0"/>
              </a:rPr>
              <a:t>»</a:t>
            </a:r>
            <a:endParaRPr lang="ru-RU" sz="28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06" y="928646"/>
            <a:ext cx="2428892" cy="592935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rgbClr val="0070C0"/>
                </a:solidFill>
              </a:rPr>
              <a:t>Бушманов</a:t>
            </a:r>
            <a:r>
              <a:rPr lang="ru-RU" sz="5600" b="1" dirty="0">
                <a:solidFill>
                  <a:srgbClr val="0070C0"/>
                </a:solidFill>
              </a:rPr>
              <a:t/>
            </a:r>
            <a:br>
              <a:rPr lang="ru-RU" sz="5600" b="1" dirty="0">
                <a:solidFill>
                  <a:srgbClr val="0070C0"/>
                </a:solidFill>
              </a:rPr>
            </a:br>
            <a:r>
              <a:rPr lang="ru-RU" sz="5600" b="1" dirty="0">
                <a:solidFill>
                  <a:srgbClr val="0070C0"/>
                </a:solidFill>
              </a:rPr>
              <a:t>Александр </a:t>
            </a:r>
            <a:br>
              <a:rPr lang="ru-RU" sz="5600" b="1" dirty="0">
                <a:solidFill>
                  <a:srgbClr val="0070C0"/>
                </a:solidFill>
              </a:rPr>
            </a:br>
            <a:r>
              <a:rPr lang="ru-RU" sz="5600" b="1" dirty="0">
                <a:solidFill>
                  <a:srgbClr val="0070C0"/>
                </a:solidFill>
              </a:rPr>
              <a:t>Александрович</a:t>
            </a:r>
            <a:r>
              <a:rPr lang="ru-RU" sz="5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Высшее образование,</a:t>
            </a: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 Уральская государственная  </a:t>
            </a: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юридическая академия,  </a:t>
            </a: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квалификация «юрист»</a:t>
            </a:r>
          </a:p>
          <a:p>
            <a:pPr algn="l"/>
            <a:endParaRPr lang="ru-RU" sz="4400" b="1" dirty="0">
              <a:solidFill>
                <a:schemeClr val="tx1"/>
              </a:solidFill>
            </a:endParaRP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1994-1996гг.-срочная служба в ВС</a:t>
            </a: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Старший сержант</a:t>
            </a: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Ветеран боевых действий </a:t>
            </a: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на Северном Кавказе</a:t>
            </a:r>
          </a:p>
          <a:p>
            <a:pPr algn="l"/>
            <a:endParaRPr lang="ru-RU" sz="4400" b="1" dirty="0">
              <a:solidFill>
                <a:schemeClr val="tx1"/>
              </a:solidFill>
            </a:endParaRP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2 место в региональном конкурсе </a:t>
            </a: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«Лучший работник в сфере </a:t>
            </a: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государственной молодежной </a:t>
            </a: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политики Свердловской области</a:t>
            </a: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 в 2022г.»</a:t>
            </a:r>
          </a:p>
          <a:p>
            <a:pPr algn="l"/>
            <a:endParaRPr lang="ru-RU" sz="4400" b="1" dirty="0">
              <a:solidFill>
                <a:schemeClr val="tx1"/>
              </a:solidFill>
            </a:endParaRP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Ведущий специалист по работе с</a:t>
            </a:r>
          </a:p>
          <a:p>
            <a:pPr algn="l"/>
            <a:r>
              <a:rPr lang="ru-RU" sz="4400" b="1" dirty="0">
                <a:solidFill>
                  <a:schemeClr val="tx1"/>
                </a:solidFill>
              </a:rPr>
              <a:t>молодежью МБУ «ДЮЦ» НГО</a:t>
            </a:r>
          </a:p>
          <a:p>
            <a:pPr algn="l"/>
            <a:r>
              <a:rPr lang="ru-RU" sz="5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dirty="0"/>
          </a:p>
          <a:p>
            <a:pPr algn="l"/>
            <a:r>
              <a:rPr lang="ru-RU" sz="1800" dirty="0"/>
              <a:t> </a:t>
            </a:r>
          </a:p>
          <a:p>
            <a:pPr algn="l"/>
            <a:endParaRPr lang="ru-RU" sz="1800" dirty="0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xmlns="" id="{EC594D94-0023-8123-C3C4-99061528D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4857760"/>
            <a:ext cx="2173272" cy="1685882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FE5174F2-D089-C657-BFAC-7F4C281C5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4538735"/>
            <a:ext cx="1428760" cy="20335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57422" y="928670"/>
            <a:ext cx="20717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Ваганов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Александр 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Александрович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/>
              <a:t>Высшее образование,</a:t>
            </a:r>
          </a:p>
          <a:p>
            <a:r>
              <a:rPr lang="ru-RU" sz="1100" b="1" dirty="0" smtClean="0"/>
              <a:t>Курганский государственный </a:t>
            </a:r>
          </a:p>
          <a:p>
            <a:r>
              <a:rPr lang="ru-RU" sz="1100" b="1" dirty="0" smtClean="0"/>
              <a:t>педагогический институт, </a:t>
            </a:r>
          </a:p>
          <a:p>
            <a:r>
              <a:rPr lang="ru-RU" sz="1100" b="1" dirty="0" smtClean="0"/>
              <a:t>квалификация «учитель </a:t>
            </a:r>
          </a:p>
          <a:p>
            <a:r>
              <a:rPr lang="ru-RU" sz="1100" b="1" dirty="0" smtClean="0"/>
              <a:t>физической культуры»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1981-1983гг.-срочная служба </a:t>
            </a:r>
          </a:p>
          <a:p>
            <a:r>
              <a:rPr lang="ru-RU" sz="1100" b="1" dirty="0" smtClean="0"/>
              <a:t>в ВС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1994-2008гг.- майор МВД</a:t>
            </a:r>
            <a:endParaRPr lang="ru-RU" sz="11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C3555F9-34AA-CD55-8BDC-237ACCE18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4805237"/>
            <a:ext cx="2071702" cy="17670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57686" y="857232"/>
            <a:ext cx="228601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Таланкина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Ольга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Николаевна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smtClean="0"/>
              <a:t>Высшее образование,</a:t>
            </a:r>
          </a:p>
          <a:p>
            <a:r>
              <a:rPr lang="ru-RU" sz="1100" b="1" dirty="0" smtClean="0"/>
              <a:t>Уральский государственный  </a:t>
            </a:r>
          </a:p>
          <a:p>
            <a:r>
              <a:rPr lang="ru-RU" sz="1100" b="1" dirty="0" smtClean="0"/>
              <a:t>Университет им. Горького,  </a:t>
            </a:r>
          </a:p>
          <a:p>
            <a:r>
              <a:rPr lang="ru-RU" sz="1100" b="1" dirty="0" smtClean="0"/>
              <a:t>степень бакалавра по </a:t>
            </a:r>
          </a:p>
          <a:p>
            <a:r>
              <a:rPr lang="ru-RU" sz="1100" b="1" dirty="0" smtClean="0"/>
              <a:t>направлению </a:t>
            </a:r>
          </a:p>
          <a:p>
            <a:r>
              <a:rPr lang="ru-RU" sz="1100" b="1" dirty="0" smtClean="0"/>
              <a:t>«менеджмент»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2009-2014гг.-служба в ВВ МВД РФ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Прапорщик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Ведущий специалист по работе </a:t>
            </a:r>
          </a:p>
          <a:p>
            <a:r>
              <a:rPr lang="ru-RU" sz="1100" b="1" dirty="0" smtClean="0"/>
              <a:t>с молодежью МБУ «ДЮЦ» НГО</a:t>
            </a:r>
            <a:endParaRPr lang="ru-RU" sz="1100" b="1" dirty="0"/>
          </a:p>
        </p:txBody>
      </p:sp>
      <p:pic>
        <p:nvPicPr>
          <p:cNvPr id="11" name="Объект 8">
            <a:extLst>
              <a:ext uri="{FF2B5EF4-FFF2-40B4-BE49-F238E27FC236}">
                <a16:creationId xmlns:a16="http://schemas.microsoft.com/office/drawing/2014/main" xmlns="" id="{F629E7EF-EE7E-CC22-6EDC-0DC564AC5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4518477"/>
            <a:ext cx="1857388" cy="20537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15108" y="785794"/>
            <a:ext cx="242889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0070C0"/>
                </a:solidFill>
              </a:rPr>
              <a:t>Нартдинов</a:t>
            </a:r>
            <a:r>
              <a:rPr lang="ru-RU" sz="1400" b="1" dirty="0" smtClean="0">
                <a:solidFill>
                  <a:srgbClr val="0070C0"/>
                </a:solidFill>
              </a:rPr>
              <a:t/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err="1" smtClean="0">
                <a:solidFill>
                  <a:srgbClr val="0070C0"/>
                </a:solidFill>
              </a:rPr>
              <a:t>Ильгиз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b="1" dirty="0" err="1" smtClean="0">
                <a:solidFill>
                  <a:srgbClr val="0070C0"/>
                </a:solidFill>
              </a:rPr>
              <a:t>Зуфарович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endParaRPr lang="ru-RU" sz="800" b="1" dirty="0" smtClean="0">
              <a:solidFill>
                <a:srgbClr val="0070C0"/>
              </a:solidFill>
            </a:endParaRP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/>
              <a:t>Высшее образование,</a:t>
            </a:r>
          </a:p>
          <a:p>
            <a:r>
              <a:rPr lang="ru-RU" sz="1100" b="1" dirty="0" err="1" smtClean="0"/>
              <a:t>Бирская</a:t>
            </a:r>
            <a:r>
              <a:rPr lang="ru-RU" sz="1100" b="1" dirty="0" smtClean="0"/>
              <a:t> государственная</a:t>
            </a:r>
          </a:p>
          <a:p>
            <a:r>
              <a:rPr lang="ru-RU" sz="1100" b="1" dirty="0" smtClean="0"/>
              <a:t> социально-педагогическая академия,</a:t>
            </a:r>
          </a:p>
          <a:p>
            <a:r>
              <a:rPr lang="ru-RU" sz="1100" b="1" dirty="0" smtClean="0"/>
              <a:t>квалификация «учитель истории»</a:t>
            </a:r>
          </a:p>
          <a:p>
            <a:endParaRPr lang="ru-RU" sz="1100" b="1" dirty="0" smtClean="0"/>
          </a:p>
          <a:p>
            <a:r>
              <a:rPr lang="ru-RU" sz="1100" b="1" dirty="0" smtClean="0"/>
              <a:t>1999-2001гг.-срочная служба в ВС РФ</a:t>
            </a:r>
          </a:p>
          <a:p>
            <a:r>
              <a:rPr lang="ru-RU" sz="1100" b="1" dirty="0" smtClean="0"/>
              <a:t>Главный старшина ВМФ</a:t>
            </a:r>
          </a:p>
          <a:p>
            <a:endParaRPr lang="ru-RU" sz="1100" b="1" dirty="0" smtClean="0"/>
          </a:p>
          <a:p>
            <a:pPr algn="just"/>
            <a:r>
              <a:rPr lang="ru-RU" sz="1100" b="1" dirty="0" smtClean="0"/>
              <a:t>Капитан полиции, командир взвода </a:t>
            </a:r>
          </a:p>
          <a:p>
            <a:pPr algn="just"/>
            <a:r>
              <a:rPr lang="ru-RU" sz="1100" b="1" dirty="0" smtClean="0"/>
              <a:t>полиции ОВО по </a:t>
            </a:r>
            <a:r>
              <a:rPr lang="ru-RU" sz="1100" b="1" dirty="0" err="1" smtClean="0"/>
              <a:t>Новоуральскому</a:t>
            </a:r>
            <a:endParaRPr lang="ru-RU" sz="1100" b="1" dirty="0" smtClean="0"/>
          </a:p>
          <a:p>
            <a:pPr algn="just"/>
            <a:r>
              <a:rPr lang="ru-RU" sz="1100" b="1" dirty="0" smtClean="0"/>
              <a:t>городскому округу и мо поселок </a:t>
            </a:r>
          </a:p>
          <a:p>
            <a:pPr algn="just"/>
            <a:r>
              <a:rPr lang="ru-RU" sz="1100" b="1" dirty="0" smtClean="0"/>
              <a:t>Уральский</a:t>
            </a:r>
          </a:p>
          <a:p>
            <a:pPr algn="just"/>
            <a:endParaRPr lang="ru-RU" sz="1100" b="1" dirty="0" smtClean="0"/>
          </a:p>
          <a:p>
            <a:pPr algn="just"/>
            <a:r>
              <a:rPr lang="ru-RU" sz="1100" b="1" dirty="0" smtClean="0"/>
              <a:t>Специалист по работе с молодежью</a:t>
            </a:r>
          </a:p>
          <a:p>
            <a:pPr algn="just"/>
            <a:r>
              <a:rPr lang="ru-RU" sz="1100" b="1" dirty="0" smtClean="0"/>
              <a:t>МБУ «ДЮЦ» НГО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114459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2918</TotalTime>
  <Words>761</Words>
  <Application>Microsoft Office PowerPoint</Application>
  <PresentationFormat>Экран (4:3)</PresentationFormat>
  <Paragraphs>260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Monotype Corsiva</vt:lpstr>
      <vt:lpstr>Times New Roman</vt:lpstr>
      <vt:lpstr>Тема Office</vt:lpstr>
      <vt:lpstr>Презентация PowerPoint</vt:lpstr>
      <vt:lpstr>Организация  практики</vt:lpstr>
      <vt:lpstr>ЦЕЛИ и ЗАДАЧИ</vt:lpstr>
      <vt:lpstr>Материально -техническая база ВПК </vt:lpstr>
      <vt:lpstr>Программа патриотического воспитания «Крылатая Гвардия» </vt:lpstr>
      <vt:lpstr>«Никто кроме нас!»</vt:lpstr>
      <vt:lpstr>«Никто кроме нас!» </vt:lpstr>
      <vt:lpstr>Команда практики</vt:lpstr>
      <vt:lpstr>Руководители ВПК «Крылатая Гвардия»</vt:lpstr>
      <vt:lpstr>Результаты и перспективы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</dc:creator>
  <cp:lastModifiedBy>ДЮЦ</cp:lastModifiedBy>
  <cp:revision>184</cp:revision>
  <dcterms:modified xsi:type="dcterms:W3CDTF">2023-10-20T11:03:03Z</dcterms:modified>
</cp:coreProperties>
</file>