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58" r:id="rId3"/>
    <p:sldId id="260" r:id="rId4"/>
    <p:sldId id="272" r:id="rId5"/>
    <p:sldId id="261" r:id="rId6"/>
    <p:sldId id="262" r:id="rId7"/>
    <p:sldId id="266" r:id="rId8"/>
    <p:sldId id="267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802E86B-1BA9-4841-9FB3-1C41E1DE34D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ACF85-5C82-4D0D-9175-1D73EADFA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02E86B-1BA9-4841-9FB3-1C41E1DE34D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ACF85-5C82-4D0D-9175-1D73EADFA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3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02E86B-1BA9-4841-9FB3-1C41E1DE34D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ACF85-5C82-4D0D-9175-1D73EADFA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02E86B-1BA9-4841-9FB3-1C41E1DE34D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ACF85-5C82-4D0D-9175-1D73EADFA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802E86B-1BA9-4841-9FB3-1C41E1DE34D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ACF85-5C82-4D0D-9175-1D73EADFA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02E86B-1BA9-4841-9FB3-1C41E1DE34D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ACF85-5C82-4D0D-9175-1D73EADFA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02E86B-1BA9-4841-9FB3-1C41E1DE34D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ACF85-5C82-4D0D-9175-1D73EADFA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02E86B-1BA9-4841-9FB3-1C41E1DE34D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ACF85-5C82-4D0D-9175-1D73EADFA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02E86B-1BA9-4841-9FB3-1C41E1DE34D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ACF85-5C82-4D0D-9175-1D73EADFA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02E86B-1BA9-4841-9FB3-1C41E1DE34D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33ACF85-5C82-4D0D-9175-1D73EADFA4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42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802E86B-1BA9-4841-9FB3-1C41E1DE34D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ACF85-5C82-4D0D-9175-1D73EADFA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802E86B-1BA9-4841-9FB3-1C41E1DE34D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033ACF85-5C82-4D0D-9175-1D73EADFA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21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0811E-BDA9-42B7-A47A-C2B25CE60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23769"/>
            <a:ext cx="9068586" cy="2590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/>
              <a:t>Муниципальная</a:t>
            </a:r>
            <a:br>
              <a:rPr lang="ru-RU" sz="3600" dirty="0" smtClean="0"/>
            </a:br>
            <a:r>
              <a:rPr lang="ru-RU" sz="3600" dirty="0" smtClean="0"/>
              <a:t>социально-ЭКОЛОГИЧЕСКАЯ акция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«</a:t>
            </a:r>
            <a:r>
              <a:rPr lang="ru-RU" sz="5400" dirty="0"/>
              <a:t>ЭКО-идея </a:t>
            </a:r>
            <a:r>
              <a:rPr lang="ru-RU" sz="5400" dirty="0" smtClean="0"/>
              <a:t>в </a:t>
            </a:r>
            <a:r>
              <a:rPr lang="ru-RU" sz="5400" dirty="0"/>
              <a:t>ладони</a:t>
            </a:r>
            <a:r>
              <a:rPr lang="ru-RU" sz="5400" dirty="0" smtClean="0"/>
              <a:t>»</a:t>
            </a:r>
            <a:br>
              <a:rPr lang="ru-RU" sz="5400" dirty="0" smtClean="0"/>
            </a:br>
            <a:r>
              <a:rPr lang="ru-RU" sz="2400" i="1" dirty="0" smtClean="0">
                <a:effectLst/>
              </a:rPr>
              <a:t>по отказу от  пластиковых пакетов</a:t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>в пользу </a:t>
            </a:r>
            <a:r>
              <a:rPr lang="ru-RU" sz="2400" i="1" dirty="0" smtClean="0">
                <a:effectLst/>
              </a:rPr>
              <a:t>многоразовых сумок</a:t>
            </a:r>
            <a:endParaRPr lang="ru-RU" sz="5400" i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0917" y="349624"/>
            <a:ext cx="9641542" cy="914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автономное учреждение дополнительного образования</a:t>
            </a:r>
          </a:p>
          <a:p>
            <a:pPr algn="ctr"/>
            <a:r>
              <a:rPr lang="ru-RU" dirty="0" smtClean="0"/>
              <a:t>«</a:t>
            </a:r>
            <a:r>
              <a:rPr lang="ru-RU" b="1" dirty="0" smtClean="0"/>
              <a:t>Центр дополнительного образования</a:t>
            </a:r>
            <a:r>
              <a:rPr lang="ru-RU" dirty="0" smtClean="0"/>
              <a:t>» г. Балаково Саратовской области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47" y="1124110"/>
            <a:ext cx="766482" cy="766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7214" y="4663335"/>
            <a:ext cx="664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Творческое объединение «Лампочка» МАУДО ЦДО,</a:t>
            </a:r>
          </a:p>
          <a:p>
            <a:r>
              <a:rPr lang="ru-RU" dirty="0" smtClean="0"/>
              <a:t>Руководитель Манухина Ирина Дмитриевна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8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2177F-4227-4CDD-AF1E-F21DD68A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82208"/>
            <a:ext cx="3574211" cy="1371600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Июнь 2021 </a:t>
            </a:r>
            <a:r>
              <a:rPr lang="ru-RU" sz="4200" dirty="0"/>
              <a:t>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94D08-91A9-4624-9CAA-F6338E9DC763}"/>
              </a:ext>
            </a:extLst>
          </p:cNvPr>
          <p:cNvSpPr txBox="1"/>
          <p:nvPr/>
        </p:nvSpPr>
        <p:spPr>
          <a:xfrm>
            <a:off x="730372" y="2090354"/>
            <a:ext cx="46180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Подведение итогов.</a:t>
            </a:r>
          </a:p>
          <a:p>
            <a:endParaRPr lang="ru-RU" sz="105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Транслирование результатов в СМИ и сети Интернет.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Разработка перспективного плана на </a:t>
            </a:r>
            <a:r>
              <a:rPr lang="ru-RU" sz="2200" dirty="0" smtClean="0"/>
              <a:t>2021-2022 гг</a:t>
            </a:r>
            <a:r>
              <a:rPr lang="ru-RU" sz="2200" dirty="0"/>
              <a:t>. по дальнейшему продвижению </a:t>
            </a:r>
            <a:r>
              <a:rPr lang="ru-RU" sz="2200" dirty="0" err="1" smtClean="0"/>
              <a:t>ЭКО-инициативы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4D2177F-4227-4CDD-AF1E-F21DD68A3AB7}"/>
              </a:ext>
            </a:extLst>
          </p:cNvPr>
          <p:cNvSpPr txBox="1">
            <a:spLocks/>
          </p:cNvSpPr>
          <p:nvPr/>
        </p:nvSpPr>
        <p:spPr>
          <a:xfrm>
            <a:off x="6694098" y="622472"/>
            <a:ext cx="428732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Ожидаемые</a:t>
            </a:r>
            <a:r>
              <a:rPr kumimoji="0" lang="ru-RU" sz="4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результаты</a:t>
            </a: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4CF11-EC65-4CCF-BDD5-D6130543F67A}"/>
              </a:ext>
            </a:extLst>
          </p:cNvPr>
          <p:cNvSpPr txBox="1"/>
          <p:nvPr/>
        </p:nvSpPr>
        <p:spPr>
          <a:xfrm>
            <a:off x="5902724" y="2040072"/>
            <a:ext cx="572568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Повышение социальной активности детей, подростков и </a:t>
            </a:r>
            <a:r>
              <a:rPr lang="ru-RU" sz="2200" dirty="0" smtClean="0"/>
              <a:t>общественности города </a:t>
            </a:r>
            <a:r>
              <a:rPr lang="ru-RU" sz="2200" dirty="0"/>
              <a:t>Балаково </a:t>
            </a:r>
            <a:r>
              <a:rPr lang="ru-RU" sz="2200" dirty="0" smtClean="0"/>
              <a:t>в </a:t>
            </a:r>
            <a:r>
              <a:rPr lang="ru-RU" sz="2200" dirty="0"/>
              <a:t>вопросах борьбы с загрязнением окружающей среды полиэтиленовыми пакетами;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Привлечение внимания жителей Балаково к вопросу необходимости отказываться от использования в быту полиэтиленовых пакетов.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E8679-F49C-4478-B187-504F97C5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41" y="366549"/>
            <a:ext cx="10058400" cy="1371600"/>
          </a:xfrm>
        </p:spPr>
        <p:txBody>
          <a:bodyPr>
            <a:normAutofit/>
          </a:bodyPr>
          <a:lstStyle/>
          <a:p>
            <a:r>
              <a:rPr lang="en-US" sz="3600" dirty="0"/>
              <a:t>I</a:t>
            </a:r>
            <a:r>
              <a:rPr lang="ru-RU" sz="3600" dirty="0"/>
              <a:t>. Подготовительный этап.</a:t>
            </a:r>
            <a:br>
              <a:rPr lang="ru-RU" sz="3600" dirty="0"/>
            </a:br>
            <a:r>
              <a:rPr lang="ru-RU" sz="3600" dirty="0"/>
              <a:t>   Октябрь </a:t>
            </a:r>
            <a:r>
              <a:rPr lang="ru-RU" sz="3600" dirty="0" smtClean="0"/>
              <a:t>2020 </a:t>
            </a:r>
            <a:r>
              <a:rPr lang="ru-RU" sz="3600" dirty="0"/>
              <a:t>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50DC2-725D-460A-BA50-62747A43EB15}"/>
              </a:ext>
            </a:extLst>
          </p:cNvPr>
          <p:cNvSpPr txBox="1"/>
          <p:nvPr/>
        </p:nvSpPr>
        <p:spPr>
          <a:xfrm>
            <a:off x="963282" y="1569343"/>
            <a:ext cx="10187797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Создание рабочей группы, обеспечивающей реализацию и проведение акции;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05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Согласование этапов проведения акции с </a:t>
            </a:r>
            <a:r>
              <a:rPr lang="ru-RU" sz="2000" dirty="0" smtClean="0"/>
              <a:t>партнёрами, </a:t>
            </a:r>
            <a:r>
              <a:rPr lang="ru-RU" sz="2000" dirty="0"/>
              <a:t>формирование оргкомитета акции;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Обеспечение информационной поддержки акции в СМИ и сети Интернет.</a:t>
            </a:r>
          </a:p>
          <a:p>
            <a:endParaRPr lang="ru-RU" sz="1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AE9B681-12CD-46D0-9A70-CA70C436F2A4}"/>
              </a:ext>
            </a:extLst>
          </p:cNvPr>
          <p:cNvSpPr txBox="1">
            <a:spLocks/>
          </p:cNvSpPr>
          <p:nvPr/>
        </p:nvSpPr>
        <p:spPr>
          <a:xfrm>
            <a:off x="1092680" y="3825739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II.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Основной этап.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Октябрь 2020 г.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2ABCC-1EC8-4890-808B-B7F937865079}"/>
              </a:ext>
            </a:extLst>
          </p:cNvPr>
          <p:cNvSpPr txBox="1"/>
          <p:nvPr/>
        </p:nvSpPr>
        <p:spPr>
          <a:xfrm>
            <a:off x="1463743" y="5002656"/>
            <a:ext cx="592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Разработка презентации ЭКО-инициативы «ЭКО-идея в ладони» для ЭКО-Форума Открытого детско-юношеского экологического фестиваля «</a:t>
            </a:r>
            <a:r>
              <a:rPr lang="en-US" sz="2000" dirty="0"/>
              <a:t>Green Way</a:t>
            </a:r>
            <a:r>
              <a:rPr lang="ru-RU" sz="2000" dirty="0"/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8BA64F-5047-47F0-8286-BC4F809FB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29" y="3735237"/>
            <a:ext cx="2680889" cy="268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3F4E3-9D53-4AD7-AE7B-21B5CA489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15" y="375175"/>
            <a:ext cx="4781910" cy="1371600"/>
          </a:xfrm>
        </p:spPr>
        <p:txBody>
          <a:bodyPr>
            <a:normAutofit/>
          </a:bodyPr>
          <a:lstStyle/>
          <a:p>
            <a:r>
              <a:rPr lang="ru-RU" sz="3600" dirty="0"/>
              <a:t>Октябрь </a:t>
            </a:r>
            <a:r>
              <a:rPr lang="ru-RU" sz="3600" dirty="0" smtClean="0"/>
              <a:t>2020 </a:t>
            </a:r>
            <a:r>
              <a:rPr lang="ru-RU" sz="3600" dirty="0"/>
              <a:t>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E391E-8284-4A78-B646-9E0D0EA6FEAF}"/>
              </a:ext>
            </a:extLst>
          </p:cNvPr>
          <p:cNvSpPr txBox="1"/>
          <p:nvPr/>
        </p:nvSpPr>
        <p:spPr>
          <a:xfrm>
            <a:off x="747623" y="1684134"/>
            <a:ext cx="435058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Разработка программы мастер-класса по изготовлению ЭКО-сумки;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Закупка материалов для презентации ЭКО-сумок;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Разработка выкройки изделия и логотипа для ЭКО-сумки;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Нанесение логотипа акции на лицевую сторону будущей сумки.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400C359-63F5-4072-AB77-F6A913E41188}"/>
              </a:ext>
            </a:extLst>
          </p:cNvPr>
          <p:cNvSpPr txBox="1">
            <a:spLocks/>
          </p:cNvSpPr>
          <p:nvPr/>
        </p:nvSpPr>
        <p:spPr>
          <a:xfrm>
            <a:off x="6029809" y="775648"/>
            <a:ext cx="515707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Разработка технологической карты пошива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ЭКО-сумки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47" y="2532057"/>
            <a:ext cx="6073522" cy="28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4118E1B-9F60-4310-9C88-32E0CAABD10C}"/>
              </a:ext>
            </a:extLst>
          </p:cNvPr>
          <p:cNvSpPr txBox="1">
            <a:spLocks/>
          </p:cNvSpPr>
          <p:nvPr/>
        </p:nvSpPr>
        <p:spPr>
          <a:xfrm>
            <a:off x="372862" y="296902"/>
            <a:ext cx="4678533" cy="1056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Утверждённый логотип.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Пример готовой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ЭКО-сумки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6" name="Picture 2" descr="E:\эко сумки\IbPVGkg7n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081" y="1505080"/>
            <a:ext cx="2121597" cy="2828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Таблица 3">
            <a:extLst>
              <a:ext uri="{FF2B5EF4-FFF2-40B4-BE49-F238E27FC236}">
                <a16:creationId xmlns:a16="http://schemas.microsoft.com/office/drawing/2014/main" id="{14A4B4A2-EAB9-4FD7-B1F9-1A4850CB2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682023"/>
              </p:ext>
            </p:extLst>
          </p:nvPr>
        </p:nvGraphicFramePr>
        <p:xfrm>
          <a:off x="4722921" y="1331841"/>
          <a:ext cx="6826927" cy="31285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22557">
                  <a:extLst>
                    <a:ext uri="{9D8B030D-6E8A-4147-A177-3AD203B41FA5}">
                      <a16:colId xmlns:a16="http://schemas.microsoft.com/office/drawing/2014/main" val="1720697492"/>
                    </a:ext>
                  </a:extLst>
                </a:gridCol>
                <a:gridCol w="3756860">
                  <a:extLst>
                    <a:ext uri="{9D8B030D-6E8A-4147-A177-3AD203B41FA5}">
                      <a16:colId xmlns:a16="http://schemas.microsoft.com/office/drawing/2014/main" val="1478102504"/>
                    </a:ext>
                  </a:extLst>
                </a:gridCol>
                <a:gridCol w="2147510">
                  <a:extLst>
                    <a:ext uri="{9D8B030D-6E8A-4147-A177-3AD203B41FA5}">
                      <a16:colId xmlns:a16="http://schemas.microsoft.com/office/drawing/2014/main" val="3234261396"/>
                    </a:ext>
                  </a:extLst>
                </a:gridCol>
              </a:tblGrid>
              <a:tr h="289649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Материал/ услуга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76462"/>
                  </a:ext>
                </a:extLst>
              </a:tr>
              <a:tr h="72412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Ткань хлопчатобумажная, плотная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47759"/>
                  </a:ext>
                </a:extLst>
              </a:tr>
              <a:tr h="9413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Печать логотипа акции с обозначением ее участников и </a:t>
                      </a:r>
                      <a:r>
                        <a:rPr lang="ru-RU" dirty="0" smtClean="0"/>
                        <a:t>партнёров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 </a:t>
                      </a:r>
                      <a:r>
                        <a:rPr lang="ru-RU" dirty="0"/>
                        <a:t>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471180"/>
                  </a:ext>
                </a:extLst>
              </a:tr>
              <a:tr h="3634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Ткань на карман сумки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рублей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52481"/>
                  </a:ext>
                </a:extLst>
              </a:tr>
              <a:tr h="2896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Плотные нитки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036285"/>
                  </a:ext>
                </a:extLst>
              </a:tr>
              <a:tr h="289649">
                <a:tc gridSpan="3"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ИТОГО: </a:t>
                      </a:r>
                      <a:r>
                        <a:rPr lang="ru-RU" b="1" dirty="0" smtClean="0"/>
                        <a:t>165 </a:t>
                      </a:r>
                      <a:r>
                        <a:rPr lang="ru-RU" b="1" dirty="0"/>
                        <a:t>рублей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97377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18733DC-9F7F-461A-91EF-E09BD95D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021" y="134134"/>
            <a:ext cx="10058400" cy="1371600"/>
          </a:xfrm>
        </p:spPr>
        <p:txBody>
          <a:bodyPr>
            <a:normAutofit/>
          </a:bodyPr>
          <a:lstStyle/>
          <a:p>
            <a:r>
              <a:rPr lang="ru-RU" sz="2400" dirty="0"/>
              <a:t>Расходы из расчёта на 1 эко-сумку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0ECF8-FDAC-4274-94E7-6DE5FAD31399}"/>
              </a:ext>
            </a:extLst>
          </p:cNvPr>
          <p:cNvSpPr txBox="1"/>
          <p:nvPr/>
        </p:nvSpPr>
        <p:spPr>
          <a:xfrm>
            <a:off x="941033" y="4562091"/>
            <a:ext cx="10459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акции приняли участие 15 общеобразовательных </a:t>
            </a:r>
            <a:r>
              <a:rPr lang="ru-RU" sz="2000" dirty="0"/>
              <a:t>учреждений Балаковского муниципального района.</a:t>
            </a:r>
          </a:p>
          <a:p>
            <a:r>
              <a:rPr lang="ru-RU" sz="2000" dirty="0" smtClean="0"/>
              <a:t>Волонтеры каждой школы изготовили 20 </a:t>
            </a:r>
            <a:r>
              <a:rPr lang="ru-RU" sz="2000" dirty="0"/>
              <a:t>ЭКО-сумок из материала, предоставленного организаторами </a:t>
            </a:r>
            <a:r>
              <a:rPr lang="ru-RU" sz="2000" dirty="0" smtClean="0"/>
              <a:t>акции.</a:t>
            </a:r>
            <a:endParaRPr lang="ru-RU" sz="1000" b="1" dirty="0" smtClean="0"/>
          </a:p>
          <a:p>
            <a:pPr algn="r"/>
            <a:r>
              <a:rPr lang="ru-RU" sz="2000" b="1" dirty="0" smtClean="0"/>
              <a:t>ИТОГО</a:t>
            </a:r>
            <a:r>
              <a:rPr lang="ru-RU" sz="2000" b="1" dirty="0"/>
              <a:t>. 300 ЭКО-сумок</a:t>
            </a:r>
          </a:p>
          <a:p>
            <a:pPr algn="r"/>
            <a:r>
              <a:rPr lang="ru-RU" sz="2000" b="1" dirty="0"/>
              <a:t>               </a:t>
            </a:r>
            <a:r>
              <a:rPr lang="ru-RU" sz="2000" b="1" dirty="0" smtClean="0"/>
              <a:t>49500 </a:t>
            </a:r>
            <a:r>
              <a:rPr lang="ru-RU" sz="2000" b="1" dirty="0"/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7028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5BF48-BF87-4C85-907B-6CF4631A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Октябрь 2020 </a:t>
            </a:r>
            <a:r>
              <a:rPr lang="ru-RU" dirty="0"/>
              <a:t>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4D4DA8-3341-4BC0-88A9-B0EEFA53B86F}"/>
              </a:ext>
            </a:extLst>
          </p:cNvPr>
          <p:cNvSpPr txBox="1"/>
          <p:nvPr/>
        </p:nvSpPr>
        <p:spPr>
          <a:xfrm>
            <a:off x="1066800" y="1772529"/>
            <a:ext cx="441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Презентация ЭКО-инициативы в рамках ЭКО-форума Открытого детско-юношеского </a:t>
            </a:r>
            <a:r>
              <a:rPr lang="ru-RU" sz="2400" dirty="0" smtClean="0"/>
              <a:t>экологического фестиваля </a:t>
            </a:r>
            <a:r>
              <a:rPr lang="ru-RU" sz="2400" dirty="0"/>
              <a:t>«</a:t>
            </a:r>
            <a:r>
              <a:rPr lang="en-US" sz="2400" dirty="0"/>
              <a:t>Green Way</a:t>
            </a:r>
            <a:r>
              <a:rPr lang="ru-RU" sz="2400" dirty="0"/>
              <a:t>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Освещение старта акции в средствах массовой информации.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r="2973"/>
          <a:stretch/>
        </p:blipFill>
        <p:spPr>
          <a:xfrm>
            <a:off x="5885347" y="1195822"/>
            <a:ext cx="5567741" cy="444585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2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C2B01-77F2-48DA-A63E-9BF07B2A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07" y="375176"/>
            <a:ext cx="4022785" cy="1371600"/>
          </a:xfrm>
        </p:spPr>
        <p:txBody>
          <a:bodyPr>
            <a:normAutofit/>
          </a:bodyPr>
          <a:lstStyle/>
          <a:p>
            <a:r>
              <a:rPr lang="ru-RU" sz="3600" dirty="0"/>
              <a:t>Ноябрь </a:t>
            </a:r>
            <a:r>
              <a:rPr lang="ru-RU" sz="3600" dirty="0" smtClean="0"/>
              <a:t>2020 </a:t>
            </a:r>
            <a:r>
              <a:rPr lang="ru-RU" sz="3600" dirty="0"/>
              <a:t>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59CCBA-601B-414C-8C38-490277AEB8A7}"/>
              </a:ext>
            </a:extLst>
          </p:cNvPr>
          <p:cNvSpPr txBox="1"/>
          <p:nvPr/>
        </p:nvSpPr>
        <p:spPr>
          <a:xfrm>
            <a:off x="730590" y="1669139"/>
            <a:ext cx="10828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Разработка Положения муниципальной социально-экологической акции «ЭКО-идея в ладони»;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Транслирование </a:t>
            </a:r>
            <a:r>
              <a:rPr lang="ru-RU" sz="2000" dirty="0"/>
              <a:t>Положения акции среди общеобразовательных учреждений Балаковского муниципального района.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F2CDDA0-F7E3-4EF1-94C1-5E6DA3B00D2E}"/>
              </a:ext>
            </a:extLst>
          </p:cNvPr>
          <p:cNvSpPr txBox="1">
            <a:spLocks/>
          </p:cNvSpPr>
          <p:nvPr/>
        </p:nvSpPr>
        <p:spPr>
          <a:xfrm>
            <a:off x="851150" y="305787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Январь 2021 г.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2B9D6-0ACA-40D9-9356-DA19B320B9DC}"/>
              </a:ext>
            </a:extLst>
          </p:cNvPr>
          <p:cNvSpPr txBox="1"/>
          <p:nvPr/>
        </p:nvSpPr>
        <p:spPr>
          <a:xfrm>
            <a:off x="733134" y="4351840"/>
            <a:ext cx="9762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Обработка заявок от волонтёрских отрядов общеобразовательных </a:t>
            </a:r>
            <a:r>
              <a:rPr lang="ru-RU" sz="2000" dirty="0" smtClean="0"/>
              <a:t>учреждений - участников </a:t>
            </a:r>
            <a:r>
              <a:rPr lang="ru-RU" sz="2000" dirty="0"/>
              <a:t>акции;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Составление графика проведения мастер-классов по изготовлению ЭКО-сумок на базе общеобразовательных учреждений.</a:t>
            </a:r>
          </a:p>
        </p:txBody>
      </p:sp>
    </p:spTree>
    <p:extLst>
      <p:ext uri="{BB962C8B-B14F-4D97-AF65-F5344CB8AC3E}">
        <p14:creationId xmlns:p14="http://schemas.microsoft.com/office/powerpoint/2010/main" val="30779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A6E86-EEB0-4467-8DD0-53B05523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9184"/>
            <a:ext cx="10058400" cy="1371600"/>
          </a:xfrm>
        </p:spPr>
        <p:txBody>
          <a:bodyPr/>
          <a:lstStyle/>
          <a:p>
            <a:r>
              <a:rPr lang="ru-RU" dirty="0"/>
              <a:t>Февраль </a:t>
            </a:r>
            <a:r>
              <a:rPr lang="ru-RU" dirty="0" smtClean="0"/>
              <a:t>2021 </a:t>
            </a:r>
            <a:r>
              <a:rPr lang="ru-RU" dirty="0"/>
              <a:t>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87A2B8-9605-4C09-B3C6-D47B811FF12D}"/>
              </a:ext>
            </a:extLst>
          </p:cNvPr>
          <p:cNvSpPr txBox="1"/>
          <p:nvPr/>
        </p:nvSpPr>
        <p:spPr>
          <a:xfrm>
            <a:off x="558018" y="1260333"/>
            <a:ext cx="6192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презентационного </a:t>
            </a:r>
            <a:r>
              <a:rPr lang="ru-RU" dirty="0"/>
              <a:t>мастер-класса по изготовлению ЭКО-сумок на базе МАУДО </a:t>
            </a:r>
            <a:r>
              <a:rPr lang="ru-RU" dirty="0" smtClean="0"/>
              <a:t>ЦДО.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мастер-классов для волонтёрских отрядов на базах общеобразовательных учреждений.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E23CD3-40B3-422F-8748-ED052153E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85" y="579152"/>
            <a:ext cx="4737296" cy="2664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0D84A1-4F82-474D-B8F6-89C1BF4F7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14119"/>
            <a:ext cx="4737296" cy="2664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B2585D-3F30-43AC-8248-576634802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43" y="3614119"/>
            <a:ext cx="4737296" cy="2664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59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4FB03-29EE-4148-80FF-7D8FE0C5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07" y="280293"/>
            <a:ext cx="5886090" cy="1371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Март-апрель 2021 </a:t>
            </a:r>
            <a:r>
              <a:rPr lang="ru-RU" sz="3600" dirty="0"/>
              <a:t>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FF284-8ED6-42DE-A97C-39D6AE051B31}"/>
              </a:ext>
            </a:extLst>
          </p:cNvPr>
          <p:cNvSpPr txBox="1"/>
          <p:nvPr/>
        </p:nvSpPr>
        <p:spPr>
          <a:xfrm>
            <a:off x="890636" y="1349966"/>
            <a:ext cx="66574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Организация пошива ЭКО-сумок образовательными организациями, заявившимися на участие в акции: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Пошив ЭКО-сумок участниками </a:t>
            </a:r>
            <a:r>
              <a:rPr lang="ru-RU" sz="2000" dirty="0" smtClean="0"/>
              <a:t>акции;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Сбор готовых изделий организаторами акции.</a:t>
            </a:r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94FB03-29EE-4148-80FF-7D8FE0C59CD7}"/>
              </a:ext>
            </a:extLst>
          </p:cNvPr>
          <p:cNvSpPr txBox="1">
            <a:spLocks/>
          </p:cNvSpPr>
          <p:nvPr/>
        </p:nvSpPr>
        <p:spPr>
          <a:xfrm>
            <a:off x="876937" y="3368538"/>
            <a:ext cx="342756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Май</a:t>
            </a: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2021 г.</a:t>
            </a: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FF284-8ED6-42DE-A97C-39D6AE051B31}"/>
              </a:ext>
            </a:extLst>
          </p:cNvPr>
          <p:cNvSpPr txBox="1"/>
          <p:nvPr/>
        </p:nvSpPr>
        <p:spPr>
          <a:xfrm>
            <a:off x="923023" y="4515850"/>
            <a:ext cx="9445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Организация </a:t>
            </a:r>
            <a:r>
              <a:rPr lang="ru-RU" sz="2000" dirty="0" smtClean="0"/>
              <a:t>заключительного этапа акции </a:t>
            </a:r>
            <a:r>
              <a:rPr lang="ru-RU" sz="2000" dirty="0"/>
              <a:t>«ЭКО-идея в ладони</a:t>
            </a:r>
            <a:r>
              <a:rPr lang="ru-RU" sz="2000" dirty="0" smtClean="0"/>
              <a:t>»: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Согласование </a:t>
            </a:r>
            <a:r>
              <a:rPr lang="ru-RU" sz="2000" dirty="0" smtClean="0"/>
              <a:t>места </a:t>
            </a:r>
            <a:r>
              <a:rPr lang="ru-RU" sz="2000" dirty="0"/>
              <a:t>и времени проведения с </a:t>
            </a:r>
            <a:r>
              <a:rPr lang="ru-RU" sz="2000" dirty="0" smtClean="0"/>
              <a:t>партнёрами акции;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Разработка программы проведения </a:t>
            </a:r>
            <a:r>
              <a:rPr lang="ru-RU" sz="2000" dirty="0" smtClean="0"/>
              <a:t>заключительного этапа акции</a:t>
            </a:r>
            <a:r>
              <a:rPr lang="ru-RU" sz="20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E9DFFA-03C2-4D62-806A-7A606B953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11" y="785004"/>
            <a:ext cx="3959193" cy="2954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12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A8C4F-1783-4BCA-A91F-D7E6A3A9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42594"/>
            <a:ext cx="1039368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III.</a:t>
            </a:r>
            <a:r>
              <a:rPr lang="ru-RU" dirty="0"/>
              <a:t> Заключительный  </a:t>
            </a:r>
            <a:r>
              <a:rPr lang="ru-RU" dirty="0" smtClean="0"/>
              <a:t>этап</a:t>
            </a:r>
            <a:br>
              <a:rPr lang="ru-RU" dirty="0" smtClean="0"/>
            </a:br>
            <a:r>
              <a:rPr lang="ru-RU" dirty="0" smtClean="0"/>
              <a:t>    Июнь 2021 </a:t>
            </a:r>
            <a:r>
              <a:rPr lang="ru-RU" dirty="0"/>
              <a:t>г.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2F0A68F-098D-4848-B776-A03728E11E78}"/>
              </a:ext>
            </a:extLst>
          </p:cNvPr>
          <p:cNvSpPr txBox="1">
            <a:spLocks/>
          </p:cNvSpPr>
          <p:nvPr/>
        </p:nvSpPr>
        <p:spPr>
          <a:xfrm>
            <a:off x="1316966" y="1729522"/>
            <a:ext cx="420394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июня 2021 г.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C9B35-4187-4403-9C00-FA5362FD96B9}"/>
              </a:ext>
            </a:extLst>
          </p:cNvPr>
          <p:cNvSpPr txBox="1"/>
          <p:nvPr/>
        </p:nvSpPr>
        <p:spPr>
          <a:xfrm>
            <a:off x="1118559" y="2738813"/>
            <a:ext cx="6748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Проведение </a:t>
            </a:r>
            <a:r>
              <a:rPr lang="ru-RU" sz="2400" dirty="0" smtClean="0"/>
              <a:t>заключительного этапа акции </a:t>
            </a:r>
            <a:r>
              <a:rPr lang="ru-RU" sz="2400" dirty="0"/>
              <a:t>«ЭКО-идея в ладони</a:t>
            </a:r>
            <a:r>
              <a:rPr lang="ru-RU" sz="2400" dirty="0" smtClean="0"/>
              <a:t>» на территории парка «Энергетик»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Предложение жителям города Балаково использовать вместо пластикового пакета недорогую многоразовую и долговечную </a:t>
            </a:r>
            <a:r>
              <a:rPr lang="ru-RU" sz="2400" dirty="0" smtClean="0"/>
              <a:t>сумку </a:t>
            </a:r>
          </a:p>
          <a:p>
            <a:r>
              <a:rPr lang="ru-RU" sz="2400" dirty="0" smtClean="0"/>
              <a:t>   из </a:t>
            </a:r>
            <a:r>
              <a:rPr lang="ru-RU" sz="2400" dirty="0" err="1"/>
              <a:t>экоматериалов</a:t>
            </a:r>
            <a:r>
              <a:rPr lang="ru-RU" sz="2400" dirty="0"/>
              <a:t>.</a:t>
            </a:r>
          </a:p>
        </p:txBody>
      </p:sp>
      <p:pic>
        <p:nvPicPr>
          <p:cNvPr id="1026" name="Picture 2" descr="E:\эко сумки\ФОТО ЛМП\Отобранные\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8611" y="755741"/>
            <a:ext cx="3027393" cy="2270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E:\эко сумки\ФОТО ЛМП\Отобранные\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503" y="3662649"/>
            <a:ext cx="3000233" cy="225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6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613</TotalTime>
  <Words>468</Words>
  <Application>Microsoft Office PowerPoint</Application>
  <PresentationFormat>Широкоэкранный</PresentationFormat>
  <Paragraphs>87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Савон</vt:lpstr>
      <vt:lpstr>Муниципальная социально-ЭКОЛОГИЧЕСКАЯ акция  «ЭКО-идея в ладони» по отказу от  пластиковых пакетов в пользу многоразовых сумок</vt:lpstr>
      <vt:lpstr>I. Подготовительный этап.    Октябрь 2020 г.</vt:lpstr>
      <vt:lpstr>Октябрь 2020 г.</vt:lpstr>
      <vt:lpstr>Расходы из расчёта на 1 эко-сумку</vt:lpstr>
      <vt:lpstr>Октябрь 2020 г.</vt:lpstr>
      <vt:lpstr>Ноябрь 2020 г.</vt:lpstr>
      <vt:lpstr>Февраль 2021 г.</vt:lpstr>
      <vt:lpstr>Март-апрель 2021 г.</vt:lpstr>
      <vt:lpstr>III. Заключительный  этап     Июнь 2021 г.</vt:lpstr>
      <vt:lpstr>Июнь 2021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Поэтапное описание подготовки  и проведения акции «ЭКО-идея в ладони»</dc:title>
  <dc:creator>Ирина Манухина</dc:creator>
  <cp:lastModifiedBy>Лена</cp:lastModifiedBy>
  <cp:revision>46</cp:revision>
  <dcterms:created xsi:type="dcterms:W3CDTF">2020-03-26T17:55:14Z</dcterms:created>
  <dcterms:modified xsi:type="dcterms:W3CDTF">2021-06-29T05:30:00Z</dcterms:modified>
</cp:coreProperties>
</file>