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2" r:id="rId5"/>
    <p:sldId id="265" r:id="rId6"/>
    <p:sldId id="264" r:id="rId7"/>
    <p:sldId id="266" r:id="rId8"/>
    <p:sldId id="268" r:id="rId9"/>
    <p:sldId id="259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5EA1"/>
    <a:srgbClr val="4E94D4"/>
    <a:srgbClr val="5C9EDB"/>
    <a:srgbClr val="6CACE4"/>
    <a:srgbClr val="F5F9FD"/>
    <a:srgbClr val="D7E7F5"/>
    <a:srgbClr val="FFFFFF"/>
    <a:srgbClr val="3268AE"/>
    <a:srgbClr val="1F497D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04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75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47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36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79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19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9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75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59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94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7A78-4389-4AA1-9822-0EBE58087D35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EFAF-3429-4CE5-A7EC-52027CBC5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85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azbukainternet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56689" y="1837971"/>
            <a:ext cx="9456268" cy="28698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268A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создания 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268A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клуба </a:t>
            </a:r>
          </a:p>
          <a:p>
            <a:pPr algn="ctr">
              <a:buSzPct val="100000"/>
              <a:defRPr/>
            </a:pP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268A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268A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Точка доступа в цифровое 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268A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пространство»</a:t>
            </a:r>
            <a:endParaRPr lang="ru-RU" altLang="ru-RU" sz="6000" b="1" dirty="0" smtClean="0">
              <a:solidFill>
                <a:srgbClr val="1034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" r="383" b="83058"/>
          <a:stretch/>
        </p:blipFill>
        <p:spPr>
          <a:xfrm>
            <a:off x="-13239" y="227425"/>
            <a:ext cx="12205239" cy="115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4" t="65642" r="-116"/>
          <a:stretch/>
        </p:blipFill>
        <p:spPr>
          <a:xfrm>
            <a:off x="5884823" y="4252965"/>
            <a:ext cx="6307177" cy="2620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381" y="5794412"/>
            <a:ext cx="3087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3268A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Зеленогорск </a:t>
            </a:r>
          </a:p>
          <a:p>
            <a:pPr algn="ctr"/>
            <a:r>
              <a:rPr lang="ru-RU" sz="2400" dirty="0" smtClean="0">
                <a:ln w="0"/>
                <a:solidFill>
                  <a:srgbClr val="3268A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400" dirty="0">
              <a:ln w="0"/>
              <a:solidFill>
                <a:srgbClr val="3268A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85"/>
          <a:stretch/>
        </p:blipFill>
        <p:spPr>
          <a:xfrm>
            <a:off x="303247" y="367964"/>
            <a:ext cx="853442" cy="8709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7377" y="136855"/>
            <a:ext cx="1214456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6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" r="383" b="83058"/>
          <a:stretch/>
        </p:blipFill>
        <p:spPr>
          <a:xfrm>
            <a:off x="-13239" y="253246"/>
            <a:ext cx="12205239" cy="115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4" t="65642" r="-116"/>
          <a:stretch/>
        </p:blipFill>
        <p:spPr>
          <a:xfrm>
            <a:off x="5500207" y="4060169"/>
            <a:ext cx="6732760" cy="27978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65821" y="487273"/>
            <a:ext cx="4382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2064" y="167916"/>
            <a:ext cx="1214456" cy="151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859" y="1698759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t="20219" r="12344" b="38461"/>
          <a:stretch/>
        </p:blipFill>
        <p:spPr>
          <a:xfrm>
            <a:off x="314500" y="1666109"/>
            <a:ext cx="206170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51" y="4010747"/>
            <a:ext cx="144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63" r="7056" b="17621"/>
          <a:stretch/>
        </p:blipFill>
        <p:spPr>
          <a:xfrm>
            <a:off x="6479741" y="4353682"/>
            <a:ext cx="183191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381868" y="1889000"/>
            <a:ext cx="37677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Соколова Татьяна Николаевна, цифровой </a:t>
            </a:r>
            <a:r>
              <a:rPr lang="ru-RU" sz="1600" dirty="0" smtClean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куратор, </a:t>
            </a:r>
            <a:r>
              <a:rPr lang="ru-RU" sz="1600" dirty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тренер программы "Азбука интернета", администратор группы </a:t>
            </a:r>
            <a:r>
              <a:rPr lang="ru-RU" sz="1600" dirty="0" smtClean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</a:t>
            </a:r>
          </a:p>
          <a:p>
            <a:r>
              <a:rPr lang="en-US" dirty="0">
                <a:solidFill>
                  <a:srgbClr val="025EA1"/>
                </a:solidFill>
              </a:rPr>
              <a:t>89835757305</a:t>
            </a:r>
          </a:p>
          <a:p>
            <a:r>
              <a:rPr lang="en-US" dirty="0" smtClean="0">
                <a:solidFill>
                  <a:srgbClr val="025EA1"/>
                </a:solidFill>
              </a:rPr>
              <a:t>tat32126784@yandex.ru</a:t>
            </a:r>
            <a:endParaRPr lang="en-US" dirty="0">
              <a:solidFill>
                <a:srgbClr val="025EA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1655" y="1942870"/>
            <a:ext cx="3245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Потанина Рита Геннадьевна, тренер программы "Азбука </a:t>
            </a:r>
            <a:r>
              <a:rPr lang="ru-RU" sz="1600" dirty="0" err="1" smtClean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интернета,модератор</a:t>
            </a:r>
            <a:r>
              <a:rPr lang="ru-RU" sz="1600" dirty="0" smtClean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ru-RU" sz="1600" dirty="0" smtClean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</a:t>
            </a:r>
            <a:endParaRPr lang="ru-RU" u="sng" dirty="0"/>
          </a:p>
          <a:p>
            <a:r>
              <a:rPr lang="en-US" dirty="0">
                <a:solidFill>
                  <a:srgbClr val="025EA1"/>
                </a:solidFill>
              </a:rPr>
              <a:t>89135994563</a:t>
            </a:r>
          </a:p>
          <a:p>
            <a:r>
              <a:rPr lang="en-US" dirty="0" smtClean="0">
                <a:solidFill>
                  <a:srgbClr val="025EA1"/>
                </a:solidFill>
              </a:rPr>
              <a:t>ri.potanina@gmail.com</a:t>
            </a:r>
            <a:endParaRPr lang="en-US" dirty="0">
              <a:solidFill>
                <a:srgbClr val="025EA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84859" y="4614430"/>
            <a:ext cx="39647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25EA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Гайдуков Владимир Александрович, тренер программы "Азбука интернета", редактор </a:t>
            </a:r>
            <a:r>
              <a:rPr lang="ru-RU" sz="1600" dirty="0" smtClean="0">
                <a:solidFill>
                  <a:srgbClr val="025EA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группы ВК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25EA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89830500190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25EA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25EA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vgay@yandex.ru</a:t>
            </a:r>
            <a:endParaRPr lang="en-US" dirty="0">
              <a:solidFill>
                <a:srgbClr val="025EA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01482" y="4653517"/>
            <a:ext cx="3464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25EA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Журавлева Валентина Ивановна, ректор клуба  правой и финансовой грамотности «РУНЕТ</a:t>
            </a:r>
            <a:r>
              <a:rPr lang="ru-RU" sz="1600" dirty="0" smtClean="0">
                <a:solidFill>
                  <a:srgbClr val="025EA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25EA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89121813434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rgbClr val="025EA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valyazh2017@yandex.ru</a:t>
            </a:r>
            <a:endParaRPr lang="en-US" sz="1600" dirty="0">
              <a:solidFill>
                <a:srgbClr val="025EA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44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" r="383" b="83058"/>
          <a:stretch/>
        </p:blipFill>
        <p:spPr>
          <a:xfrm>
            <a:off x="-13239" y="239771"/>
            <a:ext cx="12205239" cy="115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4" t="65642" r="-116"/>
          <a:stretch/>
        </p:blipFill>
        <p:spPr>
          <a:xfrm>
            <a:off x="5459240" y="4060169"/>
            <a:ext cx="6732760" cy="2797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9490" y="299226"/>
            <a:ext cx="8399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rgbClr val="3268A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3200" b="1" dirty="0" smtClean="0">
                <a:ln w="10160">
                  <a:solidFill>
                    <a:srgbClr val="3268A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smtClean="0">
                <a:ln w="10160">
                  <a:solidFill>
                    <a:srgbClr val="3268A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ТОЧКА </a:t>
            </a:r>
          </a:p>
          <a:p>
            <a:pPr algn="ctr"/>
            <a:r>
              <a:rPr lang="ru-RU" sz="2800" b="1" dirty="0" smtClean="0">
                <a:ln w="10160">
                  <a:solidFill>
                    <a:srgbClr val="3268A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ДОСТУПА В ЦИФРОВОЕ ПРОСТРАНСТВО»</a:t>
            </a:r>
            <a:endParaRPr lang="ru-RU" sz="2800" b="1" dirty="0">
              <a:ln w="10160">
                <a:solidFill>
                  <a:srgbClr val="3268AE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11"/>
          <p:cNvSpPr/>
          <p:nvPr/>
        </p:nvSpPr>
        <p:spPr>
          <a:xfrm>
            <a:off x="134389" y="1938085"/>
            <a:ext cx="2701254" cy="1303012"/>
          </a:xfrm>
          <a:custGeom>
            <a:avLst>
              <a:gd name="f10" fmla="val 144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444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6CACE4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273048" marR="0" lvl="0" indent="0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ea typeface="DejaVu Sans"/>
                <a:cs typeface="Arial" pitchFamily="34"/>
              </a:rPr>
              <a:t>ЦЕЛЬ ПРОЕКТА</a:t>
            </a:r>
            <a:endParaRPr lang="ru-RU" sz="1050" b="1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ea typeface="DejaVu Sans"/>
              <a:cs typeface="Arial" pitchFamily="34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557993" y="3965865"/>
            <a:ext cx="9143679" cy="26345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 smtClean="0">
                <a:solidFill>
                  <a:srgbClr val="4596D1"/>
                </a:solidFill>
                <a:latin typeface="Arial" pitchFamily="34"/>
                <a:ea typeface="DejaVu Sans"/>
                <a:cs typeface="Arial" pitchFamily="34"/>
              </a:rPr>
              <a:t>Задачи </a:t>
            </a:r>
            <a:r>
              <a:rPr lang="ru-RU" b="1" u="sng" kern="0" dirty="0" smtClean="0">
                <a:solidFill>
                  <a:srgbClr val="4596D1"/>
                </a:solidFill>
                <a:latin typeface="Arial" pitchFamily="34"/>
                <a:ea typeface="DejaVu Sans"/>
                <a:cs typeface="Arial" pitchFamily="34"/>
              </a:rPr>
              <a:t>и мероприятия </a:t>
            </a:r>
            <a:r>
              <a:rPr lang="ru-RU" b="1" kern="0" dirty="0" smtClean="0">
                <a:solidFill>
                  <a:srgbClr val="4596D1"/>
                </a:solidFill>
                <a:latin typeface="Arial" pitchFamily="34"/>
                <a:ea typeface="DejaVu Sans"/>
                <a:cs typeface="Arial" pitchFamily="34"/>
              </a:rPr>
              <a:t>проекта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Собрать команду тренеров и волонтеров.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Разместить в городских СМИ информацию о возможности обучения пенсионеров и людей с инвалидностью о проекте «Точка доступа в цифровое пространство».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обучение онлайн на платформе </a:t>
            </a:r>
            <a:r>
              <a:rPr lang="en-US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обучение офлайн в компьютерных классах КСЦОН  и ресурсного центра.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спонсоров для обновления компьютерного класса МОО «Пенсионеры сибирского Зеленогорска».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есно взаимодействовать  со специалистами учебной программы «Азбука Интернета» </a:t>
            </a:r>
            <a:r>
              <a:rPr lang="ru-RU" sz="1600" u="sng" dirty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https://azbukainterneta.ru/</a:t>
            </a:r>
            <a:r>
              <a:rPr lang="ru-RU" sz="1600" u="sng" dirty="0">
                <a:solidFill>
                  <a:srgbClr val="1F497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3582" y="150452"/>
            <a:ext cx="1214457" cy="151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3270" y="1707148"/>
            <a:ext cx="85275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222250" algn="l"/>
              </a:tabLst>
            </a:pPr>
            <a:r>
              <a:rPr lang="ru-RU" sz="1600" u="sng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системы качественного обучения граждан старшего поколения и людей с инвалидностью основам работы с компьютером и интернетом на офлайн и онлайн встречах в клубе «Точка доступа в цифровое пространство» для ликвидации цифровой неграмотности, для обеспечения равных возможностей доступа к информационным технологиям, для </a:t>
            </a:r>
            <a:r>
              <a:rPr lang="ru-RU" sz="1600" u="sng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популяризации форм активного долголетия.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40370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" r="383" b="83058"/>
          <a:stretch/>
        </p:blipFill>
        <p:spPr>
          <a:xfrm>
            <a:off x="-27994" y="241749"/>
            <a:ext cx="12219993" cy="115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3971" y="191721"/>
            <a:ext cx="1214456" cy="151200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911353" y="1703721"/>
            <a:ext cx="9906242" cy="4881877"/>
            <a:chOff x="1454561" y="1739935"/>
            <a:chExt cx="9906242" cy="488187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482865" y="2579719"/>
              <a:ext cx="9840962" cy="4042093"/>
              <a:chOff x="1445887" y="2573054"/>
              <a:chExt cx="9840962" cy="4042093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3558015" y="2697525"/>
                <a:ext cx="7728834" cy="617419"/>
              </a:xfrm>
              <a:custGeom>
                <a:avLst/>
                <a:gdLst>
                  <a:gd name="connsiteX0" fmla="*/ 102905 w 617419"/>
                  <a:gd name="connsiteY0" fmla="*/ 0 h 7101173"/>
                  <a:gd name="connsiteX1" fmla="*/ 514514 w 617419"/>
                  <a:gd name="connsiteY1" fmla="*/ 0 h 7101173"/>
                  <a:gd name="connsiteX2" fmla="*/ 617419 w 617419"/>
                  <a:gd name="connsiteY2" fmla="*/ 102905 h 7101173"/>
                  <a:gd name="connsiteX3" fmla="*/ 617419 w 617419"/>
                  <a:gd name="connsiteY3" fmla="*/ 7101173 h 7101173"/>
                  <a:gd name="connsiteX4" fmla="*/ 617419 w 617419"/>
                  <a:gd name="connsiteY4" fmla="*/ 7101173 h 7101173"/>
                  <a:gd name="connsiteX5" fmla="*/ 0 w 617419"/>
                  <a:gd name="connsiteY5" fmla="*/ 7101173 h 7101173"/>
                  <a:gd name="connsiteX6" fmla="*/ 0 w 617419"/>
                  <a:gd name="connsiteY6" fmla="*/ 7101173 h 7101173"/>
                  <a:gd name="connsiteX7" fmla="*/ 0 w 617419"/>
                  <a:gd name="connsiteY7" fmla="*/ 102905 h 7101173"/>
                  <a:gd name="connsiteX8" fmla="*/ 102905 w 617419"/>
                  <a:gd name="connsiteY8" fmla="*/ 0 h 7101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7419" h="7101173">
                    <a:moveTo>
                      <a:pt x="617419" y="1183554"/>
                    </a:moveTo>
                    <a:lnTo>
                      <a:pt x="617419" y="5917619"/>
                    </a:lnTo>
                    <a:cubicBezTo>
                      <a:pt x="617419" y="6571276"/>
                      <a:pt x="613413" y="7101167"/>
                      <a:pt x="608472" y="7101167"/>
                    </a:cubicBezTo>
                    <a:lnTo>
                      <a:pt x="0" y="7101167"/>
                    </a:lnTo>
                    <a:lnTo>
                      <a:pt x="0" y="710116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08472" y="6"/>
                    </a:lnTo>
                    <a:cubicBezTo>
                      <a:pt x="613413" y="6"/>
                      <a:pt x="617419" y="529897"/>
                      <a:pt x="617419" y="1183554"/>
                    </a:cubicBezTo>
                    <a:close/>
                  </a:path>
                </a:pathLst>
              </a:cu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0490" tIns="85385" rIns="140630" bIns="85385" numCol="1" spcCol="1270" anchor="ctr" anchorCtr="0">
                <a:noAutofit/>
              </a:bodyPr>
              <a:lstStyle/>
              <a:p>
                <a:pPr marL="0" lvl="1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600" kern="1200" dirty="0"/>
              </a:p>
              <a:p>
                <a:pPr marL="0" lvl="2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600" kern="1200" dirty="0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1445887" y="2573054"/>
                <a:ext cx="2121182" cy="789380"/>
              </a:xfrm>
              <a:custGeom>
                <a:avLst/>
                <a:gdLst>
                  <a:gd name="connsiteX0" fmla="*/ 0 w 2121182"/>
                  <a:gd name="connsiteY0" fmla="*/ 131566 h 789380"/>
                  <a:gd name="connsiteX1" fmla="*/ 131566 w 2121182"/>
                  <a:gd name="connsiteY1" fmla="*/ 0 h 789380"/>
                  <a:gd name="connsiteX2" fmla="*/ 1989616 w 2121182"/>
                  <a:gd name="connsiteY2" fmla="*/ 0 h 789380"/>
                  <a:gd name="connsiteX3" fmla="*/ 2121182 w 2121182"/>
                  <a:gd name="connsiteY3" fmla="*/ 131566 h 789380"/>
                  <a:gd name="connsiteX4" fmla="*/ 2121182 w 2121182"/>
                  <a:gd name="connsiteY4" fmla="*/ 657814 h 789380"/>
                  <a:gd name="connsiteX5" fmla="*/ 1989616 w 2121182"/>
                  <a:gd name="connsiteY5" fmla="*/ 789380 h 789380"/>
                  <a:gd name="connsiteX6" fmla="*/ 131566 w 2121182"/>
                  <a:gd name="connsiteY6" fmla="*/ 789380 h 789380"/>
                  <a:gd name="connsiteX7" fmla="*/ 0 w 2121182"/>
                  <a:gd name="connsiteY7" fmla="*/ 657814 h 789380"/>
                  <a:gd name="connsiteX8" fmla="*/ 0 w 2121182"/>
                  <a:gd name="connsiteY8" fmla="*/ 131566 h 78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182" h="789380">
                    <a:moveTo>
                      <a:pt x="0" y="131566"/>
                    </a:moveTo>
                    <a:cubicBezTo>
                      <a:pt x="0" y="58904"/>
                      <a:pt x="58904" y="0"/>
                      <a:pt x="131566" y="0"/>
                    </a:cubicBezTo>
                    <a:lnTo>
                      <a:pt x="1989616" y="0"/>
                    </a:lnTo>
                    <a:cubicBezTo>
                      <a:pt x="2062278" y="0"/>
                      <a:pt x="2121182" y="58904"/>
                      <a:pt x="2121182" y="131566"/>
                    </a:cubicBezTo>
                    <a:lnTo>
                      <a:pt x="2121182" y="657814"/>
                    </a:lnTo>
                    <a:cubicBezTo>
                      <a:pt x="2121182" y="730476"/>
                      <a:pt x="2062278" y="789380"/>
                      <a:pt x="1989616" y="789380"/>
                    </a:cubicBezTo>
                    <a:lnTo>
                      <a:pt x="131566" y="789380"/>
                    </a:lnTo>
                    <a:cubicBezTo>
                      <a:pt x="58904" y="789380"/>
                      <a:pt x="0" y="730476"/>
                      <a:pt x="0" y="657814"/>
                    </a:cubicBezTo>
                    <a:lnTo>
                      <a:pt x="0" y="131566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494" tIns="69014" rIns="99494" bIns="6901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2017 - 2020 гг.</a:t>
                </a: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3439579" y="3512956"/>
                <a:ext cx="7847269" cy="659410"/>
              </a:xfrm>
              <a:custGeom>
                <a:avLst/>
                <a:gdLst>
                  <a:gd name="connsiteX0" fmla="*/ 109904 w 659410"/>
                  <a:gd name="connsiteY0" fmla="*/ 0 h 7047224"/>
                  <a:gd name="connsiteX1" fmla="*/ 549506 w 659410"/>
                  <a:gd name="connsiteY1" fmla="*/ 0 h 7047224"/>
                  <a:gd name="connsiteX2" fmla="*/ 659410 w 659410"/>
                  <a:gd name="connsiteY2" fmla="*/ 109904 h 7047224"/>
                  <a:gd name="connsiteX3" fmla="*/ 659410 w 659410"/>
                  <a:gd name="connsiteY3" fmla="*/ 7047224 h 7047224"/>
                  <a:gd name="connsiteX4" fmla="*/ 659410 w 659410"/>
                  <a:gd name="connsiteY4" fmla="*/ 7047224 h 7047224"/>
                  <a:gd name="connsiteX5" fmla="*/ 0 w 659410"/>
                  <a:gd name="connsiteY5" fmla="*/ 7047224 h 7047224"/>
                  <a:gd name="connsiteX6" fmla="*/ 0 w 659410"/>
                  <a:gd name="connsiteY6" fmla="*/ 7047224 h 7047224"/>
                  <a:gd name="connsiteX7" fmla="*/ 0 w 659410"/>
                  <a:gd name="connsiteY7" fmla="*/ 109904 h 7047224"/>
                  <a:gd name="connsiteX8" fmla="*/ 109904 w 659410"/>
                  <a:gd name="connsiteY8" fmla="*/ 0 h 704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410" h="7047224">
                    <a:moveTo>
                      <a:pt x="659410" y="1174566"/>
                    </a:moveTo>
                    <a:lnTo>
                      <a:pt x="659410" y="5872658"/>
                    </a:lnTo>
                    <a:cubicBezTo>
                      <a:pt x="659410" y="6521347"/>
                      <a:pt x="654806" y="7047219"/>
                      <a:pt x="649126" y="7047219"/>
                    </a:cubicBezTo>
                    <a:lnTo>
                      <a:pt x="0" y="7047219"/>
                    </a:lnTo>
                    <a:lnTo>
                      <a:pt x="0" y="704721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649126" y="5"/>
                    </a:lnTo>
                    <a:cubicBezTo>
                      <a:pt x="654806" y="5"/>
                      <a:pt x="659410" y="525877"/>
                      <a:pt x="659410" y="1174566"/>
                    </a:cubicBezTo>
                    <a:close/>
                  </a:path>
                </a:pathLst>
              </a:cu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41715" rIns="51240" bIns="41715" numCol="1" spcCol="1270" anchor="ctr" anchorCtr="0">
                <a:noAutofit/>
              </a:bodyPr>
              <a:lstStyle/>
              <a:p>
                <a:pPr marL="57150" lvl="1" indent="-57150" algn="l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500" kern="1200" dirty="0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1454561" y="3415398"/>
                <a:ext cx="2121182" cy="790798"/>
              </a:xfrm>
              <a:custGeom>
                <a:avLst/>
                <a:gdLst>
                  <a:gd name="connsiteX0" fmla="*/ 0 w 2121182"/>
                  <a:gd name="connsiteY0" fmla="*/ 131802 h 790798"/>
                  <a:gd name="connsiteX1" fmla="*/ 131802 w 2121182"/>
                  <a:gd name="connsiteY1" fmla="*/ 0 h 790798"/>
                  <a:gd name="connsiteX2" fmla="*/ 1989380 w 2121182"/>
                  <a:gd name="connsiteY2" fmla="*/ 0 h 790798"/>
                  <a:gd name="connsiteX3" fmla="*/ 2121182 w 2121182"/>
                  <a:gd name="connsiteY3" fmla="*/ 131802 h 790798"/>
                  <a:gd name="connsiteX4" fmla="*/ 2121182 w 2121182"/>
                  <a:gd name="connsiteY4" fmla="*/ 658996 h 790798"/>
                  <a:gd name="connsiteX5" fmla="*/ 1989380 w 2121182"/>
                  <a:gd name="connsiteY5" fmla="*/ 790798 h 790798"/>
                  <a:gd name="connsiteX6" fmla="*/ 131802 w 2121182"/>
                  <a:gd name="connsiteY6" fmla="*/ 790798 h 790798"/>
                  <a:gd name="connsiteX7" fmla="*/ 0 w 2121182"/>
                  <a:gd name="connsiteY7" fmla="*/ 658996 h 790798"/>
                  <a:gd name="connsiteX8" fmla="*/ 0 w 2121182"/>
                  <a:gd name="connsiteY8" fmla="*/ 131802 h 79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182" h="790798">
                    <a:moveTo>
                      <a:pt x="0" y="131802"/>
                    </a:moveTo>
                    <a:cubicBezTo>
                      <a:pt x="0" y="59010"/>
                      <a:pt x="59010" y="0"/>
                      <a:pt x="131802" y="0"/>
                    </a:cubicBezTo>
                    <a:lnTo>
                      <a:pt x="1989380" y="0"/>
                    </a:lnTo>
                    <a:cubicBezTo>
                      <a:pt x="2062172" y="0"/>
                      <a:pt x="2121182" y="59010"/>
                      <a:pt x="2121182" y="131802"/>
                    </a:cubicBezTo>
                    <a:lnTo>
                      <a:pt x="2121182" y="658996"/>
                    </a:lnTo>
                    <a:cubicBezTo>
                      <a:pt x="2121182" y="731788"/>
                      <a:pt x="2062172" y="790798"/>
                      <a:pt x="1989380" y="790798"/>
                    </a:cubicBezTo>
                    <a:lnTo>
                      <a:pt x="131802" y="790798"/>
                    </a:lnTo>
                    <a:cubicBezTo>
                      <a:pt x="59010" y="790798"/>
                      <a:pt x="0" y="731788"/>
                      <a:pt x="0" y="658996"/>
                    </a:cubicBezTo>
                    <a:lnTo>
                      <a:pt x="0" y="13180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564" tIns="69084" rIns="99564" bIns="6908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 г.</a:t>
                </a: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3479044" y="4362671"/>
                <a:ext cx="7807804" cy="659411"/>
              </a:xfrm>
              <a:custGeom>
                <a:avLst/>
                <a:gdLst>
                  <a:gd name="connsiteX0" fmla="*/ 109904 w 659410"/>
                  <a:gd name="connsiteY0" fmla="*/ 0 h 6988105"/>
                  <a:gd name="connsiteX1" fmla="*/ 549506 w 659410"/>
                  <a:gd name="connsiteY1" fmla="*/ 0 h 6988105"/>
                  <a:gd name="connsiteX2" fmla="*/ 659410 w 659410"/>
                  <a:gd name="connsiteY2" fmla="*/ 109904 h 6988105"/>
                  <a:gd name="connsiteX3" fmla="*/ 659410 w 659410"/>
                  <a:gd name="connsiteY3" fmla="*/ 6988105 h 6988105"/>
                  <a:gd name="connsiteX4" fmla="*/ 659410 w 659410"/>
                  <a:gd name="connsiteY4" fmla="*/ 6988105 h 6988105"/>
                  <a:gd name="connsiteX5" fmla="*/ 0 w 659410"/>
                  <a:gd name="connsiteY5" fmla="*/ 6988105 h 6988105"/>
                  <a:gd name="connsiteX6" fmla="*/ 0 w 659410"/>
                  <a:gd name="connsiteY6" fmla="*/ 6988105 h 6988105"/>
                  <a:gd name="connsiteX7" fmla="*/ 0 w 659410"/>
                  <a:gd name="connsiteY7" fmla="*/ 109904 h 6988105"/>
                  <a:gd name="connsiteX8" fmla="*/ 109904 w 659410"/>
                  <a:gd name="connsiteY8" fmla="*/ 0 h 698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410" h="6988105">
                    <a:moveTo>
                      <a:pt x="659410" y="1164712"/>
                    </a:moveTo>
                    <a:lnTo>
                      <a:pt x="659410" y="5823393"/>
                    </a:lnTo>
                    <a:cubicBezTo>
                      <a:pt x="659410" y="6466639"/>
                      <a:pt x="654767" y="6988100"/>
                      <a:pt x="649039" y="6988100"/>
                    </a:cubicBezTo>
                    <a:lnTo>
                      <a:pt x="0" y="6988100"/>
                    </a:lnTo>
                    <a:lnTo>
                      <a:pt x="0" y="698810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649039" y="5"/>
                    </a:lnTo>
                    <a:cubicBezTo>
                      <a:pt x="654767" y="5"/>
                      <a:pt x="659410" y="521466"/>
                      <a:pt x="659410" y="1164712"/>
                    </a:cubicBezTo>
                    <a:close/>
                  </a:path>
                </a:pathLst>
              </a:cu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1" tIns="41715" rIns="51240" bIns="41716" numCol="1" spcCol="1270" anchor="ctr" anchorCtr="0">
                <a:noAutofit/>
              </a:bodyPr>
              <a:lstStyle/>
              <a:p>
                <a:pPr marL="57150" lvl="1" indent="-57150" algn="l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500" kern="1200" dirty="0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1454561" y="4247410"/>
                <a:ext cx="2121182" cy="780997"/>
              </a:xfrm>
              <a:custGeom>
                <a:avLst/>
                <a:gdLst>
                  <a:gd name="connsiteX0" fmla="*/ 0 w 2121182"/>
                  <a:gd name="connsiteY0" fmla="*/ 130169 h 780997"/>
                  <a:gd name="connsiteX1" fmla="*/ 130169 w 2121182"/>
                  <a:gd name="connsiteY1" fmla="*/ 0 h 780997"/>
                  <a:gd name="connsiteX2" fmla="*/ 1991013 w 2121182"/>
                  <a:gd name="connsiteY2" fmla="*/ 0 h 780997"/>
                  <a:gd name="connsiteX3" fmla="*/ 2121182 w 2121182"/>
                  <a:gd name="connsiteY3" fmla="*/ 130169 h 780997"/>
                  <a:gd name="connsiteX4" fmla="*/ 2121182 w 2121182"/>
                  <a:gd name="connsiteY4" fmla="*/ 650828 h 780997"/>
                  <a:gd name="connsiteX5" fmla="*/ 1991013 w 2121182"/>
                  <a:gd name="connsiteY5" fmla="*/ 780997 h 780997"/>
                  <a:gd name="connsiteX6" fmla="*/ 130169 w 2121182"/>
                  <a:gd name="connsiteY6" fmla="*/ 780997 h 780997"/>
                  <a:gd name="connsiteX7" fmla="*/ 0 w 2121182"/>
                  <a:gd name="connsiteY7" fmla="*/ 650828 h 780997"/>
                  <a:gd name="connsiteX8" fmla="*/ 0 w 2121182"/>
                  <a:gd name="connsiteY8" fmla="*/ 130169 h 78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182" h="780997">
                    <a:moveTo>
                      <a:pt x="0" y="130169"/>
                    </a:moveTo>
                    <a:cubicBezTo>
                      <a:pt x="0" y="58279"/>
                      <a:pt x="58279" y="0"/>
                      <a:pt x="130169" y="0"/>
                    </a:cubicBezTo>
                    <a:lnTo>
                      <a:pt x="1991013" y="0"/>
                    </a:lnTo>
                    <a:cubicBezTo>
                      <a:pt x="2062903" y="0"/>
                      <a:pt x="2121182" y="58279"/>
                      <a:pt x="2121182" y="130169"/>
                    </a:cubicBezTo>
                    <a:lnTo>
                      <a:pt x="2121182" y="650828"/>
                    </a:lnTo>
                    <a:cubicBezTo>
                      <a:pt x="2121182" y="722718"/>
                      <a:pt x="2062903" y="780997"/>
                      <a:pt x="1991013" y="780997"/>
                    </a:cubicBezTo>
                    <a:lnTo>
                      <a:pt x="130169" y="780997"/>
                    </a:lnTo>
                    <a:cubicBezTo>
                      <a:pt x="58279" y="780997"/>
                      <a:pt x="0" y="722718"/>
                      <a:pt x="0" y="650828"/>
                    </a:cubicBezTo>
                    <a:lnTo>
                      <a:pt x="0" y="130169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085" tIns="68605" rIns="99085" bIns="68605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2019 г.</a:t>
                </a:r>
                <a:endParaRPr lang="ru-RU" sz="16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2906718" y="5132032"/>
                <a:ext cx="8380129" cy="659410"/>
              </a:xfrm>
              <a:custGeom>
                <a:avLst/>
                <a:gdLst>
                  <a:gd name="connsiteX0" fmla="*/ 109904 w 659410"/>
                  <a:gd name="connsiteY0" fmla="*/ 0 h 7571682"/>
                  <a:gd name="connsiteX1" fmla="*/ 549506 w 659410"/>
                  <a:gd name="connsiteY1" fmla="*/ 0 h 7571682"/>
                  <a:gd name="connsiteX2" fmla="*/ 659410 w 659410"/>
                  <a:gd name="connsiteY2" fmla="*/ 109904 h 7571682"/>
                  <a:gd name="connsiteX3" fmla="*/ 659410 w 659410"/>
                  <a:gd name="connsiteY3" fmla="*/ 7571682 h 7571682"/>
                  <a:gd name="connsiteX4" fmla="*/ 659410 w 659410"/>
                  <a:gd name="connsiteY4" fmla="*/ 7571682 h 7571682"/>
                  <a:gd name="connsiteX5" fmla="*/ 0 w 659410"/>
                  <a:gd name="connsiteY5" fmla="*/ 7571682 h 7571682"/>
                  <a:gd name="connsiteX6" fmla="*/ 0 w 659410"/>
                  <a:gd name="connsiteY6" fmla="*/ 7571682 h 7571682"/>
                  <a:gd name="connsiteX7" fmla="*/ 0 w 659410"/>
                  <a:gd name="connsiteY7" fmla="*/ 109904 h 7571682"/>
                  <a:gd name="connsiteX8" fmla="*/ 109904 w 659410"/>
                  <a:gd name="connsiteY8" fmla="*/ 0 h 7571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410" h="7571682">
                    <a:moveTo>
                      <a:pt x="659410" y="1261978"/>
                    </a:moveTo>
                    <a:lnTo>
                      <a:pt x="659410" y="6309704"/>
                    </a:lnTo>
                    <a:cubicBezTo>
                      <a:pt x="659410" y="7006669"/>
                      <a:pt x="655125" y="7571676"/>
                      <a:pt x="649839" y="7571676"/>
                    </a:cubicBezTo>
                    <a:lnTo>
                      <a:pt x="0" y="7571676"/>
                    </a:lnTo>
                    <a:lnTo>
                      <a:pt x="0" y="757167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49839" y="6"/>
                    </a:lnTo>
                    <a:cubicBezTo>
                      <a:pt x="655125" y="6"/>
                      <a:pt x="659410" y="565013"/>
                      <a:pt x="659410" y="1261978"/>
                    </a:cubicBezTo>
                    <a:close/>
                  </a:path>
                </a:pathLst>
              </a:cu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41715" rIns="51240" bIns="41715" numCol="1" spcCol="1270" anchor="ctr" anchorCtr="0">
                <a:noAutofit/>
              </a:bodyPr>
              <a:lstStyle/>
              <a:p>
                <a:pPr marL="57150" lvl="1" indent="-57150" algn="l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500" kern="1200" dirty="0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1454561" y="5069621"/>
                <a:ext cx="2121182" cy="770092"/>
              </a:xfrm>
              <a:custGeom>
                <a:avLst/>
                <a:gdLst>
                  <a:gd name="connsiteX0" fmla="*/ 0 w 2121182"/>
                  <a:gd name="connsiteY0" fmla="*/ 128351 h 770092"/>
                  <a:gd name="connsiteX1" fmla="*/ 128351 w 2121182"/>
                  <a:gd name="connsiteY1" fmla="*/ 0 h 770092"/>
                  <a:gd name="connsiteX2" fmla="*/ 1992831 w 2121182"/>
                  <a:gd name="connsiteY2" fmla="*/ 0 h 770092"/>
                  <a:gd name="connsiteX3" fmla="*/ 2121182 w 2121182"/>
                  <a:gd name="connsiteY3" fmla="*/ 128351 h 770092"/>
                  <a:gd name="connsiteX4" fmla="*/ 2121182 w 2121182"/>
                  <a:gd name="connsiteY4" fmla="*/ 641741 h 770092"/>
                  <a:gd name="connsiteX5" fmla="*/ 1992831 w 2121182"/>
                  <a:gd name="connsiteY5" fmla="*/ 770092 h 770092"/>
                  <a:gd name="connsiteX6" fmla="*/ 128351 w 2121182"/>
                  <a:gd name="connsiteY6" fmla="*/ 770092 h 770092"/>
                  <a:gd name="connsiteX7" fmla="*/ 0 w 2121182"/>
                  <a:gd name="connsiteY7" fmla="*/ 641741 h 770092"/>
                  <a:gd name="connsiteX8" fmla="*/ 0 w 2121182"/>
                  <a:gd name="connsiteY8" fmla="*/ 128351 h 77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182" h="770092">
                    <a:moveTo>
                      <a:pt x="0" y="128351"/>
                    </a:moveTo>
                    <a:cubicBezTo>
                      <a:pt x="0" y="57465"/>
                      <a:pt x="57465" y="0"/>
                      <a:pt x="128351" y="0"/>
                    </a:cubicBezTo>
                    <a:lnTo>
                      <a:pt x="1992831" y="0"/>
                    </a:lnTo>
                    <a:cubicBezTo>
                      <a:pt x="2063717" y="0"/>
                      <a:pt x="2121182" y="57465"/>
                      <a:pt x="2121182" y="128351"/>
                    </a:cubicBezTo>
                    <a:lnTo>
                      <a:pt x="2121182" y="641741"/>
                    </a:lnTo>
                    <a:cubicBezTo>
                      <a:pt x="2121182" y="712627"/>
                      <a:pt x="2063717" y="770092"/>
                      <a:pt x="1992831" y="770092"/>
                    </a:cubicBezTo>
                    <a:lnTo>
                      <a:pt x="128351" y="770092"/>
                    </a:lnTo>
                    <a:cubicBezTo>
                      <a:pt x="57465" y="770092"/>
                      <a:pt x="0" y="712627"/>
                      <a:pt x="0" y="641741"/>
                    </a:cubicBezTo>
                    <a:lnTo>
                      <a:pt x="0" y="128351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0933" tIns="64263" rIns="90933" bIns="64263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 – 2020 гг.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3454909" y="5938753"/>
                <a:ext cx="7831938" cy="659411"/>
              </a:xfrm>
              <a:custGeom>
                <a:avLst/>
                <a:gdLst>
                  <a:gd name="connsiteX0" fmla="*/ 109904 w 659410"/>
                  <a:gd name="connsiteY0" fmla="*/ 0 h 6988105"/>
                  <a:gd name="connsiteX1" fmla="*/ 549506 w 659410"/>
                  <a:gd name="connsiteY1" fmla="*/ 0 h 6988105"/>
                  <a:gd name="connsiteX2" fmla="*/ 659410 w 659410"/>
                  <a:gd name="connsiteY2" fmla="*/ 109904 h 6988105"/>
                  <a:gd name="connsiteX3" fmla="*/ 659410 w 659410"/>
                  <a:gd name="connsiteY3" fmla="*/ 6988105 h 6988105"/>
                  <a:gd name="connsiteX4" fmla="*/ 659410 w 659410"/>
                  <a:gd name="connsiteY4" fmla="*/ 6988105 h 6988105"/>
                  <a:gd name="connsiteX5" fmla="*/ 0 w 659410"/>
                  <a:gd name="connsiteY5" fmla="*/ 6988105 h 6988105"/>
                  <a:gd name="connsiteX6" fmla="*/ 0 w 659410"/>
                  <a:gd name="connsiteY6" fmla="*/ 6988105 h 6988105"/>
                  <a:gd name="connsiteX7" fmla="*/ 0 w 659410"/>
                  <a:gd name="connsiteY7" fmla="*/ 109904 h 6988105"/>
                  <a:gd name="connsiteX8" fmla="*/ 109904 w 659410"/>
                  <a:gd name="connsiteY8" fmla="*/ 0 h 698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410" h="6988105">
                    <a:moveTo>
                      <a:pt x="659410" y="1164712"/>
                    </a:moveTo>
                    <a:lnTo>
                      <a:pt x="659410" y="5823393"/>
                    </a:lnTo>
                    <a:cubicBezTo>
                      <a:pt x="659410" y="6466639"/>
                      <a:pt x="654767" y="6988100"/>
                      <a:pt x="649039" y="6988100"/>
                    </a:cubicBezTo>
                    <a:lnTo>
                      <a:pt x="0" y="6988100"/>
                    </a:lnTo>
                    <a:lnTo>
                      <a:pt x="0" y="698810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649039" y="5"/>
                    </a:lnTo>
                    <a:cubicBezTo>
                      <a:pt x="654767" y="5"/>
                      <a:pt x="659410" y="521466"/>
                      <a:pt x="659410" y="1164712"/>
                    </a:cubicBezTo>
                    <a:close/>
                  </a:path>
                </a:pathLst>
              </a:cu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1" tIns="41715" rIns="51240" bIns="41716" numCol="1" spcCol="1270" anchor="ctr" anchorCtr="0">
                <a:noAutofit/>
              </a:bodyPr>
              <a:lstStyle/>
              <a:p>
                <a:pPr marL="57150" lvl="1" indent="-57150" algn="l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500" kern="1200" dirty="0"/>
              </a:p>
              <a:p>
                <a:pPr marL="57150" lvl="1" indent="-57150" algn="l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500" kern="1200" dirty="0"/>
              </a:p>
              <a:p>
                <a:pPr marL="57150" lvl="1" indent="-57150" algn="l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500" kern="1200" dirty="0"/>
              </a:p>
              <a:p>
                <a:pPr marL="57150" lvl="1" indent="-57150" algn="l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500" kern="1200" dirty="0"/>
              </a:p>
              <a:p>
                <a:pPr marL="57150" lvl="1" indent="-57150" algn="l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500" kern="1200" dirty="0"/>
              </a:p>
              <a:p>
                <a:pPr marL="57150" lvl="1" indent="-57150" algn="l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500" kern="1200" dirty="0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1454561" y="5880927"/>
                <a:ext cx="2121182" cy="734220"/>
              </a:xfrm>
              <a:custGeom>
                <a:avLst/>
                <a:gdLst>
                  <a:gd name="connsiteX0" fmla="*/ 0 w 2121182"/>
                  <a:gd name="connsiteY0" fmla="*/ 122372 h 734220"/>
                  <a:gd name="connsiteX1" fmla="*/ 122372 w 2121182"/>
                  <a:gd name="connsiteY1" fmla="*/ 0 h 734220"/>
                  <a:gd name="connsiteX2" fmla="*/ 1998810 w 2121182"/>
                  <a:gd name="connsiteY2" fmla="*/ 0 h 734220"/>
                  <a:gd name="connsiteX3" fmla="*/ 2121182 w 2121182"/>
                  <a:gd name="connsiteY3" fmla="*/ 122372 h 734220"/>
                  <a:gd name="connsiteX4" fmla="*/ 2121182 w 2121182"/>
                  <a:gd name="connsiteY4" fmla="*/ 611848 h 734220"/>
                  <a:gd name="connsiteX5" fmla="*/ 1998810 w 2121182"/>
                  <a:gd name="connsiteY5" fmla="*/ 734220 h 734220"/>
                  <a:gd name="connsiteX6" fmla="*/ 122372 w 2121182"/>
                  <a:gd name="connsiteY6" fmla="*/ 734220 h 734220"/>
                  <a:gd name="connsiteX7" fmla="*/ 0 w 2121182"/>
                  <a:gd name="connsiteY7" fmla="*/ 611848 h 734220"/>
                  <a:gd name="connsiteX8" fmla="*/ 0 w 2121182"/>
                  <a:gd name="connsiteY8" fmla="*/ 122372 h 73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182" h="734220">
                    <a:moveTo>
                      <a:pt x="0" y="122372"/>
                    </a:moveTo>
                    <a:cubicBezTo>
                      <a:pt x="0" y="54788"/>
                      <a:pt x="54788" y="0"/>
                      <a:pt x="122372" y="0"/>
                    </a:cubicBezTo>
                    <a:lnTo>
                      <a:pt x="1998810" y="0"/>
                    </a:lnTo>
                    <a:cubicBezTo>
                      <a:pt x="2066394" y="0"/>
                      <a:pt x="2121182" y="54788"/>
                      <a:pt x="2121182" y="122372"/>
                    </a:cubicBezTo>
                    <a:lnTo>
                      <a:pt x="2121182" y="611848"/>
                    </a:lnTo>
                    <a:cubicBezTo>
                      <a:pt x="2121182" y="679432"/>
                      <a:pt x="2066394" y="734220"/>
                      <a:pt x="1998810" y="734220"/>
                    </a:cubicBezTo>
                    <a:lnTo>
                      <a:pt x="122372" y="734220"/>
                    </a:lnTo>
                    <a:cubicBezTo>
                      <a:pt x="54788" y="734220"/>
                      <a:pt x="0" y="679432"/>
                      <a:pt x="0" y="611848"/>
                    </a:cubicBezTo>
                    <a:lnTo>
                      <a:pt x="0" y="122372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6812" tIns="106327" rIns="176812" bIns="106327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700" kern="120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558012" y="3671437"/>
              <a:ext cx="5667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5C9E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в </a:t>
              </a:r>
              <a:r>
                <a:rPr lang="ru-RU" sz="1600" dirty="0">
                  <a:solidFill>
                    <a:srgbClr val="5C9E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соревновании Большая игра в </a:t>
              </a:r>
              <a:r>
                <a:rPr lang="ru-RU" sz="1600" dirty="0" smtClean="0">
                  <a:solidFill>
                    <a:srgbClr val="5C9E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Красноярске</a:t>
              </a:r>
              <a:endParaRPr lang="ru-RU" dirty="0">
                <a:solidFill>
                  <a:srgbClr val="5C9EDB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12721" y="4273825"/>
              <a:ext cx="7748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5C9E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Освоение </a:t>
              </a:r>
              <a:r>
                <a:rPr lang="ru-RU" sz="1600" dirty="0">
                  <a:solidFill>
                    <a:srgbClr val="5C9E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нового курса «Мобильная грамотность», участие в Круглом  столе «Цифровая грамотность РФ: измерения и работа с гражданами»,  Общественная палата </a:t>
              </a:r>
              <a:r>
                <a:rPr lang="ru-RU" sz="1600" dirty="0" smtClean="0">
                  <a:solidFill>
                    <a:srgbClr val="5C9E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РФ</a:t>
              </a:r>
              <a:endParaRPr lang="ru-RU" sz="1600" dirty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83533" y="6031732"/>
              <a:ext cx="1647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– 2021 гг.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1454561" y="1739935"/>
              <a:ext cx="2121182" cy="789380"/>
            </a:xfrm>
            <a:custGeom>
              <a:avLst/>
              <a:gdLst>
                <a:gd name="connsiteX0" fmla="*/ 0 w 2121182"/>
                <a:gd name="connsiteY0" fmla="*/ 131566 h 789380"/>
                <a:gd name="connsiteX1" fmla="*/ 131566 w 2121182"/>
                <a:gd name="connsiteY1" fmla="*/ 0 h 789380"/>
                <a:gd name="connsiteX2" fmla="*/ 1989616 w 2121182"/>
                <a:gd name="connsiteY2" fmla="*/ 0 h 789380"/>
                <a:gd name="connsiteX3" fmla="*/ 2121182 w 2121182"/>
                <a:gd name="connsiteY3" fmla="*/ 131566 h 789380"/>
                <a:gd name="connsiteX4" fmla="*/ 2121182 w 2121182"/>
                <a:gd name="connsiteY4" fmla="*/ 657814 h 789380"/>
                <a:gd name="connsiteX5" fmla="*/ 1989616 w 2121182"/>
                <a:gd name="connsiteY5" fmla="*/ 789380 h 789380"/>
                <a:gd name="connsiteX6" fmla="*/ 131566 w 2121182"/>
                <a:gd name="connsiteY6" fmla="*/ 789380 h 789380"/>
                <a:gd name="connsiteX7" fmla="*/ 0 w 2121182"/>
                <a:gd name="connsiteY7" fmla="*/ 657814 h 789380"/>
                <a:gd name="connsiteX8" fmla="*/ 0 w 2121182"/>
                <a:gd name="connsiteY8" fmla="*/ 131566 h 78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1182" h="789380">
                  <a:moveTo>
                    <a:pt x="0" y="131566"/>
                  </a:moveTo>
                  <a:cubicBezTo>
                    <a:pt x="0" y="58904"/>
                    <a:pt x="58904" y="0"/>
                    <a:pt x="131566" y="0"/>
                  </a:cubicBezTo>
                  <a:lnTo>
                    <a:pt x="1989616" y="0"/>
                  </a:lnTo>
                  <a:cubicBezTo>
                    <a:pt x="2062278" y="0"/>
                    <a:pt x="2121182" y="58904"/>
                    <a:pt x="2121182" y="131566"/>
                  </a:cubicBezTo>
                  <a:lnTo>
                    <a:pt x="2121182" y="657814"/>
                  </a:lnTo>
                  <a:cubicBezTo>
                    <a:pt x="2121182" y="730476"/>
                    <a:pt x="2062278" y="789380"/>
                    <a:pt x="1989616" y="789380"/>
                  </a:cubicBezTo>
                  <a:lnTo>
                    <a:pt x="131566" y="789380"/>
                  </a:lnTo>
                  <a:cubicBezTo>
                    <a:pt x="58904" y="789380"/>
                    <a:pt x="0" y="730476"/>
                    <a:pt x="0" y="657814"/>
                  </a:cubicBezTo>
                  <a:lnTo>
                    <a:pt x="0" y="13156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94" tIns="69014" rIns="99494" bIns="6901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2016 - 2019 гг.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3558011" y="1835165"/>
              <a:ext cx="7765816" cy="659411"/>
            </a:xfrm>
            <a:custGeom>
              <a:avLst/>
              <a:gdLst>
                <a:gd name="connsiteX0" fmla="*/ 109904 w 659410"/>
                <a:gd name="connsiteY0" fmla="*/ 0 h 6988105"/>
                <a:gd name="connsiteX1" fmla="*/ 549506 w 659410"/>
                <a:gd name="connsiteY1" fmla="*/ 0 h 6988105"/>
                <a:gd name="connsiteX2" fmla="*/ 659410 w 659410"/>
                <a:gd name="connsiteY2" fmla="*/ 109904 h 6988105"/>
                <a:gd name="connsiteX3" fmla="*/ 659410 w 659410"/>
                <a:gd name="connsiteY3" fmla="*/ 6988105 h 6988105"/>
                <a:gd name="connsiteX4" fmla="*/ 659410 w 659410"/>
                <a:gd name="connsiteY4" fmla="*/ 6988105 h 6988105"/>
                <a:gd name="connsiteX5" fmla="*/ 0 w 659410"/>
                <a:gd name="connsiteY5" fmla="*/ 6988105 h 6988105"/>
                <a:gd name="connsiteX6" fmla="*/ 0 w 659410"/>
                <a:gd name="connsiteY6" fmla="*/ 6988105 h 6988105"/>
                <a:gd name="connsiteX7" fmla="*/ 0 w 659410"/>
                <a:gd name="connsiteY7" fmla="*/ 109904 h 6988105"/>
                <a:gd name="connsiteX8" fmla="*/ 109904 w 659410"/>
                <a:gd name="connsiteY8" fmla="*/ 0 h 698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410" h="6988105">
                  <a:moveTo>
                    <a:pt x="659410" y="1164712"/>
                  </a:moveTo>
                  <a:lnTo>
                    <a:pt x="659410" y="5823393"/>
                  </a:lnTo>
                  <a:cubicBezTo>
                    <a:pt x="659410" y="6466639"/>
                    <a:pt x="654767" y="6988100"/>
                    <a:pt x="649039" y="6988100"/>
                  </a:cubicBezTo>
                  <a:lnTo>
                    <a:pt x="0" y="6988100"/>
                  </a:lnTo>
                  <a:lnTo>
                    <a:pt x="0" y="6988100"/>
                  </a:lnTo>
                  <a:lnTo>
                    <a:pt x="0" y="5"/>
                  </a:lnTo>
                  <a:lnTo>
                    <a:pt x="0" y="5"/>
                  </a:lnTo>
                  <a:lnTo>
                    <a:pt x="649039" y="5"/>
                  </a:lnTo>
                  <a:cubicBezTo>
                    <a:pt x="654767" y="5"/>
                    <a:pt x="659410" y="521466"/>
                    <a:pt x="659410" y="1164712"/>
                  </a:cubicBez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1" tIns="41715" rIns="51240" bIns="41716" numCol="1" spcCol="1270" anchor="ctr" anchorCtr="0">
              <a:noAutofit/>
            </a:bodyPr>
            <a:lstStyle/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5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5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5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5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500" kern="1200" dirty="0"/>
            </a:p>
            <a:p>
              <a:pPr marL="57150" lvl="1" indent="-57150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500" kern="1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069513" y="5946521"/>
            <a:ext cx="744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E94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1600" dirty="0">
                <a:solidFill>
                  <a:srgbClr val="4E94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идеи проекта деятельности офлайн и онлайн клуба «Точка доступа в цифровое пространство»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69513" y="5224955"/>
            <a:ext cx="7261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всероссийском конкурсе «Спасибо интернету» более 20 </a:t>
            </a:r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endParaRPr lang="ru-RU" sz="1600" dirty="0">
              <a:solidFill>
                <a:srgbClr val="5C9E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0071" y="1842691"/>
            <a:ext cx="767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занятия по программе КАФ «Статус: Онлайн» и краевой проект «Компьютер для ветерана»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2352" y="2696825"/>
            <a:ext cx="7469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краевых более 40 </a:t>
            </a:r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 </a:t>
            </a:r>
            <a:r>
              <a:rPr lang="ru-RU" sz="1600" dirty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российских 2 чел. чемпионатах по компьютерному многоборью среди </a:t>
            </a:r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пенсионеров</a:t>
            </a:r>
            <a:endParaRPr lang="ru-RU" sz="1600" dirty="0">
              <a:solidFill>
                <a:srgbClr val="5C9E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39777" y="532035"/>
            <a:ext cx="6884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7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" r="383" b="83058"/>
          <a:stretch/>
        </p:blipFill>
        <p:spPr>
          <a:xfrm>
            <a:off x="-13239" y="226068"/>
            <a:ext cx="12205239" cy="115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4" t="65642" r="-116"/>
          <a:stretch/>
        </p:blipFill>
        <p:spPr>
          <a:xfrm>
            <a:off x="5459240" y="4060169"/>
            <a:ext cx="6732760" cy="279783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486472" y="529661"/>
            <a:ext cx="5462896" cy="5559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3200" b="1" i="0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ПРИНЦИПЫ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3732" y="163393"/>
            <a:ext cx="1214456" cy="151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3125" y="1917385"/>
            <a:ext cx="93522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u="sng" dirty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Почти половина россиян старшего возраста, не использующих современные технологии, в качестве основных причин называют их недоступность, непривычность и сложность.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u="sng" dirty="0">
              <a:solidFill>
                <a:srgbClr val="025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u="sng" dirty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пожилых людей в образовательный процесс, обучение их цифровой грамотности помогает им в самореализации, адаптации к современным условиям жизни и включению в информационное общество, расширяет их кругозор, сферы общения, возможности для продления трудовой и активной жизнедеятельности, что оказывает положительное влияние на повышение качества жизни.</a:t>
            </a:r>
            <a:r>
              <a:rPr lang="ru-RU" sz="1600" u="sng" dirty="0">
                <a:solidFill>
                  <a:srgbClr val="025EA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u="sng" dirty="0">
              <a:solidFill>
                <a:srgbClr val="025EA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u="sng" dirty="0">
                <a:solidFill>
                  <a:srgbClr val="025EA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Цифровая компетентность – это не просто вопрос знания компьютера или смартфона, это общесоциальная проблема.</a:t>
            </a:r>
            <a:endParaRPr lang="ru-RU" sz="1600" u="sng" dirty="0">
              <a:solidFill>
                <a:srgbClr val="025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14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" r="383" b="83058"/>
          <a:stretch/>
        </p:blipFill>
        <p:spPr>
          <a:xfrm>
            <a:off x="-13239" y="280441"/>
            <a:ext cx="12205239" cy="115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6216" y="558459"/>
            <a:ext cx="5949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ПРОЕКТА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38" r="8315"/>
          <a:stretch/>
        </p:blipFill>
        <p:spPr>
          <a:xfrm>
            <a:off x="514495" y="4191971"/>
            <a:ext cx="2736000" cy="185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493" y="3648318"/>
            <a:ext cx="3022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2018г Выпуск слушателей курса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18"/>
          <a:stretch/>
        </p:blipFill>
        <p:spPr>
          <a:xfrm>
            <a:off x="514493" y="1819391"/>
            <a:ext cx="271545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14493" y="6073960"/>
            <a:ext cx="298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2019г Выпуск слушателей курса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57"/>
          <a:stretch/>
        </p:blipFill>
        <p:spPr>
          <a:xfrm>
            <a:off x="4790584" y="1889700"/>
            <a:ext cx="3100899" cy="1797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071605" y="3729507"/>
            <a:ext cx="2854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 День компьютерщика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5857" y="1970476"/>
            <a:ext cx="2315370" cy="1736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980950" y="6072740"/>
            <a:ext cx="489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 правовой и финансовой грамотности «Рунет» </a:t>
            </a:r>
          </a:p>
          <a:p>
            <a:pPr algn="ctr"/>
            <a:r>
              <a:rPr lang="ru-RU" sz="1400" dirty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Встречи с представителями государственных органов.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3971" y="218802"/>
            <a:ext cx="1214456" cy="151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4784" y="4213487"/>
            <a:ext cx="2256443" cy="169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9717092" y="3766974"/>
            <a:ext cx="99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en-US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168"/>
          <a:stretch/>
        </p:blipFill>
        <p:spPr>
          <a:xfrm>
            <a:off x="4495705" y="4332721"/>
            <a:ext cx="3690659" cy="157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4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" r="383" b="83058"/>
          <a:stretch/>
        </p:blipFill>
        <p:spPr>
          <a:xfrm>
            <a:off x="-13239" y="266065"/>
            <a:ext cx="12205239" cy="115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4" t="65642" r="-116"/>
          <a:stretch/>
        </p:blipFill>
        <p:spPr>
          <a:xfrm>
            <a:off x="5459240" y="4060169"/>
            <a:ext cx="6732760" cy="27978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14932" y="631611"/>
            <a:ext cx="615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ПРОЕКТА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218" b="17092"/>
          <a:stretch/>
        </p:blipFill>
        <p:spPr>
          <a:xfrm>
            <a:off x="1276851" y="1824359"/>
            <a:ext cx="3408376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76851" y="3955050"/>
            <a:ext cx="30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2018г большая игра в Красноярске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11" r="4359"/>
          <a:stretch/>
        </p:blipFill>
        <p:spPr>
          <a:xfrm>
            <a:off x="1192420" y="4298127"/>
            <a:ext cx="3492807" cy="200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77120" y="6299794"/>
            <a:ext cx="3943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2019г краевое многоборье по компьютерной </a:t>
            </a:r>
          </a:p>
          <a:p>
            <a:r>
              <a:rPr lang="ru-RU" sz="1400" dirty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рамотности г Красноярск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9697" y="1824359"/>
            <a:ext cx="1828851" cy="243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736666" y="4313965"/>
            <a:ext cx="257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 участник финального</a:t>
            </a:r>
            <a:r>
              <a:rPr lang="en-US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 </a:t>
            </a:r>
            <a:r>
              <a:rPr lang="en-US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Чемпионата 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97" r="552"/>
          <a:stretch/>
        </p:blipFill>
        <p:spPr>
          <a:xfrm>
            <a:off x="8876964" y="1847141"/>
            <a:ext cx="2086784" cy="245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483097" y="4394454"/>
            <a:ext cx="342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 призеры проекта «Школа: Серебряный возраст – всё впереди»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57" y="167999"/>
            <a:ext cx="1214456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14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" r="383" b="83058"/>
          <a:stretch/>
        </p:blipFill>
        <p:spPr>
          <a:xfrm>
            <a:off x="10451" y="261245"/>
            <a:ext cx="12181549" cy="115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67574" y="503795"/>
            <a:ext cx="5867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ПРОЕКТА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1224" y="1889468"/>
            <a:ext cx="2639999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23786" y="3923901"/>
            <a:ext cx="30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 форум «Доброволец это я»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25" y="4587629"/>
            <a:ext cx="2973761" cy="167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36618" y="6369237"/>
            <a:ext cx="3789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  клуб «Рунет», платформа </a:t>
            </a:r>
            <a:r>
              <a:rPr lang="en-US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77" y="1864962"/>
            <a:ext cx="2848238" cy="1993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43786" y="3923901"/>
            <a:ext cx="308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2019г прием Главы города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71"/>
          <a:stretch/>
        </p:blipFill>
        <p:spPr>
          <a:xfrm>
            <a:off x="8722245" y="1871967"/>
            <a:ext cx="2774504" cy="195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9521" y="177175"/>
            <a:ext cx="1214456" cy="151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29320" y="3856091"/>
            <a:ext cx="2774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2019г  форум «Добрый город»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3786" y="4538421"/>
            <a:ext cx="2954874" cy="166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2222" y="4385289"/>
            <a:ext cx="3034550" cy="207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043738" y="6200537"/>
            <a:ext cx="157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268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 занятия</a:t>
            </a:r>
            <a:endParaRPr lang="ru-RU" sz="1400" dirty="0">
              <a:solidFill>
                <a:srgbClr val="3268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8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895422" y="4363073"/>
            <a:ext cx="3992578" cy="1873589"/>
          </a:xfrm>
          <a:prstGeom prst="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99807" y="2468225"/>
            <a:ext cx="3992578" cy="1084069"/>
          </a:xfrm>
          <a:prstGeom prst="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80" y="1885400"/>
            <a:ext cx="1988722" cy="48771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769994" y="2129255"/>
            <a:ext cx="3992578" cy="1594099"/>
          </a:xfrm>
          <a:prstGeom prst="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44878" y="4458293"/>
            <a:ext cx="4444105" cy="1778369"/>
          </a:xfrm>
          <a:prstGeom prst="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" r="383" b="83058"/>
          <a:stretch/>
        </p:blipFill>
        <p:spPr>
          <a:xfrm>
            <a:off x="-13239" y="243389"/>
            <a:ext cx="12205239" cy="115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89939" y="527001"/>
            <a:ext cx="6501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СОЦИАЛЬНОЕ ПАРТНЕРСТВО</a:t>
            </a:r>
            <a:endParaRPr lang="ru-RU" alt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8314" y="166124"/>
            <a:ext cx="1214456" cy="1512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47503" y="4572020"/>
            <a:ext cx="4380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Индивидуальное и групповое обучение пенсионеров (начинающих и уверенных пользователей) компьютерной грамотности, проведение конкурсов, чемпионатов, массовых мероприятий  по плану клубов  «Точка доступа…» и «РУНЕТ»</a:t>
            </a:r>
            <a:endParaRPr lang="ru-RU" sz="1600" dirty="0">
              <a:solidFill>
                <a:srgbClr val="5C9E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95422" y="2645708"/>
            <a:ext cx="3896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организации и  проведении мероприятий МОО ПСЗ, предоставление помещений </a:t>
            </a:r>
            <a:endParaRPr lang="ru-RU" sz="1600" dirty="0">
              <a:solidFill>
                <a:srgbClr val="5C9E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0665" y="2288511"/>
            <a:ext cx="4007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формирования общегородской инфраструктуры социально ориентированной деятельности, поддержка реализации МОО ПСЗ социальных программ </a:t>
            </a:r>
            <a:endParaRPr lang="ru-RU" sz="1600" dirty="0">
              <a:solidFill>
                <a:srgbClr val="5C9E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48" y="3197524"/>
            <a:ext cx="1442894" cy="6136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679" y="2716620"/>
            <a:ext cx="1215165" cy="4277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2" t="33960" r="77393" b="43333"/>
          <a:stretch/>
        </p:blipFill>
        <p:spPr>
          <a:xfrm>
            <a:off x="258719" y="2436689"/>
            <a:ext cx="778528" cy="7608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03509" y="4438662"/>
            <a:ext cx="3836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по формированию общегородской </a:t>
            </a:r>
            <a:r>
              <a:rPr lang="ru-RU" sz="1600" dirty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 социально ориентированной деятельности. Предоставляют помещение для массовых мероприятий клуба </a:t>
            </a:r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«РУНЕТ»</a:t>
            </a:r>
            <a:endParaRPr lang="ru-RU" sz="1600" dirty="0">
              <a:solidFill>
                <a:srgbClr val="5C9E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84" y="4458293"/>
            <a:ext cx="1577983" cy="15779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575"/>
          <a:stretch/>
        </p:blipFill>
        <p:spPr>
          <a:xfrm>
            <a:off x="6426680" y="4616476"/>
            <a:ext cx="1373127" cy="13667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432" r="64732"/>
          <a:stretch/>
        </p:blipFill>
        <p:spPr>
          <a:xfrm>
            <a:off x="7787617" y="1907008"/>
            <a:ext cx="2687241" cy="32618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88"/>
          <a:stretch/>
        </p:blipFill>
        <p:spPr>
          <a:xfrm>
            <a:off x="8003509" y="1960859"/>
            <a:ext cx="3585174" cy="4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40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0118" y="1959429"/>
            <a:ext cx="5361000" cy="4777820"/>
          </a:xfrm>
          <a:prstGeom prst="rect">
            <a:avLst/>
          </a:prstGeom>
          <a:solidFill>
            <a:srgbClr val="F5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" r="383" b="83058"/>
          <a:stretch/>
        </p:blipFill>
        <p:spPr>
          <a:xfrm>
            <a:off x="-13240" y="271677"/>
            <a:ext cx="12205240" cy="115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8658" y="542342"/>
            <a:ext cx="714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ЦИФРОВОЙ КУРАТОР ПРОЕКТА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5430" y="4750323"/>
            <a:ext cx="3140959" cy="176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7354" y="213719"/>
            <a:ext cx="1214458" cy="151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0595" y="2136386"/>
            <a:ext cx="3237474" cy="216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79" y="1649165"/>
            <a:ext cx="2095446" cy="279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380118" y="4602667"/>
            <a:ext cx="6095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2019-2020 – призер и лауреат краевого чемпионата по компьютерному многоборью среди пенсионеров;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2018, 2019 – лауреат Всероссийского  конкурса личных достижений пенсионеров в сфере компьютерной грамотности «Спасибо интернету»;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идеи  и цифровой куратор проекта «Клуб "Точка доступа в цифровое пространство».</a:t>
            </a:r>
            <a:endParaRPr lang="ru-RU" sz="1600" dirty="0">
              <a:solidFill>
                <a:srgbClr val="5C9E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2304" y="2030296"/>
            <a:ext cx="4098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Соколова </a:t>
            </a:r>
            <a:r>
              <a:rPr lang="ru-RU" sz="1600" dirty="0" smtClean="0">
                <a:solidFill>
                  <a:srgbClr val="025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Николаевна </a:t>
            </a:r>
            <a:r>
              <a:rPr lang="ru-RU" sz="1600" dirty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2016 тренер краевого проекта «Статус: онлайн»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призер Всероссийского чемпионата по компьютерному многоборью среди пенсионеров,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2018 - участие  в конференции «Технология «Добрый город» как инструмент развития территорий» в </a:t>
            </a:r>
          </a:p>
          <a:p>
            <a:r>
              <a:rPr lang="ru-RU" sz="1600" dirty="0">
                <a:solidFill>
                  <a:srgbClr val="5C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г. Санкт-Петербург ; </a:t>
            </a:r>
          </a:p>
        </p:txBody>
      </p:sp>
    </p:spTree>
    <p:extLst>
      <p:ext uri="{BB962C8B-B14F-4D97-AF65-F5344CB8AC3E}">
        <p14:creationId xmlns:p14="http://schemas.microsoft.com/office/powerpoint/2010/main" xmlns="" val="745393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683</Words>
  <Application>Microsoft Office PowerPoint</Application>
  <PresentationFormat>Произвольный</PresentationFormat>
  <Paragraphs>89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66</cp:revision>
  <dcterms:created xsi:type="dcterms:W3CDTF">2021-04-07T09:54:59Z</dcterms:created>
  <dcterms:modified xsi:type="dcterms:W3CDTF">2021-07-06T08:23:52Z</dcterms:modified>
</cp:coreProperties>
</file>