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60" r:id="rId3"/>
    <p:sldId id="262" r:id="rId4"/>
    <p:sldId id="263" r:id="rId5"/>
    <p:sldId id="266" r:id="rId6"/>
    <p:sldId id="273" r:id="rId7"/>
    <p:sldId id="270" r:id="rId8"/>
    <p:sldId id="269" r:id="rId9"/>
    <p:sldId id="272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CC"/>
    <a:srgbClr val="FFFFFF"/>
    <a:srgbClr val="6600FF"/>
    <a:srgbClr val="0000CC"/>
    <a:srgbClr val="CC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488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FEA12B-1870-4749-98BD-0FF9527FE1D6}" type="doc">
      <dgm:prSet loTypeId="urn:microsoft.com/office/officeart/2005/8/layout/vList3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CD3F0C7-8452-4924-8F3A-672D6F27C012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Администрация города  Трехгорного</a:t>
          </a:r>
          <a:endParaRPr lang="ru-RU" dirty="0"/>
        </a:p>
      </dgm:t>
    </dgm:pt>
    <dgm:pt modelId="{D58CE955-93F1-4555-A1C0-99CD085BFCE2}" type="parTrans" cxnId="{4AFF83B3-03E7-4FAC-8045-BCC892755FF6}">
      <dgm:prSet/>
      <dgm:spPr/>
      <dgm:t>
        <a:bodyPr/>
        <a:lstStyle/>
        <a:p>
          <a:endParaRPr lang="ru-RU"/>
        </a:p>
      </dgm:t>
    </dgm:pt>
    <dgm:pt modelId="{DB0E03D6-CA9B-4DA4-BB97-95C98B352704}" type="sibTrans" cxnId="{4AFF83B3-03E7-4FAC-8045-BCC892755FF6}">
      <dgm:prSet/>
      <dgm:spPr/>
      <dgm:t>
        <a:bodyPr/>
        <a:lstStyle/>
        <a:p>
          <a:endParaRPr lang="ru-RU"/>
        </a:p>
      </dgm:t>
    </dgm:pt>
    <dgm:pt modelId="{ED27D721-4EF2-49E5-94C9-C530B0CC7570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Управление образования          администрации города  Трехгорного</a:t>
          </a:r>
          <a:endParaRPr lang="ru-RU" dirty="0"/>
        </a:p>
      </dgm:t>
    </dgm:pt>
    <dgm:pt modelId="{8282C439-F281-43C0-B28D-1A00DCEDFE78}" type="parTrans" cxnId="{DEE38EE7-A42F-4113-B020-BC6B466B0075}">
      <dgm:prSet/>
      <dgm:spPr/>
      <dgm:t>
        <a:bodyPr/>
        <a:lstStyle/>
        <a:p>
          <a:endParaRPr lang="ru-RU"/>
        </a:p>
      </dgm:t>
    </dgm:pt>
    <dgm:pt modelId="{BAB67ED1-BB7E-4EE2-BA65-E15DBE4B9A3B}" type="sibTrans" cxnId="{DEE38EE7-A42F-4113-B020-BC6B466B0075}">
      <dgm:prSet/>
      <dgm:spPr/>
      <dgm:t>
        <a:bodyPr/>
        <a:lstStyle/>
        <a:p>
          <a:endParaRPr lang="ru-RU"/>
        </a:p>
      </dgm:t>
    </dgm:pt>
    <dgm:pt modelId="{BEB3E89D-076E-4012-B2E4-43C6B655B7A2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ФГУП «Приборостроительный  завод»</a:t>
          </a:r>
          <a:endParaRPr lang="ru-RU" dirty="0"/>
        </a:p>
      </dgm:t>
    </dgm:pt>
    <dgm:pt modelId="{472F5FEF-5897-4591-9455-C9062D85D424}" type="parTrans" cxnId="{0FA77F27-E0C1-473E-82CE-1B0722234F4F}">
      <dgm:prSet/>
      <dgm:spPr/>
      <dgm:t>
        <a:bodyPr/>
        <a:lstStyle/>
        <a:p>
          <a:endParaRPr lang="ru-RU"/>
        </a:p>
      </dgm:t>
    </dgm:pt>
    <dgm:pt modelId="{891010AB-45AF-4B02-9E4E-88E620E7B34E}" type="sibTrans" cxnId="{0FA77F27-E0C1-473E-82CE-1B0722234F4F}">
      <dgm:prSet/>
      <dgm:spPr/>
      <dgm:t>
        <a:bodyPr/>
        <a:lstStyle/>
        <a:p>
          <a:endParaRPr lang="ru-RU"/>
        </a:p>
      </dgm:t>
    </dgm:pt>
    <dgm:pt modelId="{1716BA91-4C8B-461F-95C9-0AA4DBC97B0C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МБОУ «СОШ № 106»</a:t>
          </a:r>
        </a:p>
        <a:p>
          <a:r>
            <a:rPr lang="ru-RU" dirty="0" smtClean="0">
              <a:solidFill>
                <a:srgbClr val="002060"/>
              </a:solidFill>
            </a:rPr>
            <a:t>Муниципальный Ресурсный центр</a:t>
          </a:r>
          <a:endParaRPr lang="ru-RU" dirty="0"/>
        </a:p>
      </dgm:t>
    </dgm:pt>
    <dgm:pt modelId="{56C23B2D-DE3D-44F5-8A83-7270D2A6ADE7}" type="parTrans" cxnId="{9584067E-3EA1-4952-B545-EF4430172C04}">
      <dgm:prSet/>
      <dgm:spPr/>
      <dgm:t>
        <a:bodyPr/>
        <a:lstStyle/>
        <a:p>
          <a:endParaRPr lang="ru-RU"/>
        </a:p>
      </dgm:t>
    </dgm:pt>
    <dgm:pt modelId="{49BD3AD6-30DF-4DFB-B734-3A741441ED5B}" type="sibTrans" cxnId="{9584067E-3EA1-4952-B545-EF4430172C04}">
      <dgm:prSet/>
      <dgm:spPr/>
      <dgm:t>
        <a:bodyPr/>
        <a:lstStyle/>
        <a:p>
          <a:endParaRPr lang="ru-RU"/>
        </a:p>
      </dgm:t>
    </dgm:pt>
    <dgm:pt modelId="{CA1D4072-184E-49E5-96D1-A77DCB4CFC16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Управление физкультуры        администрации города  Трехгорного</a:t>
          </a:r>
          <a:endParaRPr lang="ru-RU" dirty="0"/>
        </a:p>
      </dgm:t>
    </dgm:pt>
    <dgm:pt modelId="{33E33444-34AD-4CAB-B1AA-6DE592DB48B9}" type="parTrans" cxnId="{2C17E6E3-4677-418C-B0DE-C48D94DE9372}">
      <dgm:prSet/>
      <dgm:spPr/>
      <dgm:t>
        <a:bodyPr/>
        <a:lstStyle/>
        <a:p>
          <a:endParaRPr lang="ru-RU"/>
        </a:p>
      </dgm:t>
    </dgm:pt>
    <dgm:pt modelId="{2A9C5C2F-5E79-45DB-8B67-990D951C8115}" type="sibTrans" cxnId="{2C17E6E3-4677-418C-B0DE-C48D94DE9372}">
      <dgm:prSet/>
      <dgm:spPr/>
      <dgm:t>
        <a:bodyPr/>
        <a:lstStyle/>
        <a:p>
          <a:endParaRPr lang="ru-RU"/>
        </a:p>
      </dgm:t>
    </dgm:pt>
    <dgm:pt modelId="{B3CE4418-E72B-4A75-8B4C-5360B07F9866}" type="pres">
      <dgm:prSet presAssocID="{FDFEA12B-1870-4749-98BD-0FF9527FE1D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318121-7A8D-4A47-886E-CCBF00F78469}" type="pres">
      <dgm:prSet presAssocID="{DCD3F0C7-8452-4924-8F3A-672D6F27C012}" presName="composite" presStyleCnt="0"/>
      <dgm:spPr/>
    </dgm:pt>
    <dgm:pt modelId="{277D2A49-C605-47EB-8B92-D1A1DE5EFFDB}" type="pres">
      <dgm:prSet presAssocID="{DCD3F0C7-8452-4924-8F3A-672D6F27C012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ru-RU"/>
        </a:p>
      </dgm:t>
    </dgm:pt>
    <dgm:pt modelId="{50480E17-927B-4FE2-8558-D85853A3126E}" type="pres">
      <dgm:prSet presAssocID="{DCD3F0C7-8452-4924-8F3A-672D6F27C012}" presName="txShp" presStyleLbl="node1" presStyleIdx="0" presStyleCnt="5" custLinFactNeighborX="-249" custLinFactNeighborY="6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297AB-B008-4824-96D4-9C21BBFBEAD6}" type="pres">
      <dgm:prSet presAssocID="{DB0E03D6-CA9B-4DA4-BB97-95C98B352704}" presName="spacing" presStyleCnt="0"/>
      <dgm:spPr/>
    </dgm:pt>
    <dgm:pt modelId="{4CF67D2E-5034-4412-8991-3CD3805AB3F8}" type="pres">
      <dgm:prSet presAssocID="{ED27D721-4EF2-49E5-94C9-C530B0CC7570}" presName="composite" presStyleCnt="0"/>
      <dgm:spPr/>
    </dgm:pt>
    <dgm:pt modelId="{6C495991-59CF-4401-93EB-838E61026102}" type="pres">
      <dgm:prSet presAssocID="{ED27D721-4EF2-49E5-94C9-C530B0CC7570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58CBD120-A4F8-43C5-B694-622AFD78EFB4}" type="pres">
      <dgm:prSet presAssocID="{ED27D721-4EF2-49E5-94C9-C530B0CC7570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EEBA4-1224-485B-B05D-063740FDF1B8}" type="pres">
      <dgm:prSet presAssocID="{BAB67ED1-BB7E-4EE2-BA65-E15DBE4B9A3B}" presName="spacing" presStyleCnt="0"/>
      <dgm:spPr/>
    </dgm:pt>
    <dgm:pt modelId="{80728F45-A1D3-4B18-B510-A4F7A8272508}" type="pres">
      <dgm:prSet presAssocID="{BEB3E89D-076E-4012-B2E4-43C6B655B7A2}" presName="composite" presStyleCnt="0"/>
      <dgm:spPr/>
    </dgm:pt>
    <dgm:pt modelId="{C4098315-E98E-493A-8F6A-38E03569A21C}" type="pres">
      <dgm:prSet presAssocID="{BEB3E89D-076E-4012-B2E4-43C6B655B7A2}" presName="imgShp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</dgm:pt>
    <dgm:pt modelId="{DFBA961E-B75A-434A-A534-DE179D46C314}" type="pres">
      <dgm:prSet presAssocID="{BEB3E89D-076E-4012-B2E4-43C6B655B7A2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84D63-D59F-46F3-822A-CE920C89F512}" type="pres">
      <dgm:prSet presAssocID="{891010AB-45AF-4B02-9E4E-88E620E7B34E}" presName="spacing" presStyleCnt="0"/>
      <dgm:spPr/>
    </dgm:pt>
    <dgm:pt modelId="{0C91A1AF-D9D9-4135-9678-E29DF973324B}" type="pres">
      <dgm:prSet presAssocID="{1716BA91-4C8B-461F-95C9-0AA4DBC97B0C}" presName="composite" presStyleCnt="0"/>
      <dgm:spPr/>
    </dgm:pt>
    <dgm:pt modelId="{E658D209-9CBA-4C17-8644-CAEFD58927B1}" type="pres">
      <dgm:prSet presAssocID="{1716BA91-4C8B-461F-95C9-0AA4DBC97B0C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851B3C3-E65B-4CBB-A508-E143B8DA1404}" type="pres">
      <dgm:prSet presAssocID="{1716BA91-4C8B-461F-95C9-0AA4DBC97B0C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21A97-AAAC-45FB-A3DB-35DFD63AA103}" type="pres">
      <dgm:prSet presAssocID="{49BD3AD6-30DF-4DFB-B734-3A741441ED5B}" presName="spacing" presStyleCnt="0"/>
      <dgm:spPr/>
    </dgm:pt>
    <dgm:pt modelId="{DB851C01-ECE5-4629-95F2-69955975A4C4}" type="pres">
      <dgm:prSet presAssocID="{CA1D4072-184E-49E5-96D1-A77DCB4CFC16}" presName="composite" presStyleCnt="0"/>
      <dgm:spPr/>
    </dgm:pt>
    <dgm:pt modelId="{864937AD-308A-47C5-B68E-DAB866D22034}" type="pres">
      <dgm:prSet presAssocID="{CA1D4072-184E-49E5-96D1-A77DCB4CFC16}" presName="imgShp" presStyleLbl="fgImgPlace1" presStyleIdx="4" presStyleCnt="5" custLinFactNeighborX="-404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F656C410-55C4-4AC5-99B2-1F0AF1DD847A}" type="pres">
      <dgm:prSet presAssocID="{CA1D4072-184E-49E5-96D1-A77DCB4CFC16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A77F27-E0C1-473E-82CE-1B0722234F4F}" srcId="{FDFEA12B-1870-4749-98BD-0FF9527FE1D6}" destId="{BEB3E89D-076E-4012-B2E4-43C6B655B7A2}" srcOrd="2" destOrd="0" parTransId="{472F5FEF-5897-4591-9455-C9062D85D424}" sibTransId="{891010AB-45AF-4B02-9E4E-88E620E7B34E}"/>
    <dgm:cxn modelId="{4AFF83B3-03E7-4FAC-8045-BCC892755FF6}" srcId="{FDFEA12B-1870-4749-98BD-0FF9527FE1D6}" destId="{DCD3F0C7-8452-4924-8F3A-672D6F27C012}" srcOrd="0" destOrd="0" parTransId="{D58CE955-93F1-4555-A1C0-99CD085BFCE2}" sibTransId="{DB0E03D6-CA9B-4DA4-BB97-95C98B352704}"/>
    <dgm:cxn modelId="{C7221684-A0D6-478D-930D-96B9E400D9C7}" type="presOf" srcId="{1716BA91-4C8B-461F-95C9-0AA4DBC97B0C}" destId="{A851B3C3-E65B-4CBB-A508-E143B8DA1404}" srcOrd="0" destOrd="0" presId="urn:microsoft.com/office/officeart/2005/8/layout/vList3#1"/>
    <dgm:cxn modelId="{D8599941-C522-43AC-AEE7-8404D5DE2288}" type="presOf" srcId="{BEB3E89D-076E-4012-B2E4-43C6B655B7A2}" destId="{DFBA961E-B75A-434A-A534-DE179D46C314}" srcOrd="0" destOrd="0" presId="urn:microsoft.com/office/officeart/2005/8/layout/vList3#1"/>
    <dgm:cxn modelId="{5D0EDC0D-1EB1-4552-8FCF-24DDBBE945CA}" type="presOf" srcId="{CA1D4072-184E-49E5-96D1-A77DCB4CFC16}" destId="{F656C410-55C4-4AC5-99B2-1F0AF1DD847A}" srcOrd="0" destOrd="0" presId="urn:microsoft.com/office/officeart/2005/8/layout/vList3#1"/>
    <dgm:cxn modelId="{561AE781-4989-4932-B65A-5EC68C6E1F85}" type="presOf" srcId="{ED27D721-4EF2-49E5-94C9-C530B0CC7570}" destId="{58CBD120-A4F8-43C5-B694-622AFD78EFB4}" srcOrd="0" destOrd="0" presId="urn:microsoft.com/office/officeart/2005/8/layout/vList3#1"/>
    <dgm:cxn modelId="{DEE38EE7-A42F-4113-B020-BC6B466B0075}" srcId="{FDFEA12B-1870-4749-98BD-0FF9527FE1D6}" destId="{ED27D721-4EF2-49E5-94C9-C530B0CC7570}" srcOrd="1" destOrd="0" parTransId="{8282C439-F281-43C0-B28D-1A00DCEDFE78}" sibTransId="{BAB67ED1-BB7E-4EE2-BA65-E15DBE4B9A3B}"/>
    <dgm:cxn modelId="{9584067E-3EA1-4952-B545-EF4430172C04}" srcId="{FDFEA12B-1870-4749-98BD-0FF9527FE1D6}" destId="{1716BA91-4C8B-461F-95C9-0AA4DBC97B0C}" srcOrd="3" destOrd="0" parTransId="{56C23B2D-DE3D-44F5-8A83-7270D2A6ADE7}" sibTransId="{49BD3AD6-30DF-4DFB-B734-3A741441ED5B}"/>
    <dgm:cxn modelId="{30AC34CB-CDEB-4C86-81C3-18565276DB23}" type="presOf" srcId="{FDFEA12B-1870-4749-98BD-0FF9527FE1D6}" destId="{B3CE4418-E72B-4A75-8B4C-5360B07F9866}" srcOrd="0" destOrd="0" presId="urn:microsoft.com/office/officeart/2005/8/layout/vList3#1"/>
    <dgm:cxn modelId="{2C17E6E3-4677-418C-B0DE-C48D94DE9372}" srcId="{FDFEA12B-1870-4749-98BD-0FF9527FE1D6}" destId="{CA1D4072-184E-49E5-96D1-A77DCB4CFC16}" srcOrd="4" destOrd="0" parTransId="{33E33444-34AD-4CAB-B1AA-6DE592DB48B9}" sibTransId="{2A9C5C2F-5E79-45DB-8B67-990D951C8115}"/>
    <dgm:cxn modelId="{601E5475-6532-4165-B754-0AF6D2DAF75A}" type="presOf" srcId="{DCD3F0C7-8452-4924-8F3A-672D6F27C012}" destId="{50480E17-927B-4FE2-8558-D85853A3126E}" srcOrd="0" destOrd="0" presId="urn:microsoft.com/office/officeart/2005/8/layout/vList3#1"/>
    <dgm:cxn modelId="{1D341115-8367-412D-B54B-B14D52EF1A7D}" type="presParOf" srcId="{B3CE4418-E72B-4A75-8B4C-5360B07F9866}" destId="{67318121-7A8D-4A47-886E-CCBF00F78469}" srcOrd="0" destOrd="0" presId="urn:microsoft.com/office/officeart/2005/8/layout/vList3#1"/>
    <dgm:cxn modelId="{F6B046FB-B824-4DC4-AA5F-C4FF95B7315B}" type="presParOf" srcId="{67318121-7A8D-4A47-886E-CCBF00F78469}" destId="{277D2A49-C605-47EB-8B92-D1A1DE5EFFDB}" srcOrd="0" destOrd="0" presId="urn:microsoft.com/office/officeart/2005/8/layout/vList3#1"/>
    <dgm:cxn modelId="{368B232B-6CFA-41AF-B532-959E2EA99C6F}" type="presParOf" srcId="{67318121-7A8D-4A47-886E-CCBF00F78469}" destId="{50480E17-927B-4FE2-8558-D85853A3126E}" srcOrd="1" destOrd="0" presId="urn:microsoft.com/office/officeart/2005/8/layout/vList3#1"/>
    <dgm:cxn modelId="{92FEFC5E-69AB-47B5-A4A2-12B17C87C4BF}" type="presParOf" srcId="{B3CE4418-E72B-4A75-8B4C-5360B07F9866}" destId="{203297AB-B008-4824-96D4-9C21BBFBEAD6}" srcOrd="1" destOrd="0" presId="urn:microsoft.com/office/officeart/2005/8/layout/vList3#1"/>
    <dgm:cxn modelId="{BE873284-BC99-495A-A387-CE0CAEA2CA95}" type="presParOf" srcId="{B3CE4418-E72B-4A75-8B4C-5360B07F9866}" destId="{4CF67D2E-5034-4412-8991-3CD3805AB3F8}" srcOrd="2" destOrd="0" presId="urn:microsoft.com/office/officeart/2005/8/layout/vList3#1"/>
    <dgm:cxn modelId="{3ADDA064-48C5-4C20-A4A3-F4289B91CD54}" type="presParOf" srcId="{4CF67D2E-5034-4412-8991-3CD3805AB3F8}" destId="{6C495991-59CF-4401-93EB-838E61026102}" srcOrd="0" destOrd="0" presId="urn:microsoft.com/office/officeart/2005/8/layout/vList3#1"/>
    <dgm:cxn modelId="{6EE71F7B-10B3-46E0-8A0B-D47F196E432D}" type="presParOf" srcId="{4CF67D2E-5034-4412-8991-3CD3805AB3F8}" destId="{58CBD120-A4F8-43C5-B694-622AFD78EFB4}" srcOrd="1" destOrd="0" presId="urn:microsoft.com/office/officeart/2005/8/layout/vList3#1"/>
    <dgm:cxn modelId="{840D24DB-2B24-4C96-9266-FE6746A49D1A}" type="presParOf" srcId="{B3CE4418-E72B-4A75-8B4C-5360B07F9866}" destId="{EA0EEBA4-1224-485B-B05D-063740FDF1B8}" srcOrd="3" destOrd="0" presId="urn:microsoft.com/office/officeart/2005/8/layout/vList3#1"/>
    <dgm:cxn modelId="{B455B40E-F678-4CF6-A8BC-6706E4761B22}" type="presParOf" srcId="{B3CE4418-E72B-4A75-8B4C-5360B07F9866}" destId="{80728F45-A1D3-4B18-B510-A4F7A8272508}" srcOrd="4" destOrd="0" presId="urn:microsoft.com/office/officeart/2005/8/layout/vList3#1"/>
    <dgm:cxn modelId="{2A77C203-0ADD-4BB5-A695-231F6B01FB4D}" type="presParOf" srcId="{80728F45-A1D3-4B18-B510-A4F7A8272508}" destId="{C4098315-E98E-493A-8F6A-38E03569A21C}" srcOrd="0" destOrd="0" presId="urn:microsoft.com/office/officeart/2005/8/layout/vList3#1"/>
    <dgm:cxn modelId="{023511CC-A09B-4507-BF16-532DFBE4FCDB}" type="presParOf" srcId="{80728F45-A1D3-4B18-B510-A4F7A8272508}" destId="{DFBA961E-B75A-434A-A534-DE179D46C314}" srcOrd="1" destOrd="0" presId="urn:microsoft.com/office/officeart/2005/8/layout/vList3#1"/>
    <dgm:cxn modelId="{276007DE-3A7C-41C7-A64F-44AE8049C659}" type="presParOf" srcId="{B3CE4418-E72B-4A75-8B4C-5360B07F9866}" destId="{3F184D63-D59F-46F3-822A-CE920C89F512}" srcOrd="5" destOrd="0" presId="urn:microsoft.com/office/officeart/2005/8/layout/vList3#1"/>
    <dgm:cxn modelId="{0E90CB4B-6EF6-4E30-9D11-84A295EE8A99}" type="presParOf" srcId="{B3CE4418-E72B-4A75-8B4C-5360B07F9866}" destId="{0C91A1AF-D9D9-4135-9678-E29DF973324B}" srcOrd="6" destOrd="0" presId="urn:microsoft.com/office/officeart/2005/8/layout/vList3#1"/>
    <dgm:cxn modelId="{07ABE452-A591-4FA3-9452-CF4D02B1D3A7}" type="presParOf" srcId="{0C91A1AF-D9D9-4135-9678-E29DF973324B}" destId="{E658D209-9CBA-4C17-8644-CAEFD58927B1}" srcOrd="0" destOrd="0" presId="urn:microsoft.com/office/officeart/2005/8/layout/vList3#1"/>
    <dgm:cxn modelId="{47FD102D-7EA0-4572-8A3A-B6C96992481B}" type="presParOf" srcId="{0C91A1AF-D9D9-4135-9678-E29DF973324B}" destId="{A851B3C3-E65B-4CBB-A508-E143B8DA1404}" srcOrd="1" destOrd="0" presId="urn:microsoft.com/office/officeart/2005/8/layout/vList3#1"/>
    <dgm:cxn modelId="{3A210584-E936-44AD-9F32-F1BCDA08D290}" type="presParOf" srcId="{B3CE4418-E72B-4A75-8B4C-5360B07F9866}" destId="{00821A97-AAAC-45FB-A3DB-35DFD63AA103}" srcOrd="7" destOrd="0" presId="urn:microsoft.com/office/officeart/2005/8/layout/vList3#1"/>
    <dgm:cxn modelId="{99011EBC-2BA9-425D-A233-5842F2E4604C}" type="presParOf" srcId="{B3CE4418-E72B-4A75-8B4C-5360B07F9866}" destId="{DB851C01-ECE5-4629-95F2-69955975A4C4}" srcOrd="8" destOrd="0" presId="urn:microsoft.com/office/officeart/2005/8/layout/vList3#1"/>
    <dgm:cxn modelId="{9C21D9B1-68C2-4E20-B636-846337145AE2}" type="presParOf" srcId="{DB851C01-ECE5-4629-95F2-69955975A4C4}" destId="{864937AD-308A-47C5-B68E-DAB866D22034}" srcOrd="0" destOrd="0" presId="urn:microsoft.com/office/officeart/2005/8/layout/vList3#1"/>
    <dgm:cxn modelId="{63B5A055-A039-4C5F-B438-DA78C99EF9FB}" type="presParOf" srcId="{DB851C01-ECE5-4629-95F2-69955975A4C4}" destId="{F656C410-55C4-4AC5-99B2-1F0AF1DD847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1D02CE-CF41-4ACF-9753-5DC0C232CA8A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</dgm:pt>
    <dgm:pt modelId="{684B3E6D-BC43-4016-9FD9-362C5CB43D54}">
      <dgm:prSet phldrT="[Текст]"/>
      <dgm:spPr/>
      <dgm:t>
        <a:bodyPr/>
        <a:lstStyle/>
        <a:p>
          <a:r>
            <a:rPr lang="ru-RU" dirty="0" smtClean="0"/>
            <a:t>Проведение занятий  для детей, занимающихся в муниципальном ресурсном центре «Шахматный всеобуч»</a:t>
          </a:r>
          <a:endParaRPr lang="ru-RU" dirty="0"/>
        </a:p>
      </dgm:t>
    </dgm:pt>
    <dgm:pt modelId="{854B08DF-7909-488D-A775-337BB28180D2}" type="parTrans" cxnId="{BE2FCD25-1BA4-4E39-A7B5-E4CC11B85BB6}">
      <dgm:prSet/>
      <dgm:spPr/>
      <dgm:t>
        <a:bodyPr/>
        <a:lstStyle/>
        <a:p>
          <a:endParaRPr lang="ru-RU"/>
        </a:p>
      </dgm:t>
    </dgm:pt>
    <dgm:pt modelId="{92EBEBFC-532C-4ADA-A560-017514FC76C0}" type="sibTrans" cxnId="{BE2FCD25-1BA4-4E39-A7B5-E4CC11B85BB6}">
      <dgm:prSet/>
      <dgm:spPr/>
      <dgm:t>
        <a:bodyPr/>
        <a:lstStyle/>
        <a:p>
          <a:endParaRPr lang="ru-RU"/>
        </a:p>
      </dgm:t>
    </dgm:pt>
    <dgm:pt modelId="{76D93C27-902F-4F0A-9913-0C64C7D13035}">
      <dgm:prSet phldrT="[Текст]" custT="1"/>
      <dgm:spPr/>
      <dgm:t>
        <a:bodyPr/>
        <a:lstStyle/>
        <a:p>
          <a:r>
            <a:rPr lang="ru-RU" sz="2000" dirty="0" smtClean="0"/>
            <a:t>Организация творческих,   образовательных событий :</a:t>
          </a:r>
        </a:p>
        <a:p>
          <a:r>
            <a:rPr lang="ru-RU" sz="2000" dirty="0" smtClean="0"/>
            <a:t>-Сеанс одновременной игры всей семьей,</a:t>
          </a:r>
        </a:p>
        <a:p>
          <a:r>
            <a:rPr lang="ru-RU" sz="2000" dirty="0" smtClean="0"/>
            <a:t>- «Шахматная лаборатория»</a:t>
          </a:r>
        </a:p>
        <a:p>
          <a:r>
            <a:rPr lang="ru-RU" sz="2000" dirty="0" smtClean="0"/>
            <a:t>-</a:t>
          </a:r>
          <a:endParaRPr lang="ru-RU" sz="2000" dirty="0"/>
        </a:p>
      </dgm:t>
    </dgm:pt>
    <dgm:pt modelId="{9B0E61C6-DE21-4EA5-B685-335BC9E131DB}" type="parTrans" cxnId="{B918A5D3-5FDB-4E61-AAC3-54B7B069DE99}">
      <dgm:prSet/>
      <dgm:spPr/>
      <dgm:t>
        <a:bodyPr/>
        <a:lstStyle/>
        <a:p>
          <a:endParaRPr lang="ru-RU"/>
        </a:p>
      </dgm:t>
    </dgm:pt>
    <dgm:pt modelId="{1E2A9A9F-D5A9-4245-9661-A629C3C7AE2C}" type="sibTrans" cxnId="{B918A5D3-5FDB-4E61-AAC3-54B7B069DE99}">
      <dgm:prSet/>
      <dgm:spPr/>
      <dgm:t>
        <a:bodyPr/>
        <a:lstStyle/>
        <a:p>
          <a:endParaRPr lang="ru-RU"/>
        </a:p>
      </dgm:t>
    </dgm:pt>
    <dgm:pt modelId="{34A540EA-604B-41B7-ACE8-C82355C19395}">
      <dgm:prSet phldrT="[Текст]" custT="1"/>
      <dgm:spPr/>
      <dgm:t>
        <a:bodyPr/>
        <a:lstStyle/>
        <a:p>
          <a:r>
            <a:rPr lang="ru-RU" sz="2000" dirty="0" err="1" smtClean="0"/>
            <a:t>Предтурнирная</a:t>
          </a:r>
          <a:r>
            <a:rPr lang="ru-RU" sz="2000" dirty="0" smtClean="0"/>
            <a:t> подготовка команд</a:t>
          </a:r>
        </a:p>
        <a:p>
          <a:r>
            <a:rPr lang="ru-RU" sz="2000" dirty="0" smtClean="0"/>
            <a:t>Организация и проведение муниципальных турниров</a:t>
          </a:r>
          <a:endParaRPr lang="ru-RU" sz="2000" dirty="0"/>
        </a:p>
      </dgm:t>
    </dgm:pt>
    <dgm:pt modelId="{D4BE77EF-6DDD-4D29-BB37-89966CD228D7}" type="parTrans" cxnId="{B2DDC480-D2B8-4089-B8E4-7F78FE553C95}">
      <dgm:prSet/>
      <dgm:spPr/>
      <dgm:t>
        <a:bodyPr/>
        <a:lstStyle/>
        <a:p>
          <a:endParaRPr lang="ru-RU"/>
        </a:p>
      </dgm:t>
    </dgm:pt>
    <dgm:pt modelId="{546E08CD-6452-440B-B385-2E48B86999B7}" type="sibTrans" cxnId="{B2DDC480-D2B8-4089-B8E4-7F78FE553C95}">
      <dgm:prSet/>
      <dgm:spPr/>
      <dgm:t>
        <a:bodyPr/>
        <a:lstStyle/>
        <a:p>
          <a:endParaRPr lang="ru-RU"/>
        </a:p>
      </dgm:t>
    </dgm:pt>
    <dgm:pt modelId="{ABEF3C57-18E9-4BC9-8FF5-887BA3470C11}" type="pres">
      <dgm:prSet presAssocID="{261D02CE-CF41-4ACF-9753-5DC0C232CA8A}" presName="CompostProcess" presStyleCnt="0">
        <dgm:presLayoutVars>
          <dgm:dir/>
          <dgm:resizeHandles val="exact"/>
        </dgm:presLayoutVars>
      </dgm:prSet>
      <dgm:spPr/>
    </dgm:pt>
    <dgm:pt modelId="{3F50B056-45A9-4175-88AB-712BE3018181}" type="pres">
      <dgm:prSet presAssocID="{261D02CE-CF41-4ACF-9753-5DC0C232CA8A}" presName="arrow" presStyleLbl="bgShp" presStyleIdx="0" presStyleCnt="1" custLinFactNeighborX="1422"/>
      <dgm:spPr/>
    </dgm:pt>
    <dgm:pt modelId="{B647061E-D4A6-45F9-8FAD-45075394A812}" type="pres">
      <dgm:prSet presAssocID="{261D02CE-CF41-4ACF-9753-5DC0C232CA8A}" presName="linearProcess" presStyleCnt="0"/>
      <dgm:spPr/>
    </dgm:pt>
    <dgm:pt modelId="{492358E2-C736-402A-AD98-04F0828CC614}" type="pres">
      <dgm:prSet presAssocID="{684B3E6D-BC43-4016-9FD9-362C5CB43D54}" presName="textNode" presStyleLbl="node1" presStyleIdx="0" presStyleCnt="3" custScaleY="165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29950-529B-476E-AC4E-CCA18C1148B9}" type="pres">
      <dgm:prSet presAssocID="{92EBEBFC-532C-4ADA-A560-017514FC76C0}" presName="sibTrans" presStyleCnt="0"/>
      <dgm:spPr/>
    </dgm:pt>
    <dgm:pt modelId="{8AE2F417-D7E6-489B-9CC5-A819C7DA7AAE}" type="pres">
      <dgm:prSet presAssocID="{76D93C27-902F-4F0A-9913-0C64C7D13035}" presName="textNode" presStyleLbl="node1" presStyleIdx="1" presStyleCnt="3" custScaleY="158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E3785-C59B-49A0-8A41-2A8ED212D5FA}" type="pres">
      <dgm:prSet presAssocID="{1E2A9A9F-D5A9-4245-9661-A629C3C7AE2C}" presName="sibTrans" presStyleCnt="0"/>
      <dgm:spPr/>
    </dgm:pt>
    <dgm:pt modelId="{1B9ED86E-76FD-448D-BEA3-3D7303201D32}" type="pres">
      <dgm:prSet presAssocID="{34A540EA-604B-41B7-ACE8-C82355C19395}" presName="textNode" presStyleLbl="node1" presStyleIdx="2" presStyleCnt="3" custScaleY="150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13BA3A-F6EE-47A6-A455-2FBC1674CE9B}" type="presOf" srcId="{34A540EA-604B-41B7-ACE8-C82355C19395}" destId="{1B9ED86E-76FD-448D-BEA3-3D7303201D32}" srcOrd="0" destOrd="0" presId="urn:microsoft.com/office/officeart/2005/8/layout/hProcess9"/>
    <dgm:cxn modelId="{A498D915-1C3D-4381-9E54-32799A7E4FE1}" type="presOf" srcId="{684B3E6D-BC43-4016-9FD9-362C5CB43D54}" destId="{492358E2-C736-402A-AD98-04F0828CC614}" srcOrd="0" destOrd="0" presId="urn:microsoft.com/office/officeart/2005/8/layout/hProcess9"/>
    <dgm:cxn modelId="{B918A5D3-5FDB-4E61-AAC3-54B7B069DE99}" srcId="{261D02CE-CF41-4ACF-9753-5DC0C232CA8A}" destId="{76D93C27-902F-4F0A-9913-0C64C7D13035}" srcOrd="1" destOrd="0" parTransId="{9B0E61C6-DE21-4EA5-B685-335BC9E131DB}" sibTransId="{1E2A9A9F-D5A9-4245-9661-A629C3C7AE2C}"/>
    <dgm:cxn modelId="{ADF56B50-CC02-484A-9662-72E1E3A69D87}" type="presOf" srcId="{261D02CE-CF41-4ACF-9753-5DC0C232CA8A}" destId="{ABEF3C57-18E9-4BC9-8FF5-887BA3470C11}" srcOrd="0" destOrd="0" presId="urn:microsoft.com/office/officeart/2005/8/layout/hProcess9"/>
    <dgm:cxn modelId="{B2DDC480-D2B8-4089-B8E4-7F78FE553C95}" srcId="{261D02CE-CF41-4ACF-9753-5DC0C232CA8A}" destId="{34A540EA-604B-41B7-ACE8-C82355C19395}" srcOrd="2" destOrd="0" parTransId="{D4BE77EF-6DDD-4D29-BB37-89966CD228D7}" sibTransId="{546E08CD-6452-440B-B385-2E48B86999B7}"/>
    <dgm:cxn modelId="{BE2FCD25-1BA4-4E39-A7B5-E4CC11B85BB6}" srcId="{261D02CE-CF41-4ACF-9753-5DC0C232CA8A}" destId="{684B3E6D-BC43-4016-9FD9-362C5CB43D54}" srcOrd="0" destOrd="0" parTransId="{854B08DF-7909-488D-A775-337BB28180D2}" sibTransId="{92EBEBFC-532C-4ADA-A560-017514FC76C0}"/>
    <dgm:cxn modelId="{B06840D5-536C-4C3D-B688-4FB49A14BB36}" type="presOf" srcId="{76D93C27-902F-4F0A-9913-0C64C7D13035}" destId="{8AE2F417-D7E6-489B-9CC5-A819C7DA7AAE}" srcOrd="0" destOrd="0" presId="urn:microsoft.com/office/officeart/2005/8/layout/hProcess9"/>
    <dgm:cxn modelId="{7247E35F-10EC-4372-9910-A97F201994F5}" type="presParOf" srcId="{ABEF3C57-18E9-4BC9-8FF5-887BA3470C11}" destId="{3F50B056-45A9-4175-88AB-712BE3018181}" srcOrd="0" destOrd="0" presId="urn:microsoft.com/office/officeart/2005/8/layout/hProcess9"/>
    <dgm:cxn modelId="{B053A6D7-91B6-43D5-806D-D034B20410AF}" type="presParOf" srcId="{ABEF3C57-18E9-4BC9-8FF5-887BA3470C11}" destId="{B647061E-D4A6-45F9-8FAD-45075394A812}" srcOrd="1" destOrd="0" presId="urn:microsoft.com/office/officeart/2005/8/layout/hProcess9"/>
    <dgm:cxn modelId="{A16B9523-ED69-439C-B2B8-E83A31F3B386}" type="presParOf" srcId="{B647061E-D4A6-45F9-8FAD-45075394A812}" destId="{492358E2-C736-402A-AD98-04F0828CC614}" srcOrd="0" destOrd="0" presId="urn:microsoft.com/office/officeart/2005/8/layout/hProcess9"/>
    <dgm:cxn modelId="{A9277A11-C156-4644-A6E4-1043DEE21262}" type="presParOf" srcId="{B647061E-D4A6-45F9-8FAD-45075394A812}" destId="{30429950-529B-476E-AC4E-CCA18C1148B9}" srcOrd="1" destOrd="0" presId="urn:microsoft.com/office/officeart/2005/8/layout/hProcess9"/>
    <dgm:cxn modelId="{5F06B4F7-D453-414E-B7C0-F235270AC7F8}" type="presParOf" srcId="{B647061E-D4A6-45F9-8FAD-45075394A812}" destId="{8AE2F417-D7E6-489B-9CC5-A819C7DA7AAE}" srcOrd="2" destOrd="0" presId="urn:microsoft.com/office/officeart/2005/8/layout/hProcess9"/>
    <dgm:cxn modelId="{96741F70-CEA6-4506-9E1A-3FE21DA01828}" type="presParOf" srcId="{B647061E-D4A6-45F9-8FAD-45075394A812}" destId="{665E3785-C59B-49A0-8A41-2A8ED212D5FA}" srcOrd="3" destOrd="0" presId="urn:microsoft.com/office/officeart/2005/8/layout/hProcess9"/>
    <dgm:cxn modelId="{D0947C86-D111-468F-8175-4B4B07F53622}" type="presParOf" srcId="{B647061E-D4A6-45F9-8FAD-45075394A812}" destId="{1B9ED86E-76FD-448D-BEA3-3D7303201D3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480E17-927B-4FE2-8558-D85853A3126E}">
      <dsp:nvSpPr>
        <dsp:cNvPr id="0" name=""/>
        <dsp:cNvSpPr/>
      </dsp:nvSpPr>
      <dsp:spPr>
        <a:xfrm rot="10800000">
          <a:off x="1878567" y="70426"/>
          <a:ext cx="6452363" cy="1077660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218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002060"/>
              </a:solidFill>
            </a:rPr>
            <a:t>Администрация города  Трехгорного</a:t>
          </a:r>
          <a:endParaRPr lang="ru-RU" sz="2600" kern="1200" dirty="0"/>
        </a:p>
      </dsp:txBody>
      <dsp:txXfrm rot="10800000">
        <a:off x="1878567" y="70426"/>
        <a:ext cx="6452363" cy="1077660"/>
      </dsp:txXfrm>
    </dsp:sp>
    <dsp:sp modelId="{277D2A49-C605-47EB-8B92-D1A1DE5EFFDB}">
      <dsp:nvSpPr>
        <dsp:cNvPr id="0" name=""/>
        <dsp:cNvSpPr/>
      </dsp:nvSpPr>
      <dsp:spPr>
        <a:xfrm>
          <a:off x="1355804" y="4064"/>
          <a:ext cx="1077660" cy="107766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CBD120-A4F8-43C5-B694-622AFD78EFB4}">
      <dsp:nvSpPr>
        <dsp:cNvPr id="0" name=""/>
        <dsp:cNvSpPr/>
      </dsp:nvSpPr>
      <dsp:spPr>
        <a:xfrm rot="10800000">
          <a:off x="1894634" y="1403414"/>
          <a:ext cx="6452363" cy="1077660"/>
        </a:xfrm>
        <a:prstGeom prst="homePlat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218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002060"/>
              </a:solidFill>
            </a:rPr>
            <a:t>Управление образования          администрации города  Трехгорного</a:t>
          </a:r>
          <a:endParaRPr lang="ru-RU" sz="2600" kern="1200" dirty="0"/>
        </a:p>
      </dsp:txBody>
      <dsp:txXfrm rot="10800000">
        <a:off x="1894634" y="1403414"/>
        <a:ext cx="6452363" cy="1077660"/>
      </dsp:txXfrm>
    </dsp:sp>
    <dsp:sp modelId="{6C495991-59CF-4401-93EB-838E61026102}">
      <dsp:nvSpPr>
        <dsp:cNvPr id="0" name=""/>
        <dsp:cNvSpPr/>
      </dsp:nvSpPr>
      <dsp:spPr>
        <a:xfrm>
          <a:off x="1355804" y="1403414"/>
          <a:ext cx="1077660" cy="107766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BA961E-B75A-434A-A534-DE179D46C314}">
      <dsp:nvSpPr>
        <dsp:cNvPr id="0" name=""/>
        <dsp:cNvSpPr/>
      </dsp:nvSpPr>
      <dsp:spPr>
        <a:xfrm rot="10800000">
          <a:off x="1894634" y="2802763"/>
          <a:ext cx="6452363" cy="1077660"/>
        </a:xfrm>
        <a:prstGeom prst="homePlat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218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002060"/>
              </a:solidFill>
            </a:rPr>
            <a:t>ФГУП «Приборостроительный  завод»</a:t>
          </a:r>
          <a:endParaRPr lang="ru-RU" sz="2600" kern="1200" dirty="0"/>
        </a:p>
      </dsp:txBody>
      <dsp:txXfrm rot="10800000">
        <a:off x="1894634" y="2802763"/>
        <a:ext cx="6452363" cy="1077660"/>
      </dsp:txXfrm>
    </dsp:sp>
    <dsp:sp modelId="{C4098315-E98E-493A-8F6A-38E03569A21C}">
      <dsp:nvSpPr>
        <dsp:cNvPr id="0" name=""/>
        <dsp:cNvSpPr/>
      </dsp:nvSpPr>
      <dsp:spPr>
        <a:xfrm>
          <a:off x="1355804" y="2802763"/>
          <a:ext cx="1077660" cy="107766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51B3C3-E65B-4CBB-A508-E143B8DA1404}">
      <dsp:nvSpPr>
        <dsp:cNvPr id="0" name=""/>
        <dsp:cNvSpPr/>
      </dsp:nvSpPr>
      <dsp:spPr>
        <a:xfrm rot="10800000">
          <a:off x="1894634" y="4202113"/>
          <a:ext cx="6452363" cy="1077660"/>
        </a:xfrm>
        <a:prstGeom prst="homePlat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218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002060"/>
              </a:solidFill>
            </a:rPr>
            <a:t>МБОУ «СОШ № 106»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002060"/>
              </a:solidFill>
            </a:rPr>
            <a:t>Муниципальный Ресурсный центр</a:t>
          </a:r>
          <a:endParaRPr lang="ru-RU" sz="2600" kern="1200" dirty="0"/>
        </a:p>
      </dsp:txBody>
      <dsp:txXfrm rot="10800000">
        <a:off x="1894634" y="4202113"/>
        <a:ext cx="6452363" cy="1077660"/>
      </dsp:txXfrm>
    </dsp:sp>
    <dsp:sp modelId="{E658D209-9CBA-4C17-8644-CAEFD58927B1}">
      <dsp:nvSpPr>
        <dsp:cNvPr id="0" name=""/>
        <dsp:cNvSpPr/>
      </dsp:nvSpPr>
      <dsp:spPr>
        <a:xfrm>
          <a:off x="1355804" y="4202113"/>
          <a:ext cx="1077660" cy="1077660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56C410-55C4-4AC5-99B2-1F0AF1DD847A}">
      <dsp:nvSpPr>
        <dsp:cNvPr id="0" name=""/>
        <dsp:cNvSpPr/>
      </dsp:nvSpPr>
      <dsp:spPr>
        <a:xfrm rot="10800000">
          <a:off x="1894634" y="5601463"/>
          <a:ext cx="6452363" cy="1077660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218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002060"/>
              </a:solidFill>
            </a:rPr>
            <a:t>Управление физкультуры        администрации города  Трехгорного</a:t>
          </a:r>
          <a:endParaRPr lang="ru-RU" sz="2600" kern="1200" dirty="0"/>
        </a:p>
      </dsp:txBody>
      <dsp:txXfrm rot="10800000">
        <a:off x="1894634" y="5601463"/>
        <a:ext cx="6452363" cy="1077660"/>
      </dsp:txXfrm>
    </dsp:sp>
    <dsp:sp modelId="{864937AD-308A-47C5-B68E-DAB866D22034}">
      <dsp:nvSpPr>
        <dsp:cNvPr id="0" name=""/>
        <dsp:cNvSpPr/>
      </dsp:nvSpPr>
      <dsp:spPr>
        <a:xfrm>
          <a:off x="1312256" y="5601463"/>
          <a:ext cx="1077660" cy="107766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50B056-45A9-4175-88AB-712BE3018181}">
      <dsp:nvSpPr>
        <dsp:cNvPr id="0" name=""/>
        <dsp:cNvSpPr/>
      </dsp:nvSpPr>
      <dsp:spPr>
        <a:xfrm>
          <a:off x="796323" y="0"/>
          <a:ext cx="7772400" cy="4766433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92358E2-C736-402A-AD98-04F0828CC614}">
      <dsp:nvSpPr>
        <dsp:cNvPr id="0" name=""/>
        <dsp:cNvSpPr/>
      </dsp:nvSpPr>
      <dsp:spPr>
        <a:xfrm>
          <a:off x="4464" y="806366"/>
          <a:ext cx="2946796" cy="31537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Проведение занятий  для детей, занимающихся в муниципальном ресурсном центре «Шахматный всеобуч»</a:t>
          </a:r>
          <a:endParaRPr lang="ru-RU" sz="2300" kern="1200" dirty="0"/>
        </a:p>
      </dsp:txBody>
      <dsp:txXfrm>
        <a:off x="4464" y="806366"/>
        <a:ext cx="2946796" cy="3153700"/>
      </dsp:txXfrm>
    </dsp:sp>
    <dsp:sp modelId="{8AE2F417-D7E6-489B-9CC5-A819C7DA7AAE}">
      <dsp:nvSpPr>
        <dsp:cNvPr id="0" name=""/>
        <dsp:cNvSpPr/>
      </dsp:nvSpPr>
      <dsp:spPr>
        <a:xfrm>
          <a:off x="3098601" y="868243"/>
          <a:ext cx="2946796" cy="3029945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Организация творческих,   образовательных событий 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-Сеанс одновременной игры всей семьей,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«Шахматная лаборатория»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</a:t>
          </a:r>
          <a:endParaRPr lang="ru-RU" sz="2000" kern="1200" dirty="0"/>
        </a:p>
      </dsp:txBody>
      <dsp:txXfrm>
        <a:off x="3098601" y="868243"/>
        <a:ext cx="2946796" cy="3029945"/>
      </dsp:txXfrm>
    </dsp:sp>
    <dsp:sp modelId="{1B9ED86E-76FD-448D-BEA3-3D7303201D32}">
      <dsp:nvSpPr>
        <dsp:cNvPr id="0" name=""/>
        <dsp:cNvSpPr/>
      </dsp:nvSpPr>
      <dsp:spPr>
        <a:xfrm>
          <a:off x="6192738" y="948768"/>
          <a:ext cx="2946796" cy="2868896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Предтурнирная</a:t>
          </a:r>
          <a:r>
            <a:rPr lang="ru-RU" sz="2000" kern="1200" dirty="0" smtClean="0"/>
            <a:t> подготовка команд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Организация и проведение муниципальных турниров</a:t>
          </a:r>
          <a:endParaRPr lang="ru-RU" sz="2000" kern="1200" dirty="0"/>
        </a:p>
      </dsp:txBody>
      <dsp:txXfrm>
        <a:off x="6192738" y="948768"/>
        <a:ext cx="2946796" cy="2868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9D0DB-4D90-45EF-82F7-C629118B4893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8A13E-3C64-49E2-AF69-EB86CADE51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3791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8A13E-3C64-49E2-AF69-EB86CADE51C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4950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8A13E-3C64-49E2-AF69-EB86CADE51C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2239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8A13E-3C64-49E2-AF69-EB86CADE51C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2239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8A13E-3C64-49E2-AF69-EB86CADE51C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2239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8A13E-3C64-49E2-AF69-EB86CADE51C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2239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8A13E-3C64-49E2-AF69-EB86CADE51C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2239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5F10-34BF-4129-8F87-47C24D1472E1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9C15-0993-4524-BC50-191F7BFDC4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145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5F10-34BF-4129-8F87-47C24D1472E1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9C15-0993-4524-BC50-191F7BFDC4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0344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5F10-34BF-4129-8F87-47C24D1472E1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9C15-0993-4524-BC50-191F7BFDC4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1238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5F10-34BF-4129-8F87-47C24D1472E1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9C15-0993-4524-BC50-191F7BFDC4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019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5F10-34BF-4129-8F87-47C24D1472E1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9C15-0993-4524-BC50-191F7BFDC4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499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5F10-34BF-4129-8F87-47C24D1472E1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9C15-0993-4524-BC50-191F7BFDC4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8620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5F10-34BF-4129-8F87-47C24D1472E1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9C15-0993-4524-BC50-191F7BFDC4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0387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5F10-34BF-4129-8F87-47C24D1472E1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9C15-0993-4524-BC50-191F7BFDC4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4772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5F10-34BF-4129-8F87-47C24D1472E1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9C15-0993-4524-BC50-191F7BFDC4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5895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5F10-34BF-4129-8F87-47C24D1472E1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9C15-0993-4524-BC50-191F7BFDC4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3382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5F10-34BF-4129-8F87-47C24D1472E1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9C15-0993-4524-BC50-191F7BFDC4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8352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45F10-34BF-4129-8F87-47C24D1472E1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F9C15-0993-4524-BC50-191F7BFDC4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560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7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https://vk.com/proshagaika" TargetMode="External"/><Relationship Id="rId4" Type="http://schemas.openxmlformats.org/officeDocument/2006/relationships/hyperlink" Target="https://sch106trg.educhel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bijeljina.org/bdbox/pictures/main-pic/60/603d4e71b8205.jpg"/>
          <p:cNvPicPr>
            <a:picLocks noChangeAspect="1" noChangeArrowheads="1"/>
          </p:cNvPicPr>
          <p:nvPr/>
        </p:nvPicPr>
        <p:blipFill>
          <a:blip r:embed="rId2" cstate="print"/>
          <a:srcRect l="10854" r="8908"/>
          <a:stretch>
            <a:fillRect/>
          </a:stretch>
        </p:blipFill>
        <p:spPr bwMode="auto">
          <a:xfrm>
            <a:off x="179512" y="3501008"/>
            <a:ext cx="3960440" cy="3084893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139952" y="332656"/>
            <a:ext cx="1786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Трёхгорный</a:t>
            </a:r>
          </a:p>
          <a:p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г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ородской</a:t>
            </a:r>
          </a:p>
          <a:p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округ </a:t>
            </a:r>
            <a:endParaRPr lang="ru-RU" alt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60648"/>
            <a:ext cx="1174864" cy="117486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732240" y="332656"/>
            <a:ext cx="27646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МБОУ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«Средняя </a:t>
            </a:r>
          </a:p>
          <a:p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общеобразовательная </a:t>
            </a:r>
          </a:p>
          <a:p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школа №106» </a:t>
            </a:r>
            <a:endParaRPr lang="ru-RU" alt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87624" y="332656"/>
            <a:ext cx="22191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Государственная</a:t>
            </a:r>
          </a:p>
          <a:p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корпорация</a:t>
            </a:r>
          </a:p>
          <a:p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«РОСАТОМ»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-468560" y="1844824"/>
            <a:ext cx="107034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Конкурс 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лучших муниципальных </a:t>
            </a:r>
            <a:r>
              <a:rPr lang="ru-RU" sz="2000" b="1" dirty="0" smtClean="0">
                <a:solidFill>
                  <a:srgbClr val="002060"/>
                </a:solidFill>
              </a:rPr>
              <a:t> практик </a:t>
            </a:r>
            <a:r>
              <a:rPr lang="ru-RU" sz="2000" b="1" dirty="0">
                <a:solidFill>
                  <a:srgbClr val="002060"/>
                </a:solidFill>
              </a:rPr>
              <a:t>и инициатив 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социально-экономического развития </a:t>
            </a:r>
            <a:r>
              <a:rPr lang="ru-RU" sz="2000" b="1" dirty="0" smtClean="0">
                <a:solidFill>
                  <a:srgbClr val="002060"/>
                </a:solidFill>
              </a:rPr>
              <a:t>в </a:t>
            </a:r>
            <a:r>
              <a:rPr lang="ru-RU" sz="2000" b="1" dirty="0">
                <a:solidFill>
                  <a:srgbClr val="002060"/>
                </a:solidFill>
              </a:rPr>
              <a:t>муниципальных образованиях 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на территориях присутствия Госкорпорации «</a:t>
            </a:r>
            <a:r>
              <a:rPr lang="ru-RU" sz="2000" b="1" dirty="0" err="1">
                <a:solidFill>
                  <a:srgbClr val="002060"/>
                </a:solidFill>
              </a:rPr>
              <a:t>Росатом</a:t>
            </a:r>
            <a:r>
              <a:rPr lang="ru-RU" sz="2000" b="1" dirty="0" smtClean="0">
                <a:solidFill>
                  <a:srgbClr val="002060"/>
                </a:solidFill>
              </a:rPr>
              <a:t>»  </a:t>
            </a:r>
            <a:r>
              <a:rPr lang="ru-RU" sz="2000" b="1" dirty="0">
                <a:solidFill>
                  <a:srgbClr val="002060"/>
                </a:solidFill>
              </a:rPr>
              <a:t>в </a:t>
            </a:r>
            <a:r>
              <a:rPr lang="ru-RU" sz="2000" b="1" dirty="0" smtClean="0">
                <a:solidFill>
                  <a:srgbClr val="002060"/>
                </a:solidFill>
              </a:rPr>
              <a:t>2023 </a:t>
            </a:r>
            <a:r>
              <a:rPr lang="ru-RU" sz="2000" b="1" dirty="0">
                <a:solidFill>
                  <a:srgbClr val="002060"/>
                </a:solidFill>
              </a:rPr>
              <a:t>году</a:t>
            </a:r>
            <a:endParaRPr lang="ru-RU" alt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1223682" cy="122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 descr="https://cheltoday.ru/upload/iblock/800/Trexgorni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0648"/>
            <a:ext cx="914774" cy="11438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419872" y="3573016"/>
            <a:ext cx="53285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«Родительское </a:t>
            </a:r>
            <a:r>
              <a:rPr lang="ru-RU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новый формат развития  детского шахматного спорта для  обучающихся города Трехгорного»</a:t>
            </a:r>
            <a:endParaRPr lang="ru-RU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482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avatars.mds.yandex.net/get-pdb/1880405/1d9167c7-1338-4771-b1da-038a25c74611/s1200?webp=false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19" r="67466"/>
          <a:stretch/>
        </p:blipFill>
        <p:spPr bwMode="auto">
          <a:xfrm>
            <a:off x="0" y="4077072"/>
            <a:ext cx="9144000" cy="2304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79512" y="3140968"/>
            <a:ext cx="8964488" cy="7317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Мы открыты новым возможностям!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149080"/>
            <a:ext cx="9216571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73050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rgbClr val="000066"/>
              </a:solidFill>
            </a:endParaRPr>
          </a:p>
          <a:p>
            <a:pPr marL="82550"/>
            <a:endParaRPr lang="ru-RU" sz="700" b="1" dirty="0" smtClean="0">
              <a:solidFill>
                <a:srgbClr val="000066"/>
              </a:solidFill>
            </a:endParaRPr>
          </a:p>
          <a:p>
            <a:pPr marL="355600" indent="-2730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0066"/>
                </a:solidFill>
              </a:rPr>
              <a:t>Муниципальное бюджетное общеобразовательное учреждение </a:t>
            </a:r>
          </a:p>
          <a:p>
            <a:pPr marL="355600" indent="-273050"/>
            <a:r>
              <a:rPr lang="ru-RU" sz="2000" b="1" dirty="0" smtClean="0">
                <a:solidFill>
                  <a:srgbClr val="000066"/>
                </a:solidFill>
              </a:rPr>
              <a:t>     «Средняя общеобразовательная школа №106</a:t>
            </a:r>
            <a:r>
              <a:rPr lang="ru-RU" sz="2000" b="1" dirty="0">
                <a:solidFill>
                  <a:srgbClr val="000066"/>
                </a:solidFill>
              </a:rPr>
              <a:t>» Тел. 8(35191)6-28-32                                       </a:t>
            </a:r>
            <a:r>
              <a:rPr lang="ru-RU" sz="2000" b="1" dirty="0">
                <a:hlinkClick r:id="rId4"/>
              </a:rPr>
              <a:t>https://sch106trg.educhel.ru</a:t>
            </a:r>
            <a:endParaRPr lang="ru-RU" sz="2000" b="1" dirty="0"/>
          </a:p>
          <a:p>
            <a:pPr marL="355600" indent="-2730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0066"/>
                </a:solidFill>
              </a:rPr>
              <a:t>Группа проекта в ВКонтакте: </a:t>
            </a:r>
            <a:r>
              <a:rPr lang="en-US" sz="2000" b="1" dirty="0" smtClean="0">
                <a:solidFill>
                  <a:srgbClr val="000066"/>
                </a:solidFill>
                <a:hlinkClick r:id="rId5"/>
              </a:rPr>
              <a:t>https://vk.com/proshagaika</a:t>
            </a:r>
            <a:endParaRPr lang="ru-RU" sz="2000" b="1" dirty="0" smtClean="0">
              <a:solidFill>
                <a:srgbClr val="000066"/>
              </a:solidFill>
            </a:endParaRPr>
          </a:p>
          <a:p>
            <a:pPr marL="355600" indent="-273050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rgbClr val="000066"/>
              </a:solidFill>
            </a:endParaRPr>
          </a:p>
          <a:p>
            <a:pPr marL="355600"/>
            <a:endParaRPr lang="ru-RU" sz="2400" dirty="0" smtClean="0"/>
          </a:p>
          <a:p>
            <a:pPr marL="355600"/>
            <a:endParaRPr lang="ru-RU" sz="2400" b="1" dirty="0" smtClean="0">
              <a:solidFill>
                <a:srgbClr val="000066"/>
              </a:solidFill>
              <a:latin typeface="Bookman Old Style" panose="02050604050505020204" pitchFamily="18" charset="0"/>
            </a:endParaRPr>
          </a:p>
          <a:p>
            <a:pPr marL="355600" indent="0">
              <a:buNone/>
            </a:pPr>
            <a:endParaRPr lang="ru-RU" b="1" dirty="0">
              <a:solidFill>
                <a:srgbClr val="000066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2" descr="☝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25750" y="-3092450"/>
            <a:ext cx="152400" cy="152400"/>
          </a:xfrm>
          <a:prstGeom prst="rect">
            <a:avLst/>
          </a:prstGeom>
          <a:noFill/>
        </p:spPr>
      </p:pic>
      <p:pic>
        <p:nvPicPr>
          <p:cNvPr id="3077" name="Picture 5" descr="C:\Users\Пользователь\Downloads\Трехгорный ГО_МБОУ СОШ 106_Муниципальная практика_Родительское волонтерство\фотоматериалы практики\IMG_318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260648"/>
            <a:ext cx="5040560" cy="2926443"/>
          </a:xfrm>
          <a:prstGeom prst="rect">
            <a:avLst/>
          </a:prstGeom>
          <a:noFill/>
        </p:spPr>
      </p:pic>
      <p:pic>
        <p:nvPicPr>
          <p:cNvPr id="19" name="Picture 4" descr="https://thumbs.dreamstime.com/b/%D0%BA%D0%BE%D0%BC%D0%B0%D0%BD%D0%B4%D0%BD%D0%B0%D1%8F-%D1%80%D0%B0%D0%B1%D0%BE%D1%82%D0%B0-%D0%BA%D0%BE%D0%BD%D1%86%D0%B5%D0%BF%D1%86%D0%B8%D0%B8-%D1%82%D0%B8%D0%BC%D0%B1%D0%B8%D0%BB%D0%B4%D0%B8%D0%BD%D0%B3%D0%B0-%D1%81%D0%BE%D0%B2%D0%BC%D0%B5%D1%81%D1%82%D0%BD%D0%B0%D1%8F-%D0%B2-%D0%BA%D0%BE%D0%BC%D0%BF%D0%B0%D0%BD%D0%B8%D0%B8-%D1%87%D0%B5%D0%BB%D0%BE%D0%B2%D0%B5%D0%BA-1932796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0" y="332656"/>
            <a:ext cx="3131840" cy="30104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2774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8760"/>
            <a:ext cx="6855438" cy="1144702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оманда проекта:</a:t>
            </a:r>
            <a:endParaRPr lang="ru-RU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49488"/>
            <a:ext cx="6358266" cy="4608512"/>
          </a:xfrm>
        </p:spPr>
        <p:txBody>
          <a:bodyPr>
            <a:normAutofit/>
          </a:bodyPr>
          <a:lstStyle/>
          <a:p>
            <a:pPr marL="35560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200" dirty="0" smtClean="0">
              <a:solidFill>
                <a:srgbClr val="000066"/>
              </a:solidFill>
              <a:latin typeface="Bookman Old Style" panose="02050604050505020204" pitchFamily="18" charset="0"/>
            </a:endParaRPr>
          </a:p>
          <a:p>
            <a:pPr marL="35560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800" dirty="0" smtClean="0">
              <a:solidFill>
                <a:srgbClr val="000066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Молчанова Лариса Васильевна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заместитель 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директора МБОУ «СОШ №106», руководитель Муниципального ресурсного центра «Шахматный всеобуч»</a:t>
            </a:r>
          </a:p>
          <a:p>
            <a:pPr marL="35560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2000" dirty="0">
              <a:solidFill>
                <a:srgbClr val="000066"/>
              </a:solidFill>
              <a:latin typeface="Bookman Old Style" panose="02050604050505020204" pitchFamily="18" charset="0"/>
            </a:endParaRPr>
          </a:p>
          <a:p>
            <a:pPr marL="35560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800" dirty="0" smtClean="0">
              <a:solidFill>
                <a:srgbClr val="000066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Зигангирова</a:t>
            </a: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Елена Борисовна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3556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директор МБОУ «СОШ № 106» </a:t>
            </a:r>
            <a:endParaRPr lang="ru-RU" sz="1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Пользователь\Downloads\Трехгорный ГО_МБОУ СОШ 106_Муниципальная практика_Родительское волонтерство\фото лидеров\Зигангирова Елена Борисов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149080"/>
            <a:ext cx="1607208" cy="2291358"/>
          </a:xfrm>
          <a:prstGeom prst="rect">
            <a:avLst/>
          </a:prstGeom>
          <a:noFill/>
        </p:spPr>
      </p:pic>
      <p:pic>
        <p:nvPicPr>
          <p:cNvPr id="5" name="Picture 3" descr="C:\Users\Пользователь\Downloads\Трехгорный ГО_МБОУ СОШ 106_Муниципальная практика_Родительское волонтерство\фото лидеров\Молчанова Лариса Васильевна.jpg"/>
          <p:cNvPicPr>
            <a:picLocks noChangeAspect="1" noChangeArrowheads="1"/>
          </p:cNvPicPr>
          <p:nvPr/>
        </p:nvPicPr>
        <p:blipFill>
          <a:blip r:embed="rId3" cstate="print"/>
          <a:srcRect t="14418"/>
          <a:stretch>
            <a:fillRect/>
          </a:stretch>
        </p:blipFill>
        <p:spPr bwMode="auto">
          <a:xfrm>
            <a:off x="7092280" y="1700808"/>
            <a:ext cx="1533153" cy="2137192"/>
          </a:xfrm>
          <a:prstGeom prst="rect">
            <a:avLst/>
          </a:prstGeom>
          <a:noFill/>
        </p:spPr>
      </p:pic>
      <p:pic>
        <p:nvPicPr>
          <p:cNvPr id="1029" name="Picture 5" descr="https://thumbs.dreamstime.com/b/%D0%BA%D0%BE%D0%BD%D1%86%D0%B5%D0%BF%D1%86%D0%B8%D1%8F-coworking-%D0%B1%D0%B8%D0%B7%D0%BD%D0%B5%D1%81%D0%B0-%D1%81%D0%BE%D1%82%D1%80%D1%83%D0%B4%D0%BD%D0%B8%D0%BA%D0%B8-%D0%BA%D0%BE%D1%82%D0%BE%D1%80%D1%8B%D0%B5-%D0%B7%D0%B0%D0%BD%D0%B8%D0%BC%D0%B0%D1%8E%D1%82%D1%81%D1%8F-%D1%81%D0%B1%D0%BE%D1%80%D0%BE%D0%BC-%D0%BC%D0%BE%D0%B7%D0%B0%D0%B8%D0%BA%D1%83-186354521.jpg"/>
          <p:cNvPicPr>
            <a:picLocks noChangeAspect="1" noChangeArrowheads="1"/>
          </p:cNvPicPr>
          <p:nvPr/>
        </p:nvPicPr>
        <p:blipFill>
          <a:blip r:embed="rId4" cstate="print"/>
          <a:srcRect l="35430" t="9509" r="15430" b="52453"/>
          <a:stretch>
            <a:fillRect/>
          </a:stretch>
        </p:blipFill>
        <p:spPr bwMode="auto">
          <a:xfrm>
            <a:off x="539552" y="0"/>
            <a:ext cx="3744416" cy="1728192"/>
          </a:xfrm>
          <a:prstGeom prst="rect">
            <a:avLst/>
          </a:prstGeom>
          <a:noFill/>
        </p:spPr>
      </p:pic>
      <p:pic>
        <p:nvPicPr>
          <p:cNvPr id="17" name="Picture 5" descr="https://thumbs.dreamstime.com/b/%D0%BA%D0%BE%D0%BD%D1%86%D0%B5%D0%BF%D1%86%D0%B8%D1%8F-coworking-%D0%B1%D0%B8%D0%B7%D0%BD%D0%B5%D1%81%D0%B0-%D1%81%D0%BE%D1%82%D1%80%D1%83%D0%B4%D0%BD%D0%B8%D0%BA%D0%B8-%D0%BA%D0%BE%D1%82%D0%BE%D1%80%D1%8B%D0%B5-%D0%B7%D0%B0%D0%BD%D0%B8%D0%BC%D0%B0%D1%8E%D1%82%D1%81%D1%8F-%D1%81%D0%B1%D0%BE%D1%80%D0%BE%D0%BC-%D0%BC%D0%BE%D0%B7%D0%B0%D0%B8%D0%BA%D1%83-186354521.jpg"/>
          <p:cNvPicPr>
            <a:picLocks noChangeAspect="1" noChangeArrowheads="1"/>
          </p:cNvPicPr>
          <p:nvPr/>
        </p:nvPicPr>
        <p:blipFill>
          <a:blip r:embed="rId4" cstate="print"/>
          <a:srcRect l="35430" t="9509" r="30582" b="52453"/>
          <a:stretch>
            <a:fillRect/>
          </a:stretch>
        </p:blipFill>
        <p:spPr bwMode="auto">
          <a:xfrm flipH="1">
            <a:off x="4211960" y="315728"/>
            <a:ext cx="2376264" cy="1412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8247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s://thumbs.dreamstime.com/b/%D0%BA%D0%BE%D0%BC%D0%B0%D0%BD%D0%B4%D0%BD%D0%B0%D1%8F-%D1%80%D0%B0%D0%B1%D0%BE%D1%82%D0%B0-%D0%BA%D0%BE%D0%BD%D1%86%D0%B5%D0%BF%D1%86%D0%B8%D0%B8-%D1%82%D0%B8%D0%BC%D0%B1%D0%B8%D0%BB%D0%B4%D0%B8%D0%BD%D0%B3%D0%B0-%D1%81%D0%BE%D0%B2%D0%BC%D0%B5%D1%81%D1%82%D0%BD%D0%B0%D1%8F-%D0%B2-%D0%BA%D0%BE%D0%BC%D0%BF%D0%B0%D0%BD%D0%B8%D0%B8-%D1%87%D0%B5%D0%BB%D0%BE%D0%B2%D0%B5%D0%BA-193279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0611" y="0"/>
            <a:ext cx="2593389" cy="2492896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95536" y="188640"/>
            <a:ext cx="5760640" cy="131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практики: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Создания родительского волонтерского движения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которое будет способствовать развитию  детского шахматного спорта среди  обучающихся города Трехгорного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51520" y="1916832"/>
            <a:ext cx="889248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практики: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содействовать интеллектуальному  развитию и социализации обучающихся;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 сетевое сотрудничество с образовательными организациями, учреждениями физкультуры и спорта, организаций и предприятий  муниципалитета;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создать «дорожную карту»  работы  родительского волонтерского актива;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обеспечить информационное сопровождение деятельности родительского волонтерского актива;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создать концепцию деятельности  родительского волонтерского актива на базе муниципального ресурсного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центра;</a:t>
            </a:r>
            <a:endParaRPr lang="ru-RU" sz="11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скоординировать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плановые мероприятия совместно с социальными партнерами.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3" descr="F:\Муниципальная практика-Шахматный всеобуч\фото практики\церемония открытия II городского турнира_2018 (3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66" r="7543"/>
          <a:stretch/>
        </p:blipFill>
        <p:spPr bwMode="auto">
          <a:xfrm>
            <a:off x="3271693" y="4928001"/>
            <a:ext cx="3129107" cy="191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F:\Муниципальная практика-Шахматный всеобуч\фото практики\участники II городского турнира_2018 (4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28002"/>
            <a:ext cx="3397923" cy="191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Downloads\Трехгорный ГО_МБОУ СОШ 106_Муниципальная практика_Родительское волонтерство\фотоматериалы практики\турнир 2022 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941167"/>
            <a:ext cx="2987824" cy="2031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5311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 rot="16200000">
            <a:off x="-1073704" y="2449969"/>
            <a:ext cx="4630992" cy="183652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Участники </a:t>
            </a:r>
          </a:p>
          <a:p>
            <a:pPr algn="ctr"/>
            <a:r>
              <a:rPr lang="ru-RU" sz="4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практики:</a:t>
            </a:r>
            <a:endParaRPr lang="ru-RU" sz="4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="" xmlns:p14="http://schemas.microsoft.com/office/powerpoint/2010/main" val="2236294469"/>
              </p:ext>
            </p:extLst>
          </p:nvPr>
        </p:nvGraphicFramePr>
        <p:xfrm>
          <a:off x="683568" y="0"/>
          <a:ext cx="9702802" cy="6683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362" name="Picture 2" descr="https://sun9-20.userapi.com/impg/HHnhmeeGIC6dy3dtwOfsvvC8WX4hjFsu3Wp-lQ/Oc0yaMl4_rQ.jpg?size=1280x800&amp;quality=95&amp;sign=a5c5b05bf59cd553d1e4caccd148733c&amp;type=alb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5517232"/>
            <a:ext cx="1512168" cy="1152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7" descr="https://profparket.ru/upload/resize_cache/iblock/06e/500_500_2/ENJOY..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094313"/>
            <a:ext cx="1763688" cy="1763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1783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 descr="https://profparket.ru/upload/resize_cache/iblock/06e/500_500_2/ENJOY.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0"/>
            <a:ext cx="1907704" cy="19077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732239" cy="115212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Принципиальные подходы, избранные при внедрении практики: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51520" y="1844824"/>
            <a:ext cx="590465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нового формата работы   актива родительской общественности в муниципальной системе образования г.Трехгорного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Включение в аудиторию  практики детей с ОВЗ и инвалидностью.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Мотивация к развитию практики   родительского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волонтерства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городе Трехгорный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межведомственного взаимодействия учреждений и организаций сферы образования, культуры, физкультуры и спорта,   а также градообразующего предприятия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Апробация реализации дополнительных общеобразовательных программ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фикультурно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-спортивной направленности, а также  программ внеурочной деятельности по спортивно –оздоровительному и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общеинтеллектуальному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направлениям в принципиально новом формате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3314" name="Picture 2" descr="C:\Users\Пользователь\Downloads\Трехгорный ГО_МБОУ СОШ 106_Муниципальная практика_Родительское волонтерство\фотоматериалы практики\hwqgM_NdDq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140968"/>
            <a:ext cx="3300863" cy="1872208"/>
          </a:xfrm>
          <a:prstGeom prst="rect">
            <a:avLst/>
          </a:prstGeom>
          <a:noFill/>
        </p:spPr>
      </p:pic>
      <p:pic>
        <p:nvPicPr>
          <p:cNvPr id="13315" name="Picture 3" descr="C:\Users\Пользователь\Downloads\Трехгорный ГО_МБОУ СОШ 106_Муниципальная практика_Родительское волонтерство\фотоматериалы практики\l9iT5Q-KC1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2002" y="5000600"/>
            <a:ext cx="2981998" cy="1857400"/>
          </a:xfrm>
          <a:prstGeom prst="rect">
            <a:avLst/>
          </a:prstGeom>
          <a:noFill/>
        </p:spPr>
      </p:pic>
      <p:pic>
        <p:nvPicPr>
          <p:cNvPr id="13316" name="Picture 4" descr="C:\Users\Пользователь\Downloads\Трехгорный ГО_МБОУ СОШ 106_Муниципальная практика_Родительское волонтерство\фотоматериалы практики\93B2JBiKR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1412776"/>
            <a:ext cx="2987824" cy="1699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3658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185583952"/>
              </p:ext>
            </p:extLst>
          </p:nvPr>
        </p:nvGraphicFramePr>
        <p:xfrm>
          <a:off x="0" y="692696"/>
          <a:ext cx="9144000" cy="4766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0" y="260648"/>
            <a:ext cx="8792446" cy="10217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деятельности волонтерского актива :  </a:t>
            </a:r>
            <a:endParaRPr lang="ru-RU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C:\Users\Пользователь\Downloads\Трехгорный ГО_МБОУ СОШ 106_Муниципальная практика_Родительское волонтерство\фотоматериалы практики\турнир 2021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55071" y="4848904"/>
            <a:ext cx="2388929" cy="2009096"/>
          </a:xfrm>
          <a:prstGeom prst="rect">
            <a:avLst/>
          </a:prstGeom>
          <a:noFill/>
        </p:spPr>
      </p:pic>
      <p:pic>
        <p:nvPicPr>
          <p:cNvPr id="33795" name="Picture 3" descr="C:\Users\Пользователь\Downloads\Трехгорный ГО_МБОУ СОШ 106_Муниципальная практика_Родительское волонтерство\фотоматериалы практики\DpXz_natg2U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853983"/>
            <a:ext cx="3528392" cy="2004017"/>
          </a:xfrm>
          <a:prstGeom prst="rect">
            <a:avLst/>
          </a:prstGeom>
          <a:noFill/>
        </p:spPr>
      </p:pic>
      <p:pic>
        <p:nvPicPr>
          <p:cNvPr id="33797" name="Picture 5" descr="https://sun9-8.userapi.com/impg/MPMHfhTHu9mCIEV9AsZYmLCizaB0GGrOlXSRlg/QBcKakw8LS8.jpg?size=1280x856&amp;quality=95&amp;sign=8a5835e11fe67e12a3a1dfef1fa9631a&amp;type=albu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4829330"/>
            <a:ext cx="3033525" cy="2028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 descr="https://profparket.ru/upload/resize_cache/iblock/06e/500_500_2/ENJOY.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-468560" y="0"/>
            <a:ext cx="2448271" cy="2304256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51520" y="4797152"/>
            <a:ext cx="5653136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2022 году благодаря Приборостроительному заводу, на двух этажах школы появилось открытое оборудованное пространство, где ученики будут проводить досуг с пользой, даже на переменах совершенствуя навыки игры от партии к партии.</a:t>
            </a:r>
            <a:b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Ещё в 2020 году учебное заведение получило статус муниципального ресурсного центра всероссийского проекта "Шахматный всеобуч". </a:t>
            </a:r>
            <a:b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Давно доказано, что стратегическая игра учит логически и нестандартно мыслить, развивает память, внимание и даже математические способности. </a:t>
            </a:r>
            <a:b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  Сегодня только в 106 школе 260 учеников с 1 по 4 класс играют в шахматы, а в Трехгорном таких ребятишек более 540 человек!      </a:t>
            </a:r>
            <a:r>
              <a:rPr lang="ru-RU" sz="1800" dirty="0" smtClean="0">
                <a:solidFill>
                  <a:srgbClr val="000066"/>
                </a:solidFill>
              </a:rPr>
              <a:t/>
            </a:r>
            <a:br>
              <a:rPr lang="ru-RU" sz="1800" dirty="0" smtClean="0">
                <a:solidFill>
                  <a:srgbClr val="000066"/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Благодаря Приборостроительному заводу, на двух этажах школы появилось открытое оборудованное пространство, где ученики будут проводить досуг с пользой, даже на переменах совершенствуя навыки игры от партии к партии.</a:t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Ещё в 2017 году учебное заведение получило статус муниципального ресурсного центра всероссийского проекта "Шахматный всеобуч". Давно доказано, что стратегическая игра учит логически и нестандартно мыслить, развивает память, внимание и даже математические способности.   Сегодня только в 106 школе 260 учеников с 1 по 4 класс играют в шахматы.</a:t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Евгений Лыков, главный инженер Приборостроительного завода, поздравил ребят и коллектив школы с открытием нового пространства и вручил педагогам уникальный подарок -    шахматы ручной работы, изготовленные в единственном экземпляре на нашем предприятии.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36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-apple-system"/>
              <a:cs typeface="Arial" pitchFamily="34" charset="0"/>
            </a:endParaRPr>
          </a:p>
        </p:txBody>
      </p:sp>
      <p:pic>
        <p:nvPicPr>
          <p:cNvPr id="5122" name="Picture 2" descr="☝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25750" y="-3092450"/>
            <a:ext cx="152400" cy="152400"/>
          </a:xfrm>
          <a:prstGeom prst="rect">
            <a:avLst/>
          </a:prstGeom>
          <a:noFill/>
        </p:spPr>
      </p:pic>
      <p:pic>
        <p:nvPicPr>
          <p:cNvPr id="5123" name="Picture 3" descr="🎁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44075" y="-2682875"/>
            <a:ext cx="152400" cy="152400"/>
          </a:xfrm>
          <a:prstGeom prst="rect">
            <a:avLst/>
          </a:prstGeom>
          <a:noFill/>
        </p:spPr>
      </p:pic>
      <p:pic>
        <p:nvPicPr>
          <p:cNvPr id="5124" name="Picture 4" descr="https://sun9-50.userapi.com/impg/ptgQeI2TfPIb2RVSpuFCtf6Gx5BlHyW8UH0XJg/xG_ZzMVRS-Q.jpg?size=453x604&amp;quality=95&amp;sign=3e81fa6ecb81677c9d53bb40dc8f6c3a&amp;c_uniq_tag=rJVm8jyUuXTYeSL7DJfWztnu0L4tj7n54RQnr_xtTFA&amp;type=album"/>
          <p:cNvPicPr>
            <a:picLocks noChangeAspect="1" noChangeArrowheads="1"/>
          </p:cNvPicPr>
          <p:nvPr/>
        </p:nvPicPr>
        <p:blipFill>
          <a:blip r:embed="rId6" cstate="print"/>
          <a:srcRect t="24724" b="10045"/>
          <a:stretch>
            <a:fillRect/>
          </a:stretch>
        </p:blipFill>
        <p:spPr bwMode="auto">
          <a:xfrm>
            <a:off x="6228184" y="332656"/>
            <a:ext cx="2483768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Благодаря Приборостроительному заводу, на двух этажах школы появилось открытое оборудованное пространство, где ученики будут проводить досуг с пользой, даже на переменах совершенствуя навыки игры от партии к партии.</a:t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</a:b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Ещё в 2017 году учебное заведение получило статус муниципального ресурсного центра всероссийского проекта "Шахматный всеобуч". Давно доказано, что стратегическая игра учит логически и нестандартно мыслить, развивает память, внимание и даже математические способности.   Сегодня только в 106 школе 260 учеников с 1 по 4 класс играют в шахматы.</a:t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</a:b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</a:b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Евгений Лыков, главный инженер Приборостроительного завода, поздравил ребят и коллектив школы с открытием нового пространства и вручил педагогам уникальный подарок -    шахматы ручной работы, изготовленные в единственном экземпляре на нашем предприятии.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36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-apple-system"/>
              <a:cs typeface="Arial" pitchFamily="34" charset="0"/>
            </a:endParaRPr>
          </a:p>
        </p:txBody>
      </p:sp>
      <p:pic>
        <p:nvPicPr>
          <p:cNvPr id="5126" name="Picture 6" descr="☝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25750" y="-3092450"/>
            <a:ext cx="152400" cy="152400"/>
          </a:xfrm>
          <a:prstGeom prst="rect">
            <a:avLst/>
          </a:prstGeom>
          <a:noFill/>
        </p:spPr>
      </p:pic>
      <p:pic>
        <p:nvPicPr>
          <p:cNvPr id="5127" name="Picture 7" descr="🎁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44075" y="-2682875"/>
            <a:ext cx="152400" cy="152400"/>
          </a:xfrm>
          <a:prstGeom prst="rect">
            <a:avLst/>
          </a:prstGeom>
          <a:noFill/>
        </p:spPr>
      </p:pic>
      <p:pic>
        <p:nvPicPr>
          <p:cNvPr id="5130" name="Picture 10" descr="https://sun9-37.userapi.com/impg/TQUkN2qfI7c6FZKUs6FBv_DncFO9I1Cl7Zhaog/iL_x8yagu08.jpg?size=1280x853&amp;quality=95&amp;sign=a5862404c46c4a510899370d375f780a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9575" y="4869160"/>
            <a:ext cx="2984425" cy="1988840"/>
          </a:xfrm>
          <a:prstGeom prst="rect">
            <a:avLst/>
          </a:prstGeom>
          <a:noFill/>
        </p:spPr>
      </p:pic>
      <p:pic>
        <p:nvPicPr>
          <p:cNvPr id="21" name="Picture 4" descr="https://sun9-2.userapi.com/impg/jsSjfJ6jfAte9JIZ-z8EYMshSiKnr2vz4UlXXQ/6j4BXzyZAbA.jpg?size=1280x854&amp;quality=95&amp;sign=7ce79fedbc95362a936e2e8fef920692&amp;type=alb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5674" y="2852936"/>
            <a:ext cx="2998326" cy="2000446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539552" y="1196752"/>
            <a:ext cx="58326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Открытое пространство «Шахматная лаборатория»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92739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4141"/>
            <a:ext cx="7834194" cy="6926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практики: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980728"/>
          <a:ext cx="8487573" cy="592780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654149"/>
                <a:gridCol w="2833424"/>
              </a:tblGrid>
              <a:tr h="75641"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Показатель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, единица измерения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394" marR="15394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00" dirty="0"/>
                        <a:t>Значение показателя</a:t>
                      </a:r>
                      <a:endParaRPr lang="ru-RU" sz="300" dirty="0">
                        <a:latin typeface="Times New Roman"/>
                        <a:ea typeface="Calibri"/>
                      </a:endParaRPr>
                    </a:p>
                  </a:txBody>
                  <a:tcPr marL="15394" marR="15394" marT="0" marB="0"/>
                </a:tc>
              </a:tr>
              <a:tr h="203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каждый год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реализации практики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394" marR="15394" marT="0" marB="0" anchor="ctr"/>
                </a:tc>
              </a:tr>
              <a:tr h="407494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детей города  Трехгорного-  участников событий Ресурсного центра «Шахматный всеобуч»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394" marR="15394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2021 год- 276 человек</a:t>
                      </a: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2022 год- 541человек</a:t>
                      </a: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 год -597 человек</a:t>
                      </a:r>
                      <a:r>
                        <a:rPr lang="ru-RU" sz="1200" dirty="0">
                          <a:highlight>
                            <a:srgbClr val="FFFF00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394" marR="15394" marT="0" marB="0"/>
                </a:tc>
              </a:tr>
              <a:tr h="475408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Из них количество детей с особыми образовательными потребностями (ОВЗ, инвалидность) -  участников событий МРЦ «Шахматный всеобуч»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394" marR="15394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2021 год-2 человек</a:t>
                      </a: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2022 год – 8 человек</a:t>
                      </a: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 год - 8 человек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394" marR="15394" marT="0" marB="0"/>
                </a:tc>
              </a:tr>
              <a:tr h="226923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социальных партнеров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394" marR="15394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2021 год- 2 </a:t>
                      </a: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2022 год- 5</a:t>
                      </a: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 год -9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394" marR="15394" marT="0" marB="0"/>
                </a:tc>
              </a:tr>
              <a:tr h="271662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мероприятий институционального уровня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394" marR="15394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2021 – 3</a:t>
                      </a: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2022 -  8</a:t>
                      </a: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2023-   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394" marR="15394" marT="0" marB="0"/>
                </a:tc>
              </a:tr>
              <a:tr h="226923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мероприятий муниципального уровня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394" marR="15394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2021 – 1</a:t>
                      </a: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2022 – 5  </a:t>
                      </a: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2023-   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394" marR="15394" marT="0" marB="0"/>
                </a:tc>
              </a:tr>
              <a:tr h="475408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инициативной группы родителей -волонтеров с активной жизненной позицией, готовых работать в рамках проекта, (чел.).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394" marR="15394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2021 год- 6 человек</a:t>
                      </a: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2022 год-15 человек </a:t>
                      </a: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 год-25 человек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394" marR="15394" marT="0" marB="0"/>
                </a:tc>
              </a:tr>
            </a:tbl>
          </a:graphicData>
        </a:graphic>
      </p:graphicFrame>
      <p:pic>
        <p:nvPicPr>
          <p:cNvPr id="9217" name="Picture 1" descr="C:\Users\Пользователь\Downloads\Трехгорный ГО_МБОУ СОШ 106_Муниципальная практика_Родительское волонтерство\фотоматериалы практики\команда МРЦ на региональном чемпионате Шахматный всеобуч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2130920" cy="1598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0001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«Точки роста»</a:t>
            </a:r>
            <a:b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практики:</a:t>
            </a:r>
            <a:endParaRPr lang="ru-RU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s://img.freepik.com/premium-vector/team-work-team-building-corporate-organization-partnership-problem-solving_1200-723.jpg?size=626&amp;ext=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6588224" y="-171400"/>
            <a:ext cx="2555776" cy="2555776"/>
          </a:xfrm>
          <a:prstGeom prst="rect">
            <a:avLst/>
          </a:prstGeom>
          <a:noFill/>
        </p:spPr>
      </p:pic>
      <p:pic>
        <p:nvPicPr>
          <p:cNvPr id="32773" name="Picture 5" descr="C:\Users\Пользователь\Downloads\Трехгорный ГО_МБОУ СОШ 106_Муниципальная практика_Родительское волонтерство\фотоматериалы практики\итоги турнира РДДМ.jpg"/>
          <p:cNvPicPr>
            <a:picLocks noChangeAspect="1" noChangeArrowheads="1"/>
          </p:cNvPicPr>
          <p:nvPr/>
        </p:nvPicPr>
        <p:blipFill>
          <a:blip r:embed="rId3" cstate="print"/>
          <a:srcRect l="10055" t="9810" r="13271" b="262"/>
          <a:stretch>
            <a:fillRect/>
          </a:stretch>
        </p:blipFill>
        <p:spPr bwMode="auto">
          <a:xfrm>
            <a:off x="3347864" y="3676663"/>
            <a:ext cx="3528392" cy="318133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1772816"/>
            <a:ext cx="88204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 место  в Кубке РДШ -2020 год</a:t>
            </a:r>
          </a:p>
          <a:p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-1 место на Первенстве Челябинской области в личном зачете  -2022 год</a:t>
            </a:r>
          </a:p>
          <a:p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-3 место на муниципальном турнире «Белая ладья» -2022 год</a:t>
            </a:r>
          </a:p>
          <a:p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-2 место  в городском турнире «</a:t>
            </a:r>
            <a:r>
              <a:rPr lang="ru-RU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Алькор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» -2022 год</a:t>
            </a:r>
          </a:p>
          <a:p>
            <a:endParaRPr lang="ru-RU" dirty="0"/>
          </a:p>
        </p:txBody>
      </p:sp>
      <p:pic>
        <p:nvPicPr>
          <p:cNvPr id="32775" name="Picture 7" descr="https://sun9-79.userapi.com/impg/PI9H0MsFYhMCE5dak4CXi0aUczSeaU8ahBJI8w/fiMoc5GWNDE.jpg?size=736x1040&amp;quality=96&amp;sign=721532909b7226f88240f747844f7023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57079"/>
            <a:ext cx="2123728" cy="3000921"/>
          </a:xfrm>
          <a:prstGeom prst="rect">
            <a:avLst/>
          </a:prstGeom>
          <a:noFill/>
        </p:spPr>
      </p:pic>
      <p:pic>
        <p:nvPicPr>
          <p:cNvPr id="32777" name="Picture 9" descr="https://sun9-34.userapi.com/impg/0OQgrFDiW766gVnGM9HUJgzqGMFbYcLR9K1o_g/FYrfds3-1Sc.jpg?size=785x1080&amp;quality=95&amp;sign=776e77d9ef2c74128343305058f849d0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3321" y="3789040"/>
            <a:ext cx="2230679" cy="3068960"/>
          </a:xfrm>
          <a:prstGeom prst="rect">
            <a:avLst/>
          </a:prstGeom>
          <a:noFill/>
        </p:spPr>
      </p:pic>
      <p:pic>
        <p:nvPicPr>
          <p:cNvPr id="32779" name="Picture 11" descr="https://sun9-79.userapi.com/impg/jBias-QLe8XwruMoRdrLAHzyZ48RV6CMMYH9rA/fFT7w-VOnmQ.jpg?size=785x1080&amp;quality=95&amp;sign=8ac8edffa0d3c04edf1c06edba8f5b76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3802988"/>
            <a:ext cx="2220541" cy="3055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616</Words>
  <Application>Microsoft Office PowerPoint</Application>
  <PresentationFormat>Экран (4:3)</PresentationFormat>
  <Paragraphs>105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Команда проекта:</vt:lpstr>
      <vt:lpstr>Слайд 3</vt:lpstr>
      <vt:lpstr>Слайд 4</vt:lpstr>
      <vt:lpstr>Принципиальные подходы, избранные при внедрении практики:</vt:lpstr>
      <vt:lpstr>Слайд 6</vt:lpstr>
      <vt:lpstr> В 2022 году благодаря Приборостроительному заводу, на двух этажах школы появилось открытое оборудованное пространство, где ученики будут проводить досуг с пользой, даже на переменах совершенствуя навыки игры от партии к партии.              Ещё в 2020 году учебное заведение получило статус муниципального ресурсного центра всероссийского проекта "Шахматный всеобуч".  Давно доказано, что стратегическая игра учит логически и нестандартно мыслить, развивает память, внимание и даже математические способности.                  Сегодня только в 106 школе 260 учеников с 1 по 4 класс играют в шахматы, а в Трехгорном таких ребятишек более 540 человек!          </vt:lpstr>
      <vt:lpstr>Результаты практики:</vt:lpstr>
      <vt:lpstr>«Точки роста»  практики: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Study215</dc:creator>
  <cp:lastModifiedBy>Пользователь</cp:lastModifiedBy>
  <cp:revision>118</cp:revision>
  <dcterms:created xsi:type="dcterms:W3CDTF">2018-06-22T09:06:36Z</dcterms:created>
  <dcterms:modified xsi:type="dcterms:W3CDTF">2023-10-20T15:59:12Z</dcterms:modified>
</cp:coreProperties>
</file>