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57" r:id="rId5"/>
    <p:sldId id="258" r:id="rId6"/>
    <p:sldId id="265" r:id="rId7"/>
    <p:sldId id="264" r:id="rId8"/>
    <p:sldId id="259" r:id="rId9"/>
    <p:sldId id="262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1248-6757-4BBC-82F9-3229BCF7C18E}" type="datetimeFigureOut">
              <a:rPr lang="ru-RU" smtClean="0"/>
              <a:t>09.07.2021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F587-C80E-489E-977B-4C63B4A66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078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1248-6757-4BBC-82F9-3229BCF7C18E}" type="datetimeFigureOut">
              <a:rPr lang="ru-RU" smtClean="0"/>
              <a:t>09.07.2021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F587-C80E-489E-977B-4C63B4A66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555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1248-6757-4BBC-82F9-3229BCF7C18E}" type="datetimeFigureOut">
              <a:rPr lang="ru-RU" smtClean="0"/>
              <a:t>09.07.2021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F587-C80E-489E-977B-4C63B4A66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68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1248-6757-4BBC-82F9-3229BCF7C18E}" type="datetimeFigureOut">
              <a:rPr lang="ru-RU" smtClean="0"/>
              <a:t>09.07.2021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F587-C80E-489E-977B-4C63B4A66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987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1248-6757-4BBC-82F9-3229BCF7C18E}" type="datetimeFigureOut">
              <a:rPr lang="ru-RU" smtClean="0"/>
              <a:t>09.07.2021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F587-C80E-489E-977B-4C63B4A66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047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1248-6757-4BBC-82F9-3229BCF7C18E}" type="datetimeFigureOut">
              <a:rPr lang="ru-RU" smtClean="0"/>
              <a:t>09.07.2021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F587-C80E-489E-977B-4C63B4A66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265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1248-6757-4BBC-82F9-3229BCF7C18E}" type="datetimeFigureOut">
              <a:rPr lang="ru-RU" smtClean="0"/>
              <a:t>09.07.2021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F587-C80E-489E-977B-4C63B4A66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977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1248-6757-4BBC-82F9-3229BCF7C18E}" type="datetimeFigureOut">
              <a:rPr lang="ru-RU" smtClean="0"/>
              <a:t>09.07.2021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F587-C80E-489E-977B-4C63B4A66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368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1248-6757-4BBC-82F9-3229BCF7C18E}" type="datetimeFigureOut">
              <a:rPr lang="ru-RU" smtClean="0"/>
              <a:t>09.07.2021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F587-C80E-489E-977B-4C63B4A66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374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1248-6757-4BBC-82F9-3229BCF7C18E}" type="datetimeFigureOut">
              <a:rPr lang="ru-RU" smtClean="0"/>
              <a:t>09.07.2021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F587-C80E-489E-977B-4C63B4A66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935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1248-6757-4BBC-82F9-3229BCF7C18E}" type="datetimeFigureOut">
              <a:rPr lang="ru-RU" smtClean="0"/>
              <a:t>09.07.2021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F587-C80E-489E-977B-4C63B4A66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903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E1248-6757-4BBC-82F9-3229BCF7C18E}" type="datetimeFigureOut">
              <a:rPr lang="ru-RU" smtClean="0"/>
              <a:t>09.07.2021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1F587-C80E-489E-977B-4C63B4A66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603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2344" y="1772816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Паспорт лучшей муниципальной практики</a:t>
            </a:r>
            <a:endParaRPr lang="ru-RU" dirty="0">
              <a:solidFill>
                <a:srgbClr val="002060"/>
              </a:solidFill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городского округа город Нововоронеж</a:t>
            </a:r>
            <a:endParaRPr lang="ru-RU" dirty="0">
              <a:solidFill>
                <a:srgbClr val="002060"/>
              </a:solidFill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«Нововоронеж – город 3</a:t>
            </a:r>
            <a:r>
              <a:rPr lang="en-US" b="1" dirty="0">
                <a:solidFill>
                  <a:srgbClr val="002060"/>
                </a:solidFill>
              </a:rPr>
              <a:t>D-</a:t>
            </a:r>
            <a:r>
              <a:rPr lang="ru-RU" b="1" dirty="0">
                <a:solidFill>
                  <a:srgbClr val="002060"/>
                </a:solidFill>
              </a:rPr>
              <a:t>технологий»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0" name="Рисунок 2" descr="Описание: http://www.atomic-energy.ru/files/images/2011/08/nvaes2%5B1%5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09148"/>
            <a:ext cx="7117650" cy="2894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2" descr="F:\СМ\бланки\15-16\грамота\Рисунок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5" t="10155" r="15211" b="71089"/>
          <a:stretch>
            <a:fillRect/>
          </a:stretch>
        </p:blipFill>
        <p:spPr bwMode="auto">
          <a:xfrm>
            <a:off x="5076056" y="350707"/>
            <a:ext cx="3192384" cy="1194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Описание: ger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00043"/>
            <a:ext cx="119062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Рисунок 1" descr="Описание: Описание: https://vpk.name/file/img/rosatom_logo_0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0" t="2812" r="29053" b="20477"/>
          <a:stretch>
            <a:fillRect/>
          </a:stretch>
        </p:blipFill>
        <p:spPr bwMode="auto">
          <a:xfrm>
            <a:off x="7695857" y="5013176"/>
            <a:ext cx="14097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3827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559" y="3717032"/>
            <a:ext cx="66247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>
                <a:solidFill>
                  <a:srgbClr val="002060"/>
                </a:solidFill>
              </a:rPr>
              <a:t>Увеличение не менее чем на 10% количества выпускников выбравших для сдачи ЕГЭ предметы технической направленности (физика, информатика);</a:t>
            </a:r>
          </a:p>
          <a:p>
            <a:pPr lvl="0"/>
            <a:r>
              <a:rPr lang="ru-RU" b="1" dirty="0">
                <a:solidFill>
                  <a:srgbClr val="002060"/>
                </a:solidFill>
              </a:rPr>
              <a:t>Увеличение не менее чем на 15% количества, обучающихся принявших участие в олимпиадах, фестивалях и конкурсах технической направленности с индивидуальными и групповыми проектами;</a:t>
            </a:r>
          </a:p>
          <a:p>
            <a:r>
              <a:rPr lang="ru-RU" b="1" dirty="0">
                <a:solidFill>
                  <a:srgbClr val="002060"/>
                </a:solidFill>
              </a:rPr>
              <a:t>Увеличение не менее чем в 2 раза количества городских олимпиад, фестивалей и конкурсов инженерно-технической направленности.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00924" y="147990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Показатели после внедрения практики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6" name="Picture 3" descr="C:\Users\Администратор\Desktop\работа\отчёт по 3д тех\надо\Занятия\1 0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7990"/>
            <a:ext cx="2915724" cy="19438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Администратор\Desktop\работа\отчёт по 3д тех\надо\Проведение мастер-класса\благодарность за мастер -класс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03674"/>
            <a:ext cx="3564396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Администратор\Desktop\работа\отчёт по 3д тех\надо\сми\IMG_853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1000"/>
                    </a14:imgEffect>
                    <a14:imgEffect>
                      <a14:brightnessContrast brigh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50" t="16988" b="4401"/>
          <a:stretch/>
        </p:blipFill>
        <p:spPr bwMode="auto">
          <a:xfrm rot="5400000">
            <a:off x="5553477" y="3425351"/>
            <a:ext cx="4317298" cy="244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89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548680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733346"/>
            <a:ext cx="79208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В настоящее время трехмерное информационное моделирование в разной степени коснулось различных отраслей, атомная отрасль не стала исключением. Разработанная технология 3D моделирования строительной части АЭС позволяет создавать 3D модели объектов любой сложности с уровнем детализации, соответствующим реальному объекту. </a:t>
            </a:r>
          </a:p>
          <a:p>
            <a:r>
              <a:rPr lang="ru-RU" b="1" dirty="0">
                <a:solidFill>
                  <a:srgbClr val="002060"/>
                </a:solidFill>
              </a:rPr>
              <a:t>Динамический актуальный каталог формируется в процессе создания 3D модели посредством применения PF-технологии. «PF-технология» – технология многопоточного 3D моделирования. Концепция PF-технологии разработана и апробирована в реальном проекте по созданию информационной 3D модели Ростовской АЭС- блок №4. Данная практика  позволяет создать </a:t>
            </a:r>
            <a:r>
              <a:rPr lang="ru-RU" b="1" dirty="0" err="1">
                <a:solidFill>
                  <a:srgbClr val="002060"/>
                </a:solidFill>
              </a:rPr>
              <a:t>разноуровневую</a:t>
            </a:r>
            <a:r>
              <a:rPr lang="ru-RU" b="1" dirty="0">
                <a:solidFill>
                  <a:srgbClr val="002060"/>
                </a:solidFill>
              </a:rPr>
              <a:t> образовательную среду, обеспечивающую формирование у обучающихся компетенций в области моделирования и конструирования на основе информационно-коммуникационных и 3D-технологий. </a:t>
            </a:r>
          </a:p>
        </p:txBody>
      </p:sp>
      <p:pic>
        <p:nvPicPr>
          <p:cNvPr id="4" name="Picture 4" descr="D:\3д\2017-18\гор конкурс 3д технологийй\Нововорнеж город 3д технологий\1 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58"/>
          <a:stretch/>
        </p:blipFill>
        <p:spPr bwMode="auto">
          <a:xfrm>
            <a:off x="2051720" y="4703664"/>
            <a:ext cx="5544617" cy="21011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013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187624" y="3262085"/>
            <a:ext cx="330968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04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Сроки реализации практики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3789040"/>
            <a:ext cx="71287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Ежегодно с январь по апрель:</a:t>
            </a:r>
          </a:p>
          <a:p>
            <a:r>
              <a:rPr lang="ru-RU" b="1" dirty="0">
                <a:solidFill>
                  <a:srgbClr val="002060"/>
                </a:solidFill>
              </a:rPr>
              <a:t>Январь-март волонтёры научного общества школы «3</a:t>
            </a:r>
            <a:r>
              <a:rPr lang="en-US" b="1" dirty="0">
                <a:solidFill>
                  <a:srgbClr val="002060"/>
                </a:solidFill>
              </a:rPr>
              <a:t>D</a:t>
            </a:r>
            <a:r>
              <a:rPr lang="ru-RU" b="1" dirty="0">
                <a:solidFill>
                  <a:srgbClr val="002060"/>
                </a:solidFill>
              </a:rPr>
              <a:t>- миры» проводят мастер – классы и обучающие занятия с учащимися городских школ. Дают навыки работы с 3Д-ручкой, 3Д-сканером, 3Д-принтером. Итог обучения городской фестиваль «Нововоронеж – город 3D-технологий».  </a:t>
            </a:r>
          </a:p>
          <a:p>
            <a:r>
              <a:rPr lang="ru-RU" b="1" dirty="0">
                <a:solidFill>
                  <a:srgbClr val="002060"/>
                </a:solidFill>
              </a:rPr>
              <a:t>Апрель – анализ результатов, подведение итогов, поощрение волонтёров-старшеклассников, принявших участие в мероприятии</a:t>
            </a:r>
          </a:p>
        </p:txBody>
      </p:sp>
      <p:pic>
        <p:nvPicPr>
          <p:cNvPr id="6" name="Picture 2" descr="C:\Users\Администратор\Desktop\работа\отчёт по 3д тех\надо\Занятия\IMG_76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72" y="404664"/>
            <a:ext cx="3851920" cy="25679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Администратор\Desktop\работа\отчёт по 3д тех\надо\Занятия\IMG_76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888" y="642361"/>
            <a:ext cx="3962096" cy="26413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195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886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Возможности, которые позволили реализовать практику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1192668"/>
            <a:ext cx="60486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В школе есть необходимое оборудование по 3Д-технологиям: 3д-ручки (10), 3д-принтеры(2), 3д-сканеры (3) т.к. школа участник областной программы  по 3Д – технологиям  «Индустриальная школа» и 2017 году получили грант от Фонда «АТР АЭС».   Команда школы «3Д - миры» является победителем областного технического конкурса «Грани будущего»,  победители и призёры Межрегионального конкурса «</a:t>
            </a:r>
            <a:r>
              <a:rPr lang="ru-RU" b="1" dirty="0" err="1">
                <a:solidFill>
                  <a:srgbClr val="002060"/>
                </a:solidFill>
              </a:rPr>
              <a:t>Робоарт</a:t>
            </a:r>
            <a:r>
              <a:rPr lang="ru-RU" b="1" dirty="0">
                <a:solidFill>
                  <a:srgbClr val="002060"/>
                </a:solidFill>
              </a:rPr>
              <a:t>» и «</a:t>
            </a:r>
            <a:r>
              <a:rPr lang="ru-RU" b="1" dirty="0" err="1">
                <a:solidFill>
                  <a:srgbClr val="002060"/>
                </a:solidFill>
              </a:rPr>
              <a:t>Робофест</a:t>
            </a:r>
            <a:r>
              <a:rPr lang="ru-RU" b="1" dirty="0">
                <a:solidFill>
                  <a:srgbClr val="002060"/>
                </a:solidFill>
              </a:rPr>
              <a:t>», призёры областной олимпиады  по 3Д – моделированию.</a:t>
            </a:r>
          </a:p>
        </p:txBody>
      </p:sp>
      <p:pic>
        <p:nvPicPr>
          <p:cNvPr id="4" name="Picture 2" descr="C:\Users\Администратор\Desktop\работа\отчёт по 3д тех\надо\Волонтёры\страница волонтёров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15262"/>
            <a:ext cx="3254285" cy="203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Администратор\Desktop\работа\отчёт по 3д тех\надо\Волонтёры\волонтёры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0"/>
            <a:ext cx="3012085" cy="200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IMG_87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3822079"/>
            <a:ext cx="4345810" cy="289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257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24744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		</a:t>
            </a:r>
            <a:r>
              <a:rPr lang="ru-RU" b="1" dirty="0" smtClean="0">
                <a:solidFill>
                  <a:srgbClr val="002060"/>
                </a:solidFill>
              </a:rPr>
              <a:t>Проведение мастер-классов для учащихся и жителей города.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	Проведение волонтёрами внеурочных занятий по 3Д- моделированию с учащимися городских школ.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	Проведение городского фестиваля «Нововоронеж – город 3D-технологий»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	Проведение интернет- голосования жителями города за конкурсные работы.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	Отражение этапов практики школьным телевидением «Вместе», которое  является  площадкой - "Атом ТВ"  СМИ проекта "Школа Росатома".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1720" y="404664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Принципиальные подходы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Picture 2" descr="C:\Users\Администратор\Desktop\работа\отчёт по 3д тех\надо\фестиваль\IMG_73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83907"/>
            <a:ext cx="3744416" cy="249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Администратор\Desktop\работа\отчёт по 3д тех\к ьтчёту\волонтёры готовятся к занятиям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381" y="3645024"/>
            <a:ext cx="4319880" cy="287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456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3д\2017-18\гор конкурс 3д технологийй\Нововорнеж город 3д технологий\1 1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523" y="456425"/>
            <a:ext cx="3347772" cy="223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D:\3д\2017-18\гор конкурс 3д технологийй\Нововорнеж город 3д технологий\1 1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45024"/>
            <a:ext cx="3600400" cy="240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D:\3д\2017-18\гор конкурс 3д технологийй\Нововорнеж город 3д технологий\1 0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334837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D:\3д\2017-18\гор конкурс 3д технологийй\Нововорнеж город 3д технологий\1 09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763" y="3693030"/>
            <a:ext cx="3528392" cy="235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3д\2017-18\гор конкурс 3д технологийй\Нововорнеж город 3д технологий\1 07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8"/>
          <a:stretch/>
        </p:blipFill>
        <p:spPr bwMode="auto">
          <a:xfrm>
            <a:off x="3532908" y="2658216"/>
            <a:ext cx="2317083" cy="18960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9752" y="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Победители конкурса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60032" y="11247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2708920"/>
            <a:ext cx="246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3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школа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84168" y="2708920"/>
            <a:ext cx="2488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1 </a:t>
            </a:r>
            <a:r>
              <a:rPr lang="ru-RU" b="1" dirty="0">
                <a:solidFill>
                  <a:srgbClr val="C00000"/>
                </a:solidFill>
              </a:rPr>
              <a:t>школа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3648" y="6045291"/>
            <a:ext cx="2988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2 </a:t>
            </a:r>
            <a:r>
              <a:rPr lang="ru-RU" b="1" dirty="0">
                <a:solidFill>
                  <a:srgbClr val="C00000"/>
                </a:solidFill>
              </a:rPr>
              <a:t>школа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2160" y="6229957"/>
            <a:ext cx="1080120" cy="367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4 </a:t>
            </a:r>
            <a:r>
              <a:rPr lang="ru-RU" b="1" dirty="0">
                <a:solidFill>
                  <a:srgbClr val="C00000"/>
                </a:solidFill>
              </a:rPr>
              <a:t>школа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715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3д\отчёт по 3д тех\Фотоотчёт\фестиваль\награждение\IMG_85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87310"/>
            <a:ext cx="5400000" cy="36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3д\отчёт по 3д тех\Работы\Работы 3д принтер\IMG_85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420888"/>
            <a:ext cx="4032448" cy="26882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Администратор\Desktop\работа\отчёт по 3д тех\к ьтчёту\работы 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672" y="2268451"/>
            <a:ext cx="2952328" cy="19682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3д\отчёт по 3д тех\Фотоотчёт\фестиваль\награждение\IMG_851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36"/>
          <a:stretch/>
        </p:blipFill>
        <p:spPr bwMode="auto">
          <a:xfrm>
            <a:off x="3491672" y="4077072"/>
            <a:ext cx="5400000" cy="26158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267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836712"/>
            <a:ext cx="4608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Проведение внеурочных занятий по 3Д- моделированию с учащимися городских школ</a:t>
            </a:r>
            <a:r>
              <a:rPr lang="ru-RU" b="1" dirty="0" smtClean="0">
                <a:solidFill>
                  <a:srgbClr val="002060"/>
                </a:solidFill>
              </a:rPr>
              <a:t>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904058"/>
            <a:ext cx="48245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Охват:</a:t>
            </a:r>
          </a:p>
          <a:p>
            <a:r>
              <a:rPr lang="ru-RU" b="1" dirty="0">
                <a:solidFill>
                  <a:srgbClr val="C00000"/>
                </a:solidFill>
              </a:rPr>
              <a:t>2017г. – 100 ч.</a:t>
            </a:r>
          </a:p>
          <a:p>
            <a:r>
              <a:rPr lang="ru-RU" b="1" dirty="0">
                <a:solidFill>
                  <a:srgbClr val="C00000"/>
                </a:solidFill>
              </a:rPr>
              <a:t>2018 г. – 114 ч.</a:t>
            </a:r>
          </a:p>
          <a:p>
            <a:r>
              <a:rPr lang="ru-RU" b="1" dirty="0">
                <a:solidFill>
                  <a:srgbClr val="C00000"/>
                </a:solidFill>
              </a:rPr>
              <a:t>2019 г. – 120 ч.</a:t>
            </a:r>
          </a:p>
          <a:p>
            <a:r>
              <a:rPr lang="ru-RU" b="1" dirty="0">
                <a:solidFill>
                  <a:srgbClr val="C00000"/>
                </a:solidFill>
              </a:rPr>
              <a:t>2020 г. – 123 ч.</a:t>
            </a:r>
          </a:p>
          <a:p>
            <a:r>
              <a:rPr lang="ru-RU" b="1" dirty="0">
                <a:solidFill>
                  <a:srgbClr val="C00000"/>
                </a:solidFill>
              </a:rPr>
              <a:t>2021г. – 130 ч.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7624" y="332656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Результаты практики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2" name="Picture 4" descr="C:\Users\Администратор\Desktop\работа\отчёт по 3д тех\надо\Проведение мастер-класса\мастер-класс по 3д-сканеру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65083"/>
            <a:ext cx="3598318" cy="239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Администратор\Desktop\работа\отчёт по 3д тех\надо\Проведение мастер-класса\мастер-класс по 3д-ручке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79519"/>
            <a:ext cx="3276664" cy="218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Администратор\Desktop\работа\отчёт по 3д тех\надо\Занятия\IMG_76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11723"/>
            <a:ext cx="3692009" cy="246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Администратор\Desktop\работа\отчёт по 3д тех\надо\Занятия\IMG_76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564904"/>
            <a:ext cx="345638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393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124744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Проведение городского фестиваля «Нововоронеж – город 3D-технологий».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59632" y="2204864"/>
            <a:ext cx="44644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Охват:</a:t>
            </a:r>
          </a:p>
          <a:p>
            <a:r>
              <a:rPr lang="ru-RU" b="1" dirty="0">
                <a:solidFill>
                  <a:srgbClr val="C00000"/>
                </a:solidFill>
              </a:rPr>
              <a:t>2017г. – 49 ч.</a:t>
            </a:r>
          </a:p>
          <a:p>
            <a:r>
              <a:rPr lang="ru-RU" b="1" dirty="0">
                <a:solidFill>
                  <a:srgbClr val="C00000"/>
                </a:solidFill>
              </a:rPr>
              <a:t>2018 г. -54 ч.</a:t>
            </a:r>
          </a:p>
          <a:p>
            <a:r>
              <a:rPr lang="ru-RU" b="1" dirty="0">
                <a:solidFill>
                  <a:srgbClr val="C00000"/>
                </a:solidFill>
              </a:rPr>
              <a:t>2019 г. – 61 ч.</a:t>
            </a:r>
          </a:p>
          <a:p>
            <a:r>
              <a:rPr lang="ru-RU" b="1" dirty="0">
                <a:solidFill>
                  <a:srgbClr val="C00000"/>
                </a:solidFill>
              </a:rPr>
              <a:t>2020 г.- 66 ч.</a:t>
            </a:r>
          </a:p>
          <a:p>
            <a:r>
              <a:rPr lang="ru-RU" b="1" dirty="0">
                <a:solidFill>
                  <a:srgbClr val="C00000"/>
                </a:solidFill>
              </a:rPr>
              <a:t>2021г. - 73 ч.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9592" y="332656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Результаты практики 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5" name="Picture 2" descr="C:\Users\Администратор\Desktop\работа\отчёт по 3д тех\надо\Работы 3д-ручка\1 06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1" t="6182" r="27839" b="17232"/>
          <a:stretch/>
        </p:blipFill>
        <p:spPr bwMode="auto">
          <a:xfrm>
            <a:off x="7303254" y="5030333"/>
            <a:ext cx="1485283" cy="174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Администратор\Desktop\работа\отчёт по 3д тех\надо\Работы 3д-ручка\работа победитель Облицов Игорь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3" r="31341" b="7476"/>
          <a:stretch/>
        </p:blipFill>
        <p:spPr bwMode="auto">
          <a:xfrm>
            <a:off x="5702159" y="332656"/>
            <a:ext cx="1197933" cy="115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Администратор\Desktop\работа\20\Noahx_HplB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97" y="5874600"/>
            <a:ext cx="1780512" cy="89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Администратор\Desktop\работа\20\nY_-ayJ2xi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08" b="29271"/>
          <a:stretch/>
        </p:blipFill>
        <p:spPr bwMode="auto">
          <a:xfrm>
            <a:off x="4283968" y="5856806"/>
            <a:ext cx="1099231" cy="88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4506878" y="2651048"/>
            <a:ext cx="4018675" cy="2176487"/>
            <a:chOff x="985373" y="476672"/>
            <a:chExt cx="6396063" cy="3603873"/>
          </a:xfrm>
        </p:grpSpPr>
        <p:pic>
          <p:nvPicPr>
            <p:cNvPr id="10" name="Picture 3" descr="C:\Users\Администратор\Desktop\работа\20\eG5JdqnjGCs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373" y="476672"/>
              <a:ext cx="6396063" cy="36038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C:\Users\Администратор\Desktop\работа\20\rZRrIeEsrP4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9710" y="476672"/>
              <a:ext cx="3371726" cy="1765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3" descr="C:\Users\Администратор\Desktop\работа\21\N_HppTWcbbU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551359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Администратор\Desktop\работа\21\yfPQgWKSYbs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618" y="5551359"/>
            <a:ext cx="1136474" cy="113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3д\2017-18\гор конкурс 3д технологийй\Нововорнеж город 3д технологий\1 070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5" t="24140" r="39993"/>
          <a:stretch/>
        </p:blipFill>
        <p:spPr bwMode="auto">
          <a:xfrm>
            <a:off x="7129946" y="82428"/>
            <a:ext cx="1819888" cy="27309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:\3д\отчёт по 3д тех\Работы\Работы 3д принтер\IMG_8569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47" y="3957199"/>
            <a:ext cx="2078924" cy="138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653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447</Words>
  <Application>Microsoft Office PowerPoint</Application>
  <PresentationFormat>Экран (4:3)</PresentationFormat>
  <Paragraphs>42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Администратор</cp:lastModifiedBy>
  <cp:revision>9</cp:revision>
  <dcterms:created xsi:type="dcterms:W3CDTF">2021-07-07T05:46:09Z</dcterms:created>
  <dcterms:modified xsi:type="dcterms:W3CDTF">2021-07-09T06:00:45Z</dcterms:modified>
</cp:coreProperties>
</file>