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88" r:id="rId2"/>
    <p:sldId id="300" r:id="rId3"/>
    <p:sldId id="301" r:id="rId4"/>
    <p:sldId id="298" r:id="rId5"/>
    <p:sldId id="299" r:id="rId6"/>
    <p:sldId id="291" r:id="rId7"/>
    <p:sldId id="302" r:id="rId8"/>
    <p:sldId id="293" r:id="rId9"/>
    <p:sldId id="303" r:id="rId10"/>
    <p:sldId id="295" r:id="rId11"/>
  </p:sldIdLst>
  <p:sldSz cx="9144000" cy="6858000" type="screen4x3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2300"/>
    <a:srgbClr val="993300"/>
    <a:srgbClr val="0033CC"/>
    <a:srgbClr val="3891A7"/>
    <a:srgbClr val="FF6600"/>
    <a:srgbClr val="9900FF"/>
    <a:srgbClr val="006600"/>
    <a:srgbClr val="FF5050"/>
    <a:srgbClr val="66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065" autoAdjust="0"/>
  </p:normalViewPr>
  <p:slideViewPr>
    <p:cSldViewPr>
      <p:cViewPr>
        <p:scale>
          <a:sx n="95" d="100"/>
          <a:sy n="95" d="100"/>
        </p:scale>
        <p:origin x="-360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17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3A55680-D799-476B-90FA-6F65D60732BE}" type="datetimeFigureOut">
              <a:rPr lang="ru-RU"/>
              <a:pPr>
                <a:defRPr/>
              </a:pPr>
              <a:t>17.05.2019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0D675D0-DF90-463D-B20C-3EC673F501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7158DDA-6502-4A4B-8F45-1BE00014D24E}" type="datetimeFigureOut">
              <a:rPr lang="ru-RU"/>
              <a:pPr>
                <a:defRPr/>
              </a:pPr>
              <a:t>17.05.2019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C8CD935-8DFC-4354-8B40-E16C28BF45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AEC8E-BE00-4AB6-AF84-284DE6093312}" type="datetimeFigureOut">
              <a:rPr lang="ru-RU"/>
              <a:pPr>
                <a:defRPr/>
              </a:pPr>
              <a:t>17.05.2019</a:t>
            </a:fld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0DB74C7-1BEE-4544-9503-639772E0CF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B3AA4E-C8AF-4C7E-AF8B-956EFD9467AA}" type="datetimeFigureOut">
              <a:rPr lang="ru-RU"/>
              <a:pPr>
                <a:defRPr/>
              </a:pPr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9492F-F9FB-422F-A731-F069DECD9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500A1-DE11-49CE-8363-BE026BC3DC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56D4D-9B62-41A5-9616-E136EDF44C21}" type="datetimeFigureOut">
              <a:rPr lang="ru-RU"/>
              <a:pPr>
                <a:defRPr/>
              </a:pPr>
              <a:t>17.05.2019</a:t>
            </a:fld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6556B-EFA0-4ECF-9DF0-BFF6A2747C19}" type="datetimeFigureOut">
              <a:rPr lang="ru-RU"/>
              <a:pPr>
                <a:defRPr/>
              </a:pPr>
              <a:t>17.05.2019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3563F-8186-4E69-A44D-42D0CEA17F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4252B-DD07-458C-9627-79C33C1F78A8}" type="datetimeFigureOut">
              <a:rPr lang="ru-RU"/>
              <a:pPr>
                <a:defRPr/>
              </a:pPr>
              <a:t>17.05.2019</a:t>
            </a:fld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BD1A347-918B-4321-B618-D07BC2BF3C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544BC-7416-478B-A805-CD76A8266F0A}" type="datetimeFigureOut">
              <a:rPr lang="ru-RU"/>
              <a:pPr>
                <a:defRPr/>
              </a:pPr>
              <a:t>17.05.2019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9206E-C03F-4A0A-8B40-402AEBDFAC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Овал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F1F67-6AD0-47D4-94B6-0F24402FA9FB}" type="datetimeFigureOut">
              <a:rPr lang="ru-RU"/>
              <a:pPr>
                <a:defRPr/>
              </a:pPr>
              <a:t>17.05.2019</a:t>
            </a:fld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49688FF-CC31-4E8D-93B4-9FAA80DB57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289D2-BF3D-4533-A959-CAA6B0BC4198}" type="datetimeFigureOut">
              <a:rPr lang="ru-RU"/>
              <a:pPr>
                <a:defRPr/>
              </a:pPr>
              <a:t>17.05.2019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C6589-60C8-4675-A467-5264635C04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E9E89-AAA8-4FAA-9393-182ACAF9C319}" type="datetimeFigureOut">
              <a:rPr lang="ru-RU"/>
              <a:pPr>
                <a:defRPr/>
              </a:pPr>
              <a:t>17.05.2019</a:t>
            </a:fld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116B867-5695-4ACB-A15A-4755E3CDCF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2E89CD7-019C-43E5-9C0D-B4852EF6AF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43655-D371-4A1B-9450-C3B67C91F8CC}" type="datetimeFigureOut">
              <a:rPr lang="ru-RU"/>
              <a:pPr>
                <a:defRPr/>
              </a:pPr>
              <a:t>17.05.2019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07146-B59B-4649-B48F-BC9BB232A1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55EA4-0798-4370-BA30-0826926BE92A}" type="datetimeFigureOut">
              <a:rPr lang="ru-RU"/>
              <a:pPr>
                <a:defRPr/>
              </a:pPr>
              <a:t>17.05.2019</a:t>
            </a:fld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C8E50D36-7EE2-47BB-BE25-2DA681B2E414}" type="datetimeFigureOut">
              <a:rPr lang="ru-RU"/>
              <a:pPr>
                <a:defRPr/>
              </a:pPr>
              <a:t>17.05.2019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A03656-D870-4479-B28C-69FDD70CA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26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3327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6" r:id="rId1"/>
    <p:sldLayoutId id="2147484027" r:id="rId2"/>
    <p:sldLayoutId id="2147484028" r:id="rId3"/>
    <p:sldLayoutId id="2147484029" r:id="rId4"/>
    <p:sldLayoutId id="2147484030" r:id="rId5"/>
    <p:sldLayoutId id="2147484031" r:id="rId6"/>
    <p:sldLayoutId id="2147484032" r:id="rId7"/>
    <p:sldLayoutId id="2147484033" r:id="rId8"/>
    <p:sldLayoutId id="2147484034" r:id="rId9"/>
    <p:sldLayoutId id="2147484035" r:id="rId10"/>
    <p:sldLayoutId id="214748403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AB2627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AB2627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AB2627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AB2627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AB2627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AB2627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AB2627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AB2627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AB2627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964305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Заголовок 5"/>
          <p:cNvSpPr>
            <a:spLocks/>
          </p:cNvSpPr>
          <p:nvPr/>
        </p:nvSpPr>
        <p:spPr bwMode="auto">
          <a:xfrm>
            <a:off x="1345233" y="260648"/>
            <a:ext cx="7619255" cy="791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ru-RU" sz="1600" dirty="0" smtClean="0">
                <a:solidFill>
                  <a:srgbClr val="AB2627"/>
                </a:solidFill>
                <a:latin typeface="+mj-lt"/>
              </a:rPr>
              <a:t>Муниципальное бюджетное учреждение дополнительного образования </a:t>
            </a:r>
            <a:r>
              <a:rPr lang="ru-RU" sz="1600" b="1" dirty="0" smtClean="0">
                <a:solidFill>
                  <a:srgbClr val="AB2627"/>
                </a:solidFill>
                <a:latin typeface="+mj-lt"/>
              </a:rPr>
              <a:t/>
            </a:r>
            <a:br>
              <a:rPr lang="ru-RU" sz="1600" b="1" dirty="0" smtClean="0">
                <a:solidFill>
                  <a:srgbClr val="AB2627"/>
                </a:solidFill>
                <a:latin typeface="+mj-lt"/>
              </a:rPr>
            </a:br>
            <a:r>
              <a:rPr lang="ru-RU" sz="1600" b="1" dirty="0" smtClean="0">
                <a:solidFill>
                  <a:srgbClr val="AB2627"/>
                </a:solidFill>
                <a:latin typeface="+mj-lt"/>
              </a:rPr>
              <a:t>«Художественная школа»</a:t>
            </a:r>
            <a:br>
              <a:rPr lang="ru-RU" sz="1600" b="1" dirty="0" smtClean="0">
                <a:solidFill>
                  <a:srgbClr val="AB2627"/>
                </a:solidFill>
                <a:latin typeface="+mj-lt"/>
              </a:rPr>
            </a:br>
            <a:r>
              <a:rPr lang="ru-RU" sz="1600" b="1" dirty="0" smtClean="0">
                <a:solidFill>
                  <a:srgbClr val="AB2627"/>
                </a:solidFill>
                <a:latin typeface="+mj-lt"/>
              </a:rPr>
              <a:t>г. </a:t>
            </a:r>
            <a:r>
              <a:rPr lang="ru-RU" sz="1600" b="1" dirty="0" err="1" smtClean="0">
                <a:solidFill>
                  <a:srgbClr val="AB2627"/>
                </a:solidFill>
                <a:latin typeface="+mj-lt"/>
              </a:rPr>
              <a:t>Северск</a:t>
            </a:r>
            <a:endParaRPr lang="ru-RU" sz="1600" dirty="0">
              <a:solidFill>
                <a:srgbClr val="AB2627"/>
              </a:solidFill>
              <a:latin typeface="+mj-lt"/>
            </a:endParaRPr>
          </a:p>
        </p:txBody>
      </p:sp>
      <p:sp>
        <p:nvSpPr>
          <p:cNvPr id="10" name="Прямоугольник 5"/>
          <p:cNvSpPr>
            <a:spLocks noChangeArrowheads="1"/>
          </p:cNvSpPr>
          <p:nvPr/>
        </p:nvSpPr>
        <p:spPr bwMode="auto">
          <a:xfrm>
            <a:off x="2483768" y="2996952"/>
            <a:ext cx="54726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73050" indent="-273050">
              <a:spcBef>
                <a:spcPct val="20000"/>
              </a:spcBef>
              <a:buClr>
                <a:schemeClr val="accent1"/>
              </a:buClr>
              <a:buSzPct val="85000"/>
              <a:buFont typeface="Wingdings 2" pitchFamily="18" charset="2"/>
              <a:buNone/>
            </a:pPr>
            <a:r>
              <a:rPr lang="ru-RU" b="1" dirty="0" smtClean="0">
                <a:latin typeface="Georgia" pitchFamily="18" charset="0"/>
              </a:rPr>
              <a:t>Сроки проведения: </a:t>
            </a:r>
            <a:r>
              <a:rPr lang="ru-RU" dirty="0" smtClean="0">
                <a:solidFill>
                  <a:srgbClr val="993300"/>
                </a:solidFill>
                <a:latin typeface="Georgia" pitchFamily="18" charset="0"/>
              </a:rPr>
              <a:t>Сентябрь – ноябрь 2017 г.</a:t>
            </a:r>
            <a:endParaRPr lang="ru-RU" dirty="0">
              <a:solidFill>
                <a:srgbClr val="993300"/>
              </a:solidFill>
              <a:latin typeface="Georgia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14282" y="3555300"/>
            <a:ext cx="892971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numCol="1" anchor="ctr">
            <a:spAutoFit/>
          </a:bodyPr>
          <a:lstStyle/>
          <a:p>
            <a:r>
              <a:rPr lang="ru-RU" b="1" u="sng" dirty="0" smtClean="0">
                <a:latin typeface="+mn-lt"/>
              </a:rPr>
              <a:t>Цель</a:t>
            </a:r>
            <a:r>
              <a:rPr lang="ru-RU" b="1" u="sng" dirty="0" smtClean="0">
                <a:latin typeface="+mn-lt"/>
              </a:rPr>
              <a:t>:</a:t>
            </a:r>
            <a:r>
              <a:rPr lang="ru-RU" b="1" dirty="0" smtClean="0">
                <a:latin typeface="+mn-lt"/>
              </a:rPr>
              <a:t> </a:t>
            </a:r>
            <a:r>
              <a:rPr lang="ru-RU" dirty="0" smtClean="0">
                <a:latin typeface="+mn-lt"/>
              </a:rPr>
              <a:t>создание образовательного пространства «школа-училище-ВУЗ» </a:t>
            </a: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>в </a:t>
            </a:r>
            <a:r>
              <a:rPr lang="ru-RU" dirty="0" smtClean="0">
                <a:latin typeface="+mn-lt"/>
              </a:rPr>
              <a:t>системе художественного образования.</a:t>
            </a:r>
          </a:p>
          <a:p>
            <a:r>
              <a:rPr lang="ru-RU" b="1" u="sng" dirty="0" smtClean="0">
                <a:latin typeface="+mn-lt"/>
              </a:rPr>
              <a:t>Задачи:</a:t>
            </a:r>
            <a:endParaRPr lang="ru-RU" b="1" dirty="0" smtClean="0">
              <a:latin typeface="+mn-lt"/>
            </a:endParaRPr>
          </a:p>
          <a:p>
            <a:r>
              <a:rPr lang="ru-RU" dirty="0" smtClean="0">
                <a:latin typeface="+mn-lt"/>
              </a:rPr>
              <a:t>Организовать </a:t>
            </a:r>
            <a:r>
              <a:rPr lang="ru-RU" dirty="0" err="1" smtClean="0">
                <a:latin typeface="+mn-lt"/>
              </a:rPr>
              <a:t>конкурсно-выставочную</a:t>
            </a:r>
            <a:r>
              <a:rPr lang="ru-RU" dirty="0" smtClean="0">
                <a:latin typeface="+mn-lt"/>
              </a:rPr>
              <a:t> площадку для участников в возрасте </a:t>
            </a: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>10-30 </a:t>
            </a:r>
            <a:r>
              <a:rPr lang="ru-RU" dirty="0" smtClean="0">
                <a:latin typeface="+mn-lt"/>
              </a:rPr>
              <a:t>лет.</a:t>
            </a:r>
          </a:p>
          <a:p>
            <a:r>
              <a:rPr lang="ru-RU" dirty="0" smtClean="0">
                <a:latin typeface="+mn-lt"/>
              </a:rPr>
              <a:t>Провести олимпиады по рисунку и композиции для обучающихся </a:t>
            </a: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>трех </a:t>
            </a:r>
            <a:r>
              <a:rPr lang="ru-RU" dirty="0" smtClean="0">
                <a:latin typeface="+mn-lt"/>
              </a:rPr>
              <a:t>ступеней художественного образования.</a:t>
            </a:r>
          </a:p>
          <a:p>
            <a:r>
              <a:rPr lang="ru-RU" dirty="0" smtClean="0">
                <a:latin typeface="+mn-lt"/>
              </a:rPr>
              <a:t>Организовать методическую площадку по обмену опытом специалистов, обеспечению преемственности образовательных программ путем проведения конференции, мастер-классов, лекций</a:t>
            </a:r>
            <a:r>
              <a:rPr lang="ru-RU" dirty="0" smtClean="0">
                <a:latin typeface="+mn-lt"/>
              </a:rPr>
              <a:t>.</a:t>
            </a:r>
            <a:endParaRPr lang="ru-RU" sz="1400" dirty="0">
              <a:latin typeface="+mn-lt"/>
            </a:endParaRPr>
          </a:p>
        </p:txBody>
      </p:sp>
      <p:pic>
        <p:nvPicPr>
          <p:cNvPr id="12" name="Рисунок 11" descr="5-угол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323528" y="1628800"/>
            <a:ext cx="1380365" cy="1891779"/>
          </a:xfrm>
          <a:prstGeom prst="rect">
            <a:avLst/>
          </a:prstGeom>
        </p:spPr>
      </p:pic>
      <p:pic>
        <p:nvPicPr>
          <p:cNvPr id="13" name="Рисунок 5" descr="ptisa_s_malbertom.pn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5536" y="188640"/>
            <a:ext cx="1008112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Прямоугольник 13"/>
          <p:cNvSpPr/>
          <p:nvPr/>
        </p:nvSpPr>
        <p:spPr>
          <a:xfrm>
            <a:off x="1907704" y="1700808"/>
            <a:ext cx="68407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US" sz="2400" b="1" dirty="0" smtClean="0">
                <a:solidFill>
                  <a:srgbClr val="AB2627"/>
                </a:solidFill>
                <a:latin typeface="+mj-lt"/>
              </a:rPr>
              <a:t>III </a:t>
            </a:r>
            <a:r>
              <a:rPr lang="ru-RU" sz="2400" b="1" dirty="0" smtClean="0">
                <a:solidFill>
                  <a:srgbClr val="AB2627"/>
                </a:solidFill>
                <a:latin typeface="+mj-lt"/>
              </a:rPr>
              <a:t>Всероссийский </a:t>
            </a:r>
            <a:br>
              <a:rPr lang="ru-RU" sz="2400" b="1" dirty="0" smtClean="0">
                <a:solidFill>
                  <a:srgbClr val="AB2627"/>
                </a:solidFill>
                <a:latin typeface="+mj-lt"/>
              </a:rPr>
            </a:br>
            <a:r>
              <a:rPr lang="ru-RU" sz="2400" b="1" dirty="0" smtClean="0">
                <a:solidFill>
                  <a:srgbClr val="AB2627"/>
                </a:solidFill>
                <a:latin typeface="+mj-lt"/>
              </a:rPr>
              <a:t>фестиваль молодых дизайнеров </a:t>
            </a:r>
            <a:br>
              <a:rPr lang="ru-RU" sz="2400" b="1" dirty="0" smtClean="0">
                <a:solidFill>
                  <a:srgbClr val="AB2627"/>
                </a:solidFill>
                <a:latin typeface="+mj-lt"/>
              </a:rPr>
            </a:br>
            <a:r>
              <a:rPr lang="ru-RU" sz="2400" b="1" dirty="0" smtClean="0">
                <a:solidFill>
                  <a:srgbClr val="AB2627"/>
                </a:solidFill>
                <a:latin typeface="+mj-lt"/>
              </a:rPr>
              <a:t>«Пятый угол 2017»</a:t>
            </a:r>
            <a:endParaRPr lang="ru-RU" sz="2400" b="1" dirty="0" smtClean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" descr="ptisa.pn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7188" y="357188"/>
            <a:ext cx="9271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5"/>
          <p:cNvSpPr>
            <a:spLocks/>
          </p:cNvSpPr>
          <p:nvPr/>
        </p:nvSpPr>
        <p:spPr bwMode="auto">
          <a:xfrm>
            <a:off x="301625" y="332929"/>
            <a:ext cx="8534400" cy="791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en-US" sz="2400" dirty="0" smtClean="0">
                <a:solidFill>
                  <a:srgbClr val="AB2627"/>
                </a:solidFill>
                <a:latin typeface="Georgia" pitchFamily="18" charset="0"/>
              </a:rPr>
              <a:t>III </a:t>
            </a:r>
            <a:r>
              <a:rPr lang="ru-RU" sz="2400" dirty="0" smtClean="0">
                <a:solidFill>
                  <a:srgbClr val="AB2627"/>
                </a:solidFill>
                <a:latin typeface="Georgia" pitchFamily="18" charset="0"/>
              </a:rPr>
              <a:t>Всероссийский </a:t>
            </a:r>
            <a:r>
              <a:rPr lang="ru-RU" sz="2400" dirty="0" smtClean="0">
                <a:solidFill>
                  <a:srgbClr val="AB2627"/>
                </a:solidFill>
                <a:latin typeface="Georgia" pitchFamily="18" charset="0"/>
              </a:rPr>
              <a:t>фестиваль </a:t>
            </a:r>
            <a:r>
              <a:rPr lang="ru-RU" sz="2400" dirty="0" smtClean="0">
                <a:solidFill>
                  <a:srgbClr val="AB2627"/>
                </a:solidFill>
                <a:latin typeface="Georgia" pitchFamily="18" charset="0"/>
              </a:rPr>
              <a:t>молодых дизайнеров </a:t>
            </a:r>
            <a:br>
              <a:rPr lang="ru-RU" sz="2400" dirty="0" smtClean="0">
                <a:solidFill>
                  <a:srgbClr val="AB2627"/>
                </a:solidFill>
                <a:latin typeface="Georgia" pitchFamily="18" charset="0"/>
              </a:rPr>
            </a:br>
            <a:r>
              <a:rPr lang="ru-RU" sz="2400" dirty="0" smtClean="0">
                <a:solidFill>
                  <a:srgbClr val="AB2627"/>
                </a:solidFill>
                <a:latin typeface="Georgia" pitchFamily="18" charset="0"/>
              </a:rPr>
              <a:t>«Пятый угол 2017»</a:t>
            </a:r>
            <a:endParaRPr lang="ru-RU" sz="2400" dirty="0" smtClean="0">
              <a:cs typeface="Arial" pitchFamily="34" charset="0"/>
            </a:endParaRPr>
          </a:p>
        </p:txBody>
      </p:sp>
      <p:pic>
        <p:nvPicPr>
          <p:cNvPr id="6" name="Рисунок 5" descr="линогравюра АИС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692209" y="2543105"/>
            <a:ext cx="5759583" cy="3838223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51520" y="1484784"/>
            <a:ext cx="864096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+mn-lt"/>
              </a:rPr>
              <a:t>Общее число участников</a:t>
            </a:r>
            <a:r>
              <a:rPr lang="ru-RU" sz="1600" dirty="0" smtClean="0">
                <a:latin typeface="+mn-lt"/>
              </a:rPr>
              <a:t> двух выставок, секций и олимпиад – 1129 человек. </a:t>
            </a:r>
            <a:r>
              <a:rPr lang="ru-RU" sz="1600" dirty="0" smtClean="0">
                <a:latin typeface="+mn-lt"/>
              </a:rPr>
              <a:t/>
            </a:r>
            <a:br>
              <a:rPr lang="ru-RU" sz="1600" dirty="0" smtClean="0">
                <a:latin typeface="+mn-lt"/>
              </a:rPr>
            </a:br>
            <a:r>
              <a:rPr lang="ru-RU" sz="1600" dirty="0" smtClean="0">
                <a:latin typeface="+mn-lt"/>
              </a:rPr>
              <a:t>Вместе </a:t>
            </a:r>
            <a:r>
              <a:rPr lang="ru-RU" sz="1600" dirty="0" smtClean="0">
                <a:latin typeface="+mn-lt"/>
              </a:rPr>
              <a:t>с участниками конференции, мастер-классов и лекции </a:t>
            </a:r>
            <a:r>
              <a:rPr lang="ru-RU" sz="1600" b="1" dirty="0" smtClean="0">
                <a:latin typeface="+mn-lt"/>
              </a:rPr>
              <a:t>– 1200 человек</a:t>
            </a:r>
            <a:r>
              <a:rPr lang="ru-RU" sz="1600" dirty="0" smtClean="0">
                <a:latin typeface="+mn-lt"/>
              </a:rPr>
              <a:t>.</a:t>
            </a:r>
          </a:p>
          <a:p>
            <a:r>
              <a:rPr lang="ru-RU" sz="1600" b="1" dirty="0" smtClean="0">
                <a:latin typeface="+mn-lt"/>
              </a:rPr>
              <a:t>Из них призеры всех конкурсных мероприятий 519 чел., из них учащиеся Художественной </a:t>
            </a:r>
            <a:r>
              <a:rPr lang="ru-RU" sz="1600" b="1" dirty="0" smtClean="0">
                <a:latin typeface="+mn-lt"/>
              </a:rPr>
              <a:t>школы Северска </a:t>
            </a:r>
            <a:r>
              <a:rPr lang="ru-RU" sz="1600" b="1" dirty="0" smtClean="0">
                <a:latin typeface="+mn-lt"/>
              </a:rPr>
              <a:t>– 165 чел. </a:t>
            </a:r>
            <a:endParaRPr lang="ru-RU" sz="1600" b="1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Рисунок 7" descr="ptisa.pn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7188" y="357188"/>
            <a:ext cx="9271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Заголовок 5"/>
          <p:cNvSpPr>
            <a:spLocks/>
          </p:cNvSpPr>
          <p:nvPr/>
        </p:nvSpPr>
        <p:spPr bwMode="auto">
          <a:xfrm>
            <a:off x="301625" y="188913"/>
            <a:ext cx="8534400" cy="935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2400" dirty="0" smtClean="0">
                <a:solidFill>
                  <a:srgbClr val="AB2627"/>
                </a:solidFill>
                <a:latin typeface="Georgia" pitchFamily="18" charset="0"/>
              </a:rPr>
              <a:t>III </a:t>
            </a:r>
            <a:r>
              <a:rPr lang="ru-RU" sz="2400" dirty="0" smtClean="0">
                <a:solidFill>
                  <a:srgbClr val="AB2627"/>
                </a:solidFill>
                <a:latin typeface="Georgia" pitchFamily="18" charset="0"/>
              </a:rPr>
              <a:t>Всероссийский </a:t>
            </a:r>
            <a:r>
              <a:rPr lang="ru-RU" sz="2400" dirty="0" smtClean="0">
                <a:solidFill>
                  <a:srgbClr val="AB2627"/>
                </a:solidFill>
                <a:latin typeface="Georgia" pitchFamily="18" charset="0"/>
              </a:rPr>
              <a:t>фестиваль </a:t>
            </a:r>
            <a:r>
              <a:rPr lang="ru-RU" sz="2400" dirty="0" smtClean="0">
                <a:solidFill>
                  <a:srgbClr val="AB2627"/>
                </a:solidFill>
                <a:latin typeface="Georgia" pitchFamily="18" charset="0"/>
              </a:rPr>
              <a:t>молодых дизайнеров </a:t>
            </a:r>
            <a:br>
              <a:rPr lang="ru-RU" sz="2400" dirty="0" smtClean="0">
                <a:solidFill>
                  <a:srgbClr val="AB2627"/>
                </a:solidFill>
                <a:latin typeface="Georgia" pitchFamily="18" charset="0"/>
              </a:rPr>
            </a:br>
            <a:r>
              <a:rPr lang="ru-RU" sz="2400" dirty="0" smtClean="0">
                <a:solidFill>
                  <a:srgbClr val="AB2627"/>
                </a:solidFill>
                <a:latin typeface="Georgia" pitchFamily="18" charset="0"/>
              </a:rPr>
              <a:t>«Пятый угол 2017</a:t>
            </a:r>
            <a:r>
              <a:rPr lang="ru-RU" sz="2400" dirty="0" smtClean="0">
                <a:solidFill>
                  <a:srgbClr val="AB2627"/>
                </a:solidFill>
                <a:latin typeface="Georgia" pitchFamily="18" charset="0"/>
              </a:rPr>
              <a:t>»</a:t>
            </a:r>
            <a:r>
              <a:rPr lang="ru-RU" sz="2000" b="1" dirty="0" smtClean="0">
                <a:solidFill>
                  <a:srgbClr val="AB2627"/>
                </a:solidFill>
                <a:latin typeface="Georgia" pitchFamily="18" charset="0"/>
              </a:rPr>
              <a:t> </a:t>
            </a:r>
            <a:endParaRPr lang="ru-RU" sz="2000" dirty="0">
              <a:solidFill>
                <a:srgbClr val="AB2627"/>
              </a:solidFill>
              <a:latin typeface="Georgia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51520" y="1412776"/>
            <a:ext cx="835292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numCol="1" anchor="ctr">
            <a:spAutoFit/>
          </a:bodyPr>
          <a:lstStyle/>
          <a:p>
            <a:pPr indent="452438" algn="just"/>
            <a:r>
              <a:rPr lang="ru-RU" sz="1400" dirty="0" smtClean="0">
                <a:latin typeface="+mn-lt"/>
              </a:rPr>
              <a:t>Фестиваль молодых дизайнеров «Пятый угол» проводится один раз в два года, </a:t>
            </a:r>
            <a:r>
              <a:rPr lang="ru-RU" sz="1400" dirty="0" smtClean="0">
                <a:latin typeface="+mn-lt"/>
              </a:rPr>
              <a:t>с 2000 г.: сначала </a:t>
            </a:r>
            <a:r>
              <a:rPr lang="ru-RU" sz="1400" dirty="0" smtClean="0">
                <a:latin typeface="+mn-lt"/>
              </a:rPr>
              <a:t>на городском уровне, с 2010 года – на областном, а с 2012 года – во всероссийском масштабе. Всероссийский форум (фестиваль) молодых дизайнеров «Пятый угол» включен </a:t>
            </a:r>
            <a:r>
              <a:rPr lang="ru-RU" sz="1400" dirty="0" smtClean="0">
                <a:latin typeface="+mn-lt"/>
              </a:rPr>
              <a:t/>
            </a:r>
            <a:br>
              <a:rPr lang="ru-RU" sz="1400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>в </a:t>
            </a:r>
            <a:r>
              <a:rPr lang="ru-RU" sz="1400" dirty="0" smtClean="0">
                <a:latin typeface="+mn-lt"/>
              </a:rPr>
              <a:t>перечень профессионально значимых конкурсных мероприятий сферы культуры по поддержке молодых дарований на территории Томской области, утвержденный приказом Департамента </a:t>
            </a:r>
            <a:r>
              <a:rPr lang="ru-RU" sz="1400" dirty="0" smtClean="0">
                <a:latin typeface="+mn-lt"/>
              </a:rPr>
              <a:t/>
            </a:r>
            <a:br>
              <a:rPr lang="ru-RU" sz="1400" dirty="0" smtClean="0">
                <a:latin typeface="+mn-lt"/>
              </a:rPr>
            </a:br>
            <a:r>
              <a:rPr lang="ru-RU" sz="1400" dirty="0" smtClean="0">
                <a:latin typeface="+mn-lt"/>
              </a:rPr>
              <a:t>по </a:t>
            </a:r>
            <a:r>
              <a:rPr lang="ru-RU" sz="1400" dirty="0" smtClean="0">
                <a:latin typeface="+mn-lt"/>
              </a:rPr>
              <a:t>культуре и туризму Томской области от 24.08.2015 № 210/01-09. Данным приказом установлена очередность проведения мероприятия: октябрь 2017, 2019, 2021 г.г. В 2014 и 2017 годах в мероприятиях приняли участие участники из других стран. </a:t>
            </a:r>
          </a:p>
        </p:txBody>
      </p:sp>
      <p:pic>
        <p:nvPicPr>
          <p:cNvPr id="5" name="Рисунок 8" descr="экспозиция 2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79512" y="3284984"/>
            <a:ext cx="4392488" cy="2880320"/>
          </a:xfrm>
          <a:prstGeom prst="rect">
            <a:avLst/>
          </a:prstGeom>
          <a:ln>
            <a:noFill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1331640" y="6145559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AB2627"/>
                </a:solidFill>
                <a:latin typeface="Georgia" pitchFamily="18" charset="0"/>
              </a:rPr>
              <a:t>«Пятый угол 2012»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96136" y="6145559"/>
            <a:ext cx="25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AB2627"/>
                </a:solidFill>
                <a:latin typeface="Georgia" pitchFamily="18" charset="0"/>
              </a:rPr>
              <a:t>«Пятый угол 2014»</a:t>
            </a:r>
          </a:p>
        </p:txBody>
      </p:sp>
      <p:pic>
        <p:nvPicPr>
          <p:cNvPr id="8" name="Рисунок 7" descr="Искусство и авторский мир в Музее Северска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4644008" y="3284984"/>
            <a:ext cx="4320480" cy="2880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Рисунок 7" descr="ptisa.pn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7188" y="357188"/>
            <a:ext cx="9271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Заголовок 5"/>
          <p:cNvSpPr>
            <a:spLocks/>
          </p:cNvSpPr>
          <p:nvPr/>
        </p:nvSpPr>
        <p:spPr bwMode="auto">
          <a:xfrm>
            <a:off x="301625" y="188913"/>
            <a:ext cx="8534400" cy="935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2400" dirty="0" smtClean="0">
                <a:solidFill>
                  <a:srgbClr val="AB2627"/>
                </a:solidFill>
                <a:latin typeface="Georgia" pitchFamily="18" charset="0"/>
              </a:rPr>
              <a:t>III </a:t>
            </a:r>
            <a:r>
              <a:rPr lang="ru-RU" sz="2400" dirty="0" smtClean="0">
                <a:solidFill>
                  <a:srgbClr val="AB2627"/>
                </a:solidFill>
                <a:latin typeface="Georgia" pitchFamily="18" charset="0"/>
              </a:rPr>
              <a:t>Всероссийский </a:t>
            </a:r>
            <a:r>
              <a:rPr lang="ru-RU" sz="2400" dirty="0" smtClean="0">
                <a:solidFill>
                  <a:srgbClr val="AB2627"/>
                </a:solidFill>
                <a:latin typeface="Georgia" pitchFamily="18" charset="0"/>
              </a:rPr>
              <a:t>фестиваль </a:t>
            </a:r>
            <a:r>
              <a:rPr lang="ru-RU" sz="2400" dirty="0" smtClean="0">
                <a:solidFill>
                  <a:srgbClr val="AB2627"/>
                </a:solidFill>
                <a:latin typeface="Georgia" pitchFamily="18" charset="0"/>
              </a:rPr>
              <a:t>молодых дизайнеров </a:t>
            </a:r>
            <a:br>
              <a:rPr lang="ru-RU" sz="2400" dirty="0" smtClean="0">
                <a:solidFill>
                  <a:srgbClr val="AB2627"/>
                </a:solidFill>
                <a:latin typeface="Georgia" pitchFamily="18" charset="0"/>
              </a:rPr>
            </a:br>
            <a:r>
              <a:rPr lang="ru-RU" sz="2400" dirty="0" smtClean="0">
                <a:solidFill>
                  <a:srgbClr val="AB2627"/>
                </a:solidFill>
                <a:latin typeface="Georgia" pitchFamily="18" charset="0"/>
              </a:rPr>
              <a:t>«Пятый угол 2017</a:t>
            </a:r>
            <a:r>
              <a:rPr lang="ru-RU" sz="2400" dirty="0" smtClean="0">
                <a:solidFill>
                  <a:srgbClr val="AB2627"/>
                </a:solidFill>
                <a:latin typeface="Georgia" pitchFamily="18" charset="0"/>
              </a:rPr>
              <a:t>»</a:t>
            </a:r>
            <a:r>
              <a:rPr lang="ru-RU" sz="2000" b="1" dirty="0" smtClean="0">
                <a:solidFill>
                  <a:srgbClr val="AB2627"/>
                </a:solidFill>
                <a:latin typeface="Georgia" pitchFamily="18" charset="0"/>
              </a:rPr>
              <a:t> </a:t>
            </a:r>
            <a:endParaRPr lang="ru-RU" sz="2000" dirty="0">
              <a:solidFill>
                <a:srgbClr val="AB2627"/>
              </a:solidFill>
              <a:latin typeface="Georgia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14282" y="1700808"/>
            <a:ext cx="875020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numCol="1" anchor="ctr">
            <a:spAutoFit/>
          </a:bodyPr>
          <a:lstStyle/>
          <a:p>
            <a:pPr indent="452438" algn="just"/>
            <a:r>
              <a:rPr lang="ru-RU" sz="1600" dirty="0" smtClean="0">
                <a:latin typeface="+mn-lt"/>
              </a:rPr>
              <a:t>Организатором фестиваля выступает МБУДО «Художественная школа». Партнеры: Томский областной художественный музей (ТОХМ), Институт искусств и культуры Томского госуниверситета (</a:t>
            </a:r>
            <a:r>
              <a:rPr lang="ru-RU" sz="1600" dirty="0" err="1" smtClean="0">
                <a:latin typeface="+mn-lt"/>
              </a:rPr>
              <a:t>ИИиК</a:t>
            </a:r>
            <a:r>
              <a:rPr lang="ru-RU" sz="1600" dirty="0" smtClean="0">
                <a:latin typeface="+mn-lt"/>
              </a:rPr>
              <a:t> ТГУ), Архитектурный факультет (АФ ТГАСУ), Кафедра инженерной графики и промышленного дизайна Томского политехнического университета (ТПУ), МБОУ «Северская гимназия».</a:t>
            </a:r>
            <a:endParaRPr lang="ru-RU" sz="1600" dirty="0">
              <a:latin typeface="+mn-lt"/>
            </a:endParaRPr>
          </a:p>
        </p:txBody>
      </p:sp>
      <p:pic>
        <p:nvPicPr>
          <p:cNvPr id="6" name="Рисунок 5" descr="жюри макетирования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564954" y="3429001"/>
            <a:ext cx="4399534" cy="2880320"/>
          </a:xfrm>
          <a:prstGeom prst="rect">
            <a:avLst/>
          </a:prstGeom>
        </p:spPr>
      </p:pic>
      <p:pic>
        <p:nvPicPr>
          <p:cNvPr id="7" name="Рисунок 6" descr="7b2i1DYEPew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179512" y="3429000"/>
            <a:ext cx="4322168" cy="28803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Рисунок 7" descr="ptisa.pn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7188" y="357188"/>
            <a:ext cx="9271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Заголовок 5"/>
          <p:cNvSpPr>
            <a:spLocks/>
          </p:cNvSpPr>
          <p:nvPr/>
        </p:nvSpPr>
        <p:spPr bwMode="auto">
          <a:xfrm>
            <a:off x="301625" y="188913"/>
            <a:ext cx="8534400" cy="935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2400" dirty="0" smtClean="0">
                <a:solidFill>
                  <a:srgbClr val="AB2627"/>
                </a:solidFill>
                <a:latin typeface="Georgia" pitchFamily="18" charset="0"/>
              </a:rPr>
              <a:t>III </a:t>
            </a:r>
            <a:r>
              <a:rPr lang="ru-RU" sz="2400" dirty="0" smtClean="0">
                <a:solidFill>
                  <a:srgbClr val="AB2627"/>
                </a:solidFill>
                <a:latin typeface="Georgia" pitchFamily="18" charset="0"/>
              </a:rPr>
              <a:t>Всероссийский </a:t>
            </a:r>
            <a:r>
              <a:rPr lang="ru-RU" sz="2400" dirty="0" smtClean="0">
                <a:solidFill>
                  <a:srgbClr val="AB2627"/>
                </a:solidFill>
                <a:latin typeface="Georgia" pitchFamily="18" charset="0"/>
              </a:rPr>
              <a:t>фестиваль </a:t>
            </a:r>
            <a:r>
              <a:rPr lang="ru-RU" sz="2400" dirty="0" smtClean="0">
                <a:solidFill>
                  <a:srgbClr val="AB2627"/>
                </a:solidFill>
                <a:latin typeface="Georgia" pitchFamily="18" charset="0"/>
              </a:rPr>
              <a:t>молодых дизайнеров </a:t>
            </a:r>
            <a:br>
              <a:rPr lang="ru-RU" sz="2400" dirty="0" smtClean="0">
                <a:solidFill>
                  <a:srgbClr val="AB2627"/>
                </a:solidFill>
                <a:latin typeface="Georgia" pitchFamily="18" charset="0"/>
              </a:rPr>
            </a:br>
            <a:r>
              <a:rPr lang="ru-RU" sz="2400" dirty="0" smtClean="0">
                <a:solidFill>
                  <a:srgbClr val="AB2627"/>
                </a:solidFill>
                <a:latin typeface="Georgia" pitchFamily="18" charset="0"/>
              </a:rPr>
              <a:t>«Пятый угол 2017</a:t>
            </a:r>
            <a:r>
              <a:rPr lang="ru-RU" sz="2400" dirty="0" smtClean="0">
                <a:solidFill>
                  <a:srgbClr val="AB2627"/>
                </a:solidFill>
                <a:latin typeface="Georgia" pitchFamily="18" charset="0"/>
              </a:rPr>
              <a:t>»</a:t>
            </a:r>
            <a:r>
              <a:rPr lang="ru-RU" sz="2000" b="1" dirty="0" smtClean="0">
                <a:solidFill>
                  <a:srgbClr val="AB2627"/>
                </a:solidFill>
                <a:latin typeface="Georgia" pitchFamily="18" charset="0"/>
              </a:rPr>
              <a:t> </a:t>
            </a:r>
            <a:endParaRPr lang="ru-RU" sz="2000" dirty="0">
              <a:solidFill>
                <a:srgbClr val="AB2627"/>
              </a:solidFill>
              <a:latin typeface="Georgia" pitchFamily="18" charset="0"/>
            </a:endParaRPr>
          </a:p>
        </p:txBody>
      </p:sp>
      <p:pic>
        <p:nvPicPr>
          <p:cNvPr id="7" name="Рисунок 6" descr="DSC_0754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179511" y="1628801"/>
            <a:ext cx="6395527" cy="3744415"/>
          </a:xfrm>
          <a:prstGeom prst="rect">
            <a:avLst/>
          </a:prstGeom>
        </p:spPr>
      </p:pic>
      <p:pic>
        <p:nvPicPr>
          <p:cNvPr id="8" name="Рисунок 7" descr="DSC_0829.JP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6432131" y="1628800"/>
            <a:ext cx="2532130" cy="419202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9552" y="5445224"/>
            <a:ext cx="47323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AB2627"/>
                </a:solidFill>
                <a:latin typeface="Georgia" pitchFamily="18" charset="0"/>
              </a:rPr>
              <a:t>Открытие </a:t>
            </a:r>
            <a:r>
              <a:rPr lang="en-US" sz="2000" b="1" dirty="0" smtClean="0">
                <a:solidFill>
                  <a:srgbClr val="AB2627"/>
                </a:solidFill>
                <a:latin typeface="Georgia" pitchFamily="18" charset="0"/>
              </a:rPr>
              <a:t>III </a:t>
            </a:r>
            <a:r>
              <a:rPr lang="ru-RU" sz="2000" b="1" dirty="0" smtClean="0">
                <a:solidFill>
                  <a:srgbClr val="AB2627"/>
                </a:solidFill>
                <a:latin typeface="Georgia" pitchFamily="18" charset="0"/>
              </a:rPr>
              <a:t>Всероссийского </a:t>
            </a:r>
            <a:br>
              <a:rPr lang="ru-RU" sz="2000" b="1" dirty="0" smtClean="0">
                <a:solidFill>
                  <a:srgbClr val="AB2627"/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rgbClr val="AB2627"/>
                </a:solidFill>
                <a:latin typeface="Georgia" pitchFamily="18" charset="0"/>
              </a:rPr>
              <a:t>фестиваля молодых дизайнеров </a:t>
            </a:r>
            <a:br>
              <a:rPr lang="ru-RU" sz="2000" b="1" dirty="0" smtClean="0">
                <a:solidFill>
                  <a:srgbClr val="AB2627"/>
                </a:solidFill>
                <a:latin typeface="Georgia" pitchFamily="18" charset="0"/>
              </a:rPr>
            </a:br>
            <a:r>
              <a:rPr lang="ru-RU" sz="2000" b="1" dirty="0" smtClean="0">
                <a:solidFill>
                  <a:srgbClr val="AB2627"/>
                </a:solidFill>
                <a:latin typeface="Georgia" pitchFamily="18" charset="0"/>
              </a:rPr>
              <a:t>«Пятый угол 2017» в ТОХМ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00192" y="5877272"/>
            <a:ext cx="26500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AB2627"/>
                </a:solidFill>
                <a:latin typeface="Georgia" pitchFamily="18" charset="0"/>
              </a:rPr>
              <a:t>Депутат Думы ЗАТО </a:t>
            </a:r>
            <a:r>
              <a:rPr lang="ru-RU" sz="1400" dirty="0" err="1" smtClean="0">
                <a:solidFill>
                  <a:srgbClr val="AB2627"/>
                </a:solidFill>
                <a:latin typeface="Georgia" pitchFamily="18" charset="0"/>
              </a:rPr>
              <a:t>Северск</a:t>
            </a:r>
            <a:r>
              <a:rPr lang="ru-RU" sz="1400" dirty="0" smtClean="0">
                <a:solidFill>
                  <a:srgbClr val="AB2627"/>
                </a:solidFill>
                <a:latin typeface="Georgia" pitchFamily="18" charset="0"/>
              </a:rPr>
              <a:t> </a:t>
            </a:r>
          </a:p>
          <a:p>
            <a:r>
              <a:rPr lang="ru-RU" sz="1400" dirty="0" smtClean="0">
                <a:solidFill>
                  <a:srgbClr val="AB2627"/>
                </a:solidFill>
                <a:latin typeface="Georgia" pitchFamily="18" charset="0"/>
              </a:rPr>
              <a:t>Зубкова Н.М.</a:t>
            </a:r>
            <a:endParaRPr lang="ru-RU" sz="1400" dirty="0" smtClean="0">
              <a:solidFill>
                <a:srgbClr val="AB2627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Рисунок 7" descr="ptisa.pn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7188" y="357188"/>
            <a:ext cx="9271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19" name="Заголовок 5"/>
          <p:cNvSpPr>
            <a:spLocks/>
          </p:cNvSpPr>
          <p:nvPr/>
        </p:nvSpPr>
        <p:spPr bwMode="auto">
          <a:xfrm>
            <a:off x="301625" y="188913"/>
            <a:ext cx="8534400" cy="935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r>
              <a:rPr lang="en-US" sz="2400" dirty="0" smtClean="0">
                <a:solidFill>
                  <a:srgbClr val="AB2627"/>
                </a:solidFill>
                <a:latin typeface="Georgia" pitchFamily="18" charset="0"/>
              </a:rPr>
              <a:t>III </a:t>
            </a:r>
            <a:r>
              <a:rPr lang="ru-RU" sz="2400" dirty="0" smtClean="0">
                <a:solidFill>
                  <a:srgbClr val="AB2627"/>
                </a:solidFill>
                <a:latin typeface="Georgia" pitchFamily="18" charset="0"/>
              </a:rPr>
              <a:t>Всероссийский </a:t>
            </a:r>
            <a:r>
              <a:rPr lang="ru-RU" sz="2400" dirty="0" smtClean="0">
                <a:solidFill>
                  <a:srgbClr val="AB2627"/>
                </a:solidFill>
                <a:latin typeface="Georgia" pitchFamily="18" charset="0"/>
              </a:rPr>
              <a:t>фестиваль </a:t>
            </a:r>
            <a:r>
              <a:rPr lang="ru-RU" sz="2400" dirty="0" smtClean="0">
                <a:solidFill>
                  <a:srgbClr val="AB2627"/>
                </a:solidFill>
                <a:latin typeface="Georgia" pitchFamily="18" charset="0"/>
              </a:rPr>
              <a:t>молодых дизайнеров </a:t>
            </a:r>
            <a:br>
              <a:rPr lang="ru-RU" sz="2400" dirty="0" smtClean="0">
                <a:solidFill>
                  <a:srgbClr val="AB2627"/>
                </a:solidFill>
                <a:latin typeface="Georgia" pitchFamily="18" charset="0"/>
              </a:rPr>
            </a:br>
            <a:r>
              <a:rPr lang="ru-RU" sz="2400" dirty="0" smtClean="0">
                <a:solidFill>
                  <a:srgbClr val="AB2627"/>
                </a:solidFill>
                <a:latin typeface="Georgia" pitchFamily="18" charset="0"/>
              </a:rPr>
              <a:t>«Пятый угол 2017</a:t>
            </a:r>
            <a:r>
              <a:rPr lang="ru-RU" sz="2400" dirty="0" smtClean="0">
                <a:solidFill>
                  <a:srgbClr val="AB2627"/>
                </a:solidFill>
                <a:latin typeface="Georgia" pitchFamily="18" charset="0"/>
              </a:rPr>
              <a:t>»</a:t>
            </a:r>
            <a:r>
              <a:rPr lang="ru-RU" sz="2000" b="1" dirty="0" smtClean="0">
                <a:solidFill>
                  <a:srgbClr val="AB2627"/>
                </a:solidFill>
                <a:latin typeface="Georgia" pitchFamily="18" charset="0"/>
              </a:rPr>
              <a:t> </a:t>
            </a:r>
            <a:endParaRPr lang="ru-RU" sz="2000" dirty="0">
              <a:solidFill>
                <a:srgbClr val="AB2627"/>
              </a:solidFill>
              <a:latin typeface="Georgia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14282" y="1484784"/>
            <a:ext cx="8750206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numCol="1" anchor="ctr">
            <a:spAutoFit/>
          </a:bodyPr>
          <a:lstStyle/>
          <a:p>
            <a:pPr indent="452438" algn="just"/>
            <a:r>
              <a:rPr lang="ru-RU" sz="1400" dirty="0" smtClean="0">
                <a:latin typeface="+mn-lt"/>
              </a:rPr>
              <a:t>Традиционно </a:t>
            </a:r>
            <a:r>
              <a:rPr lang="ru-RU" sz="1400" dirty="0" smtClean="0">
                <a:latin typeface="+mn-lt"/>
              </a:rPr>
              <a:t>Фестиваль представляет собой комплекс мероприятий: выставку-конкурс творческих работ «Пятый угол», работу секций «Искусство и авторский мир», «Искусство: образы времени» с представлением проектов и исследований учащихся, олимпиады для учащихся и студентов, лекции, мастер-классы и конференцию. В 2017 году к ним добавилась выставка-конкурс «Символ мира в </a:t>
            </a:r>
            <a:r>
              <a:rPr lang="en-US" sz="1400" dirty="0" smtClean="0">
                <a:latin typeface="+mn-lt"/>
              </a:rPr>
              <a:t>XXI </a:t>
            </a:r>
            <a:r>
              <a:rPr lang="ru-RU" sz="1400" dirty="0" smtClean="0">
                <a:latin typeface="+mn-lt"/>
              </a:rPr>
              <a:t>веке» и увеличилось число олимпиад. В качестве лектора был приглашен Сергей </a:t>
            </a:r>
            <a:r>
              <a:rPr lang="ru-RU" sz="1400" dirty="0" err="1" smtClean="0">
                <a:latin typeface="+mn-lt"/>
              </a:rPr>
              <a:t>Хельмянов</a:t>
            </a:r>
            <a:r>
              <a:rPr lang="ru-RU" sz="1400" dirty="0" smtClean="0">
                <a:latin typeface="+mn-lt"/>
              </a:rPr>
              <a:t>, зав. кафедрой промышленного дизайна Санкт-Петербургской государственной художественно-промышленной академии им. А.Л. </a:t>
            </a:r>
            <a:r>
              <a:rPr lang="ru-RU" sz="1400" dirty="0" err="1" smtClean="0">
                <a:latin typeface="+mn-lt"/>
              </a:rPr>
              <a:t>Штиглица</a:t>
            </a:r>
            <a:r>
              <a:rPr lang="ru-RU" sz="1400" dirty="0" smtClean="0">
                <a:latin typeface="+mn-lt"/>
              </a:rPr>
              <a:t>.</a:t>
            </a:r>
            <a:endParaRPr lang="ru-RU" sz="1400" dirty="0">
              <a:latin typeface="+mn-lt"/>
            </a:endParaRPr>
          </a:p>
        </p:txBody>
      </p:sp>
      <p:pic>
        <p:nvPicPr>
          <p:cNvPr id="8" name="Рисунок 7" descr="Сергей Хельмянов ТОХМ.jpg"/>
          <p:cNvPicPr>
            <a:picLocks noChangeAspect="1"/>
          </p:cNvPicPr>
          <p:nvPr/>
        </p:nvPicPr>
        <p:blipFill>
          <a:blip r:embed="rId3" cstate="screen"/>
          <a:srcRect/>
          <a:stretch>
            <a:fillRect/>
          </a:stretch>
        </p:blipFill>
        <p:spPr>
          <a:xfrm>
            <a:off x="4694699" y="3068960"/>
            <a:ext cx="4197781" cy="3238924"/>
          </a:xfrm>
          <a:prstGeom prst="rect">
            <a:avLst/>
          </a:prstGeom>
        </p:spPr>
      </p:pic>
      <p:pic>
        <p:nvPicPr>
          <p:cNvPr id="9" name="Рисунок 8" descr="yR6yGw455sU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251520" y="3068960"/>
            <a:ext cx="2160240" cy="3240360"/>
          </a:xfrm>
          <a:prstGeom prst="rect">
            <a:avLst/>
          </a:prstGeom>
        </p:spPr>
      </p:pic>
      <p:pic>
        <p:nvPicPr>
          <p:cNvPr id="12" name="Рисунок 11" descr="bxXnlKaOJHk.jpg"/>
          <p:cNvPicPr>
            <a:picLocks noChangeAspect="1"/>
          </p:cNvPicPr>
          <p:nvPr/>
        </p:nvPicPr>
        <p:blipFill>
          <a:blip r:embed="rId5" cstate="screen"/>
          <a:stretch>
            <a:fillRect/>
          </a:stretch>
        </p:blipFill>
        <p:spPr>
          <a:xfrm>
            <a:off x="2483768" y="3068960"/>
            <a:ext cx="2160240" cy="32403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" descr="ptisa.pn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7188" y="357188"/>
            <a:ext cx="9271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5"/>
          <p:cNvSpPr>
            <a:spLocks/>
          </p:cNvSpPr>
          <p:nvPr/>
        </p:nvSpPr>
        <p:spPr bwMode="auto">
          <a:xfrm>
            <a:off x="301625" y="332929"/>
            <a:ext cx="8534400" cy="791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en-US" sz="2400" dirty="0" smtClean="0">
                <a:solidFill>
                  <a:srgbClr val="AB2627"/>
                </a:solidFill>
                <a:latin typeface="Georgia" pitchFamily="18" charset="0"/>
              </a:rPr>
              <a:t>III </a:t>
            </a:r>
            <a:r>
              <a:rPr lang="ru-RU" sz="2400" dirty="0" smtClean="0">
                <a:solidFill>
                  <a:srgbClr val="AB2627"/>
                </a:solidFill>
                <a:latin typeface="Georgia" pitchFamily="18" charset="0"/>
              </a:rPr>
              <a:t>Всероссийский </a:t>
            </a:r>
            <a:r>
              <a:rPr lang="ru-RU" sz="2400" dirty="0" smtClean="0">
                <a:solidFill>
                  <a:srgbClr val="AB2627"/>
                </a:solidFill>
                <a:latin typeface="Georgia" pitchFamily="18" charset="0"/>
              </a:rPr>
              <a:t>фестиваль </a:t>
            </a:r>
            <a:r>
              <a:rPr lang="ru-RU" sz="2400" dirty="0" smtClean="0">
                <a:solidFill>
                  <a:srgbClr val="AB2627"/>
                </a:solidFill>
                <a:latin typeface="Georgia" pitchFamily="18" charset="0"/>
              </a:rPr>
              <a:t>молодых дизайнеров </a:t>
            </a:r>
            <a:br>
              <a:rPr lang="ru-RU" sz="2400" dirty="0" smtClean="0">
                <a:solidFill>
                  <a:srgbClr val="AB2627"/>
                </a:solidFill>
                <a:latin typeface="Georgia" pitchFamily="18" charset="0"/>
              </a:rPr>
            </a:br>
            <a:r>
              <a:rPr lang="ru-RU" sz="2400" dirty="0" smtClean="0">
                <a:solidFill>
                  <a:srgbClr val="AB2627"/>
                </a:solidFill>
                <a:latin typeface="Georgia" pitchFamily="18" charset="0"/>
              </a:rPr>
              <a:t>«Пятый угол 2017»</a:t>
            </a:r>
            <a:endParaRPr lang="ru-RU" sz="2400" dirty="0" smtClean="0"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1613699"/>
            <a:ext cx="856195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u="sng" dirty="0" smtClean="0">
                <a:latin typeface="+mn-lt"/>
              </a:rPr>
              <a:t>Олимпиады среди школьников и студентов:</a:t>
            </a:r>
            <a:endParaRPr lang="ru-RU" sz="1400" dirty="0" smtClean="0">
              <a:latin typeface="+mn-lt"/>
            </a:endParaRPr>
          </a:p>
          <a:p>
            <a:r>
              <a:rPr lang="ru-RU" sz="1400" dirty="0" smtClean="0">
                <a:latin typeface="+mn-lt"/>
              </a:rPr>
              <a:t>По рисунку – «Городской пейзаж»,</a:t>
            </a:r>
          </a:p>
          <a:p>
            <a:r>
              <a:rPr lang="ru-RU" sz="1400" dirty="0" smtClean="0">
                <a:latin typeface="+mn-lt"/>
              </a:rPr>
              <a:t>По композиции – «Город в стиле </a:t>
            </a:r>
            <a:r>
              <a:rPr lang="ru-RU" sz="1400" dirty="0" err="1" smtClean="0">
                <a:latin typeface="+mn-lt"/>
              </a:rPr>
              <a:t>стимпанк</a:t>
            </a:r>
            <a:r>
              <a:rPr lang="ru-RU" sz="1400" dirty="0" smtClean="0">
                <a:latin typeface="+mn-lt"/>
              </a:rPr>
              <a:t>», «</a:t>
            </a:r>
            <a:r>
              <a:rPr lang="ru-RU" sz="1400" dirty="0" err="1" smtClean="0">
                <a:latin typeface="+mn-lt"/>
              </a:rPr>
              <a:t>Супрематическая</a:t>
            </a:r>
            <a:r>
              <a:rPr lang="ru-RU" sz="1400" dirty="0" smtClean="0">
                <a:latin typeface="+mn-lt"/>
              </a:rPr>
              <a:t> композиция»</a:t>
            </a:r>
          </a:p>
          <a:p>
            <a:r>
              <a:rPr lang="ru-RU" sz="1400" dirty="0" smtClean="0">
                <a:latin typeface="+mn-lt"/>
              </a:rPr>
              <a:t>По инженерной графике – 5 олимпиад на разные возраста и уровень сложности.</a:t>
            </a:r>
          </a:p>
          <a:p>
            <a:r>
              <a:rPr lang="ru-RU" sz="1400" dirty="0" smtClean="0">
                <a:latin typeface="+mn-lt"/>
              </a:rPr>
              <a:t>По макетированию (объемно-пространственная композиция) – 2 олимпиады на разные возраста. </a:t>
            </a:r>
            <a:r>
              <a:rPr lang="ru-RU" sz="1400" dirty="0" smtClean="0">
                <a:latin typeface="+mn-lt"/>
              </a:rPr>
              <a:t/>
            </a:r>
            <a:br>
              <a:rPr lang="ru-RU" sz="1400" dirty="0" smtClean="0">
                <a:latin typeface="+mn-lt"/>
              </a:rPr>
            </a:br>
            <a:endParaRPr lang="ru-RU" sz="1400" dirty="0" smtClean="0">
              <a:latin typeface="+mn-lt"/>
            </a:endParaRPr>
          </a:p>
          <a:p>
            <a:r>
              <a:rPr lang="ru-RU" sz="1400" b="1" dirty="0" smtClean="0">
                <a:latin typeface="+mn-lt"/>
              </a:rPr>
              <a:t>Всего 287 участников, 141 призер, из них  </a:t>
            </a:r>
            <a:r>
              <a:rPr lang="ru-RU" sz="1400" b="1" dirty="0" smtClean="0">
                <a:latin typeface="+mn-lt"/>
              </a:rPr>
              <a:t>учащиеся Художественной школы </a:t>
            </a:r>
            <a:r>
              <a:rPr lang="ru-RU" sz="1400" b="1" dirty="0" smtClean="0">
                <a:latin typeface="+mn-lt"/>
              </a:rPr>
              <a:t>Северска </a:t>
            </a:r>
            <a:r>
              <a:rPr lang="ru-RU" sz="1400" b="1" dirty="0" smtClean="0">
                <a:latin typeface="+mn-lt"/>
              </a:rPr>
              <a:t/>
            </a:r>
            <a:br>
              <a:rPr lang="ru-RU" sz="1400" b="1" dirty="0" smtClean="0">
                <a:latin typeface="+mn-lt"/>
              </a:rPr>
            </a:br>
            <a:r>
              <a:rPr lang="ru-RU" sz="1400" b="1" dirty="0" smtClean="0">
                <a:latin typeface="+mn-lt"/>
              </a:rPr>
              <a:t>соответственно</a:t>
            </a:r>
            <a:r>
              <a:rPr lang="ru-RU" sz="1400" b="1" dirty="0" smtClean="0">
                <a:latin typeface="+mn-lt"/>
              </a:rPr>
              <a:t>:  48 / 24</a:t>
            </a:r>
            <a:endParaRPr lang="ru-RU" sz="1400" dirty="0">
              <a:latin typeface="+mn-lt"/>
            </a:endParaRPr>
          </a:p>
        </p:txBody>
      </p:sp>
      <p:pic>
        <p:nvPicPr>
          <p:cNvPr id="8" name="Рисунок 7" descr="CS11NAkxnuY.jpg"/>
          <p:cNvPicPr>
            <a:picLocks noChangeAspect="1"/>
          </p:cNvPicPr>
          <p:nvPr/>
        </p:nvPicPr>
        <p:blipFill>
          <a:blip r:embed="rId3" cstate="screen">
            <a:lum bright="20000" contrast="10000"/>
          </a:blip>
          <a:srcRect/>
          <a:stretch>
            <a:fillRect/>
          </a:stretch>
        </p:blipFill>
        <p:spPr>
          <a:xfrm>
            <a:off x="323528" y="3645024"/>
            <a:ext cx="4283968" cy="2855376"/>
          </a:xfrm>
          <a:prstGeom prst="rect">
            <a:avLst/>
          </a:prstGeom>
        </p:spPr>
      </p:pic>
      <p:pic>
        <p:nvPicPr>
          <p:cNvPr id="9" name="Рисунок 8" descr="2 место Бренчугина Анна 17 лет ХШ Северск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4788024" y="3645023"/>
            <a:ext cx="4038125" cy="285561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" descr="ptisa.pn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7188" y="357188"/>
            <a:ext cx="9271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5"/>
          <p:cNvSpPr>
            <a:spLocks/>
          </p:cNvSpPr>
          <p:nvPr/>
        </p:nvSpPr>
        <p:spPr bwMode="auto">
          <a:xfrm>
            <a:off x="301625" y="332929"/>
            <a:ext cx="8534400" cy="791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en-US" sz="2400" dirty="0" smtClean="0">
                <a:solidFill>
                  <a:srgbClr val="AB2627"/>
                </a:solidFill>
                <a:latin typeface="Georgia" pitchFamily="18" charset="0"/>
              </a:rPr>
              <a:t>III </a:t>
            </a:r>
            <a:r>
              <a:rPr lang="ru-RU" sz="2400" dirty="0" smtClean="0">
                <a:solidFill>
                  <a:srgbClr val="AB2627"/>
                </a:solidFill>
                <a:latin typeface="Georgia" pitchFamily="18" charset="0"/>
              </a:rPr>
              <a:t>Всероссийский </a:t>
            </a:r>
            <a:r>
              <a:rPr lang="ru-RU" sz="2400" dirty="0" smtClean="0">
                <a:solidFill>
                  <a:srgbClr val="AB2627"/>
                </a:solidFill>
                <a:latin typeface="Georgia" pitchFamily="18" charset="0"/>
              </a:rPr>
              <a:t>фестиваль </a:t>
            </a:r>
            <a:r>
              <a:rPr lang="ru-RU" sz="2400" dirty="0" smtClean="0">
                <a:solidFill>
                  <a:srgbClr val="AB2627"/>
                </a:solidFill>
                <a:latin typeface="Georgia" pitchFamily="18" charset="0"/>
              </a:rPr>
              <a:t>молодых дизайнеров </a:t>
            </a:r>
            <a:br>
              <a:rPr lang="ru-RU" sz="2400" dirty="0" smtClean="0">
                <a:solidFill>
                  <a:srgbClr val="AB2627"/>
                </a:solidFill>
                <a:latin typeface="Georgia" pitchFamily="18" charset="0"/>
              </a:rPr>
            </a:br>
            <a:r>
              <a:rPr lang="ru-RU" sz="2400" dirty="0" smtClean="0">
                <a:solidFill>
                  <a:srgbClr val="AB2627"/>
                </a:solidFill>
                <a:latin typeface="Georgia" pitchFamily="18" charset="0"/>
              </a:rPr>
              <a:t>«Пятый угол 2017»</a:t>
            </a:r>
            <a:endParaRPr lang="ru-RU" sz="2400" dirty="0" smtClean="0"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1484784"/>
            <a:ext cx="856895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u="sng" dirty="0" smtClean="0">
                <a:latin typeface="+mn-lt"/>
              </a:rPr>
              <a:t>Секция «Искусство и авторский мир»</a:t>
            </a:r>
            <a:endParaRPr lang="ru-RU" sz="1400" dirty="0" smtClean="0">
              <a:latin typeface="+mn-lt"/>
            </a:endParaRPr>
          </a:p>
          <a:p>
            <a:r>
              <a:rPr lang="ru-RU" sz="1400" dirty="0" smtClean="0">
                <a:latin typeface="+mn-lt"/>
              </a:rPr>
              <a:t>Представлено 17 проектов. </a:t>
            </a:r>
            <a:r>
              <a:rPr lang="ru-RU" sz="1400" b="1" dirty="0" smtClean="0">
                <a:latin typeface="+mn-lt"/>
              </a:rPr>
              <a:t>Призеры – 13 проектов, из них 15 </a:t>
            </a:r>
            <a:r>
              <a:rPr lang="ru-RU" sz="1400" b="1" dirty="0" smtClean="0">
                <a:latin typeface="+mn-lt"/>
              </a:rPr>
              <a:t>учащихся Художественной школы Северска</a:t>
            </a:r>
            <a:endParaRPr lang="ru-RU" sz="1400" dirty="0" smtClean="0">
              <a:latin typeface="+mn-lt"/>
            </a:endParaRPr>
          </a:p>
          <a:p>
            <a:r>
              <a:rPr lang="ru-RU" sz="1400" dirty="0" smtClean="0">
                <a:latin typeface="+mn-lt"/>
              </a:rPr>
              <a:t> </a:t>
            </a:r>
          </a:p>
          <a:p>
            <a:r>
              <a:rPr lang="ru-RU" sz="1400" b="1" u="sng" dirty="0" smtClean="0">
                <a:latin typeface="+mn-lt"/>
              </a:rPr>
              <a:t>Секция «Искусство – образы времени»</a:t>
            </a:r>
            <a:endParaRPr lang="ru-RU" sz="1400" dirty="0" smtClean="0">
              <a:latin typeface="+mn-lt"/>
            </a:endParaRPr>
          </a:p>
          <a:p>
            <a:r>
              <a:rPr lang="ru-RU" sz="1400" dirty="0" smtClean="0">
                <a:latin typeface="+mn-lt"/>
              </a:rPr>
              <a:t>Представлено 12 проектов. Призеры – 10 проектов </a:t>
            </a:r>
            <a:endParaRPr lang="ru-RU" sz="1400" dirty="0" smtClean="0"/>
          </a:p>
          <a:p>
            <a:endParaRPr lang="ru-RU" sz="1400" dirty="0">
              <a:latin typeface="+mn-lt"/>
            </a:endParaRPr>
          </a:p>
        </p:txBody>
      </p:sp>
      <p:pic>
        <p:nvPicPr>
          <p:cNvPr id="11" name="Рисунок 10" descr="результат стараний.jpg"/>
          <p:cNvPicPr>
            <a:picLocks noChangeAspect="1"/>
          </p:cNvPicPr>
          <p:nvPr/>
        </p:nvPicPr>
        <p:blipFill>
          <a:blip r:embed="rId3" cstate="screen">
            <a:lum bright="10000" contrast="20000"/>
          </a:blip>
          <a:stretch>
            <a:fillRect/>
          </a:stretch>
        </p:blipFill>
        <p:spPr>
          <a:xfrm>
            <a:off x="4741521" y="2995674"/>
            <a:ext cx="4220767" cy="3313645"/>
          </a:xfrm>
          <a:prstGeom prst="rect">
            <a:avLst/>
          </a:prstGeom>
        </p:spPr>
      </p:pic>
      <p:pic>
        <p:nvPicPr>
          <p:cNvPr id="12" name="Рисунок 11" descr="DSC_0880.JPG"/>
          <p:cNvPicPr>
            <a:picLocks noChangeAspect="1"/>
          </p:cNvPicPr>
          <p:nvPr/>
        </p:nvPicPr>
        <p:blipFill>
          <a:blip r:embed="rId4" cstate="screen"/>
          <a:srcRect/>
          <a:stretch>
            <a:fillRect/>
          </a:stretch>
        </p:blipFill>
        <p:spPr>
          <a:xfrm>
            <a:off x="179512" y="2996952"/>
            <a:ext cx="4536504" cy="332677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" descr="ptisa.pn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7188" y="357188"/>
            <a:ext cx="9271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5"/>
          <p:cNvSpPr>
            <a:spLocks/>
          </p:cNvSpPr>
          <p:nvPr/>
        </p:nvSpPr>
        <p:spPr bwMode="auto">
          <a:xfrm>
            <a:off x="301625" y="332929"/>
            <a:ext cx="8534400" cy="791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en-US" sz="2400" dirty="0" smtClean="0">
                <a:solidFill>
                  <a:srgbClr val="AB2627"/>
                </a:solidFill>
                <a:latin typeface="Georgia" pitchFamily="18" charset="0"/>
              </a:rPr>
              <a:t>III </a:t>
            </a:r>
            <a:r>
              <a:rPr lang="ru-RU" sz="2400" dirty="0" smtClean="0">
                <a:solidFill>
                  <a:srgbClr val="AB2627"/>
                </a:solidFill>
                <a:latin typeface="Georgia" pitchFamily="18" charset="0"/>
              </a:rPr>
              <a:t>Всероссийский </a:t>
            </a:r>
            <a:r>
              <a:rPr lang="ru-RU" sz="2400" dirty="0" smtClean="0">
                <a:solidFill>
                  <a:srgbClr val="AB2627"/>
                </a:solidFill>
                <a:latin typeface="Georgia" pitchFamily="18" charset="0"/>
              </a:rPr>
              <a:t>фестиваль </a:t>
            </a:r>
            <a:r>
              <a:rPr lang="ru-RU" sz="2400" dirty="0" smtClean="0">
                <a:solidFill>
                  <a:srgbClr val="AB2627"/>
                </a:solidFill>
                <a:latin typeface="Georgia" pitchFamily="18" charset="0"/>
              </a:rPr>
              <a:t>молодых дизайнеров </a:t>
            </a:r>
            <a:br>
              <a:rPr lang="ru-RU" sz="2400" dirty="0" smtClean="0">
                <a:solidFill>
                  <a:srgbClr val="AB2627"/>
                </a:solidFill>
                <a:latin typeface="Georgia" pitchFamily="18" charset="0"/>
              </a:rPr>
            </a:br>
            <a:r>
              <a:rPr lang="ru-RU" sz="2400" dirty="0" smtClean="0">
                <a:solidFill>
                  <a:srgbClr val="AB2627"/>
                </a:solidFill>
                <a:latin typeface="Georgia" pitchFamily="18" charset="0"/>
              </a:rPr>
              <a:t>«Пятый угол 2017»</a:t>
            </a:r>
            <a:endParaRPr lang="ru-RU" sz="2400" dirty="0" smtClean="0">
              <a:cs typeface="Arial" pitchFamily="34" charset="0"/>
            </a:endParaRPr>
          </a:p>
        </p:txBody>
      </p:sp>
      <p:pic>
        <p:nvPicPr>
          <p:cNvPr id="6" name="Рисунок 5" descr="DSC_0725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195736" y="2838382"/>
            <a:ext cx="5328592" cy="3542946"/>
          </a:xfrm>
          <a:prstGeom prst="rect">
            <a:avLst/>
          </a:prstGeom>
        </p:spPr>
      </p:pic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1520" y="1484784"/>
            <a:ext cx="8568952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numCol="1" anchor="ctr">
            <a:spAutoFit/>
          </a:bodyPr>
          <a:lstStyle/>
          <a:p>
            <a:r>
              <a:rPr lang="ru-RU" sz="1400" b="1" u="sng" dirty="0" smtClean="0">
                <a:latin typeface="+mn-lt"/>
              </a:rPr>
              <a:t>Выставка-конкурс </a:t>
            </a:r>
            <a:r>
              <a:rPr lang="ru-RU" sz="1400" b="1" u="sng" dirty="0" smtClean="0">
                <a:latin typeface="+mn-lt"/>
              </a:rPr>
              <a:t>«Пятый угол»</a:t>
            </a:r>
            <a:endParaRPr lang="ru-RU" sz="1400" dirty="0" smtClean="0">
              <a:latin typeface="+mn-lt"/>
            </a:endParaRPr>
          </a:p>
          <a:p>
            <a:r>
              <a:rPr lang="ru-RU" sz="1400" dirty="0" smtClean="0">
                <a:latin typeface="+mn-lt"/>
              </a:rPr>
              <a:t> </a:t>
            </a:r>
          </a:p>
          <a:p>
            <a:r>
              <a:rPr lang="ru-RU" sz="1400" b="1" dirty="0" smtClean="0">
                <a:latin typeface="+mn-lt"/>
              </a:rPr>
              <a:t>547 человек</a:t>
            </a:r>
            <a:r>
              <a:rPr lang="ru-RU" sz="1400" dirty="0" smtClean="0">
                <a:latin typeface="+mn-lt"/>
              </a:rPr>
              <a:t> представили </a:t>
            </a:r>
            <a:r>
              <a:rPr lang="ru-RU" sz="1400" b="1" dirty="0" smtClean="0">
                <a:latin typeface="+mn-lt"/>
              </a:rPr>
              <a:t>602</a:t>
            </a:r>
            <a:r>
              <a:rPr lang="ru-RU" sz="1400" dirty="0" smtClean="0">
                <a:latin typeface="+mn-lt"/>
              </a:rPr>
              <a:t> работы, в том числе – коллективные </a:t>
            </a:r>
            <a:r>
              <a:rPr lang="ru-RU" sz="1400" dirty="0" smtClean="0">
                <a:latin typeface="+mn-lt"/>
              </a:rPr>
              <a:t>и </a:t>
            </a:r>
            <a:r>
              <a:rPr lang="ru-RU" sz="1400" dirty="0" smtClean="0">
                <a:latin typeface="+mn-lt"/>
              </a:rPr>
              <a:t>многочастные.</a:t>
            </a:r>
          </a:p>
          <a:p>
            <a:r>
              <a:rPr lang="ru-RU" sz="1400" b="1" dirty="0" smtClean="0">
                <a:latin typeface="+mn-lt"/>
              </a:rPr>
              <a:t>Призеры: 138 дипломов, (примерно 234 человека). </a:t>
            </a:r>
            <a:r>
              <a:rPr lang="ru-RU" sz="1400" b="1" dirty="0" smtClean="0">
                <a:latin typeface="+mn-lt"/>
              </a:rPr>
              <a:t/>
            </a:r>
            <a:br>
              <a:rPr lang="ru-RU" sz="1400" b="1" dirty="0" smtClean="0">
                <a:latin typeface="+mn-lt"/>
              </a:rPr>
            </a:br>
            <a:r>
              <a:rPr lang="ru-RU" sz="1400" b="1" dirty="0" smtClean="0">
                <a:latin typeface="+mn-lt"/>
              </a:rPr>
              <a:t>Из </a:t>
            </a:r>
            <a:r>
              <a:rPr lang="ru-RU" sz="1400" b="1" dirty="0" smtClean="0">
                <a:latin typeface="+mn-lt"/>
              </a:rPr>
              <a:t>них учащиеся и преподаватели </a:t>
            </a:r>
            <a:r>
              <a:rPr lang="ru-RU" sz="1400" b="1" dirty="0" smtClean="0">
                <a:latin typeface="+mn-lt"/>
              </a:rPr>
              <a:t>Художественной школы Северска </a:t>
            </a:r>
            <a:r>
              <a:rPr lang="ru-RU" sz="1400" b="1" dirty="0" smtClean="0">
                <a:latin typeface="+mn-lt"/>
              </a:rPr>
              <a:t>– 106 </a:t>
            </a:r>
            <a:r>
              <a:rPr lang="ru-RU" sz="1400" b="1" dirty="0" smtClean="0">
                <a:latin typeface="+mn-lt"/>
              </a:rPr>
              <a:t>детей, </a:t>
            </a:r>
            <a:br>
              <a:rPr lang="ru-RU" sz="1400" b="1" dirty="0" smtClean="0">
                <a:latin typeface="+mn-lt"/>
              </a:rPr>
            </a:br>
            <a:r>
              <a:rPr lang="ru-RU" sz="1400" b="1" dirty="0" smtClean="0">
                <a:latin typeface="+mn-lt"/>
              </a:rPr>
              <a:t>4 </a:t>
            </a:r>
            <a:r>
              <a:rPr lang="ru-RU" sz="1400" b="1" dirty="0" smtClean="0">
                <a:latin typeface="+mn-lt"/>
              </a:rPr>
              <a:t>преподавателя</a:t>
            </a:r>
            <a:r>
              <a:rPr lang="ru-RU" sz="1400" b="1" dirty="0" smtClean="0">
                <a:latin typeface="+mn-lt"/>
              </a:rPr>
              <a:t>.</a:t>
            </a:r>
            <a:endParaRPr lang="ru-RU" sz="1400" dirty="0">
              <a:latin typeface="+mn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" descr="ptisa.png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57188" y="357188"/>
            <a:ext cx="9271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5"/>
          <p:cNvSpPr>
            <a:spLocks/>
          </p:cNvSpPr>
          <p:nvPr/>
        </p:nvSpPr>
        <p:spPr bwMode="auto">
          <a:xfrm>
            <a:off x="301625" y="332929"/>
            <a:ext cx="8534400" cy="791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>
              <a:defRPr/>
            </a:pPr>
            <a:r>
              <a:rPr lang="en-US" sz="2400" dirty="0" smtClean="0">
                <a:solidFill>
                  <a:srgbClr val="AB2627"/>
                </a:solidFill>
                <a:latin typeface="Georgia" pitchFamily="18" charset="0"/>
              </a:rPr>
              <a:t>III </a:t>
            </a:r>
            <a:r>
              <a:rPr lang="ru-RU" sz="2400" dirty="0" smtClean="0">
                <a:solidFill>
                  <a:srgbClr val="AB2627"/>
                </a:solidFill>
                <a:latin typeface="Georgia" pitchFamily="18" charset="0"/>
              </a:rPr>
              <a:t>Всероссийский </a:t>
            </a:r>
            <a:r>
              <a:rPr lang="ru-RU" sz="2400" dirty="0" smtClean="0">
                <a:solidFill>
                  <a:srgbClr val="AB2627"/>
                </a:solidFill>
                <a:latin typeface="Georgia" pitchFamily="18" charset="0"/>
              </a:rPr>
              <a:t>фестиваль </a:t>
            </a:r>
            <a:r>
              <a:rPr lang="ru-RU" sz="2400" dirty="0" smtClean="0">
                <a:solidFill>
                  <a:srgbClr val="AB2627"/>
                </a:solidFill>
                <a:latin typeface="Georgia" pitchFamily="18" charset="0"/>
              </a:rPr>
              <a:t>молодых дизайнеров </a:t>
            </a:r>
            <a:br>
              <a:rPr lang="ru-RU" sz="2400" dirty="0" smtClean="0">
                <a:solidFill>
                  <a:srgbClr val="AB2627"/>
                </a:solidFill>
                <a:latin typeface="Georgia" pitchFamily="18" charset="0"/>
              </a:rPr>
            </a:br>
            <a:r>
              <a:rPr lang="ru-RU" sz="2400" dirty="0" smtClean="0">
                <a:solidFill>
                  <a:srgbClr val="AB2627"/>
                </a:solidFill>
                <a:latin typeface="Georgia" pitchFamily="18" charset="0"/>
              </a:rPr>
              <a:t>«Пятый угол 2017»</a:t>
            </a:r>
            <a:endParaRPr lang="ru-RU" sz="2400" dirty="0" smtClean="0"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79512" y="1449070"/>
            <a:ext cx="8712968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numCol="1" anchor="ctr">
            <a:spAutoFit/>
          </a:bodyPr>
          <a:lstStyle/>
          <a:p>
            <a:r>
              <a:rPr lang="ru-RU" sz="1400" b="1" u="sng" dirty="0" smtClean="0">
                <a:latin typeface="+mn-lt"/>
              </a:rPr>
              <a:t>Выставка-конкурс «Символ мира в </a:t>
            </a:r>
            <a:r>
              <a:rPr lang="en-US" sz="1400" b="1" u="sng" dirty="0" smtClean="0">
                <a:latin typeface="+mn-lt"/>
              </a:rPr>
              <a:t>XXI</a:t>
            </a:r>
            <a:r>
              <a:rPr lang="ru-RU" sz="1400" b="1" u="sng" dirty="0" smtClean="0">
                <a:latin typeface="+mn-lt"/>
              </a:rPr>
              <a:t> веке»:</a:t>
            </a:r>
            <a:endParaRPr lang="ru-RU" sz="1400" dirty="0" smtClean="0">
              <a:latin typeface="+mn-lt"/>
            </a:endParaRPr>
          </a:p>
          <a:p>
            <a:r>
              <a:rPr lang="ru-RU" sz="1400" dirty="0" smtClean="0">
                <a:latin typeface="+mn-lt"/>
              </a:rPr>
              <a:t> </a:t>
            </a:r>
          </a:p>
          <a:p>
            <a:r>
              <a:rPr lang="ru-RU" sz="1400" b="1" dirty="0" smtClean="0">
                <a:latin typeface="+mn-lt"/>
              </a:rPr>
              <a:t>251 человек</a:t>
            </a:r>
            <a:r>
              <a:rPr lang="ru-RU" sz="1400" dirty="0" smtClean="0">
                <a:latin typeface="+mn-lt"/>
              </a:rPr>
              <a:t> представили </a:t>
            </a:r>
            <a:r>
              <a:rPr lang="ru-RU" sz="1400" b="1" dirty="0" smtClean="0">
                <a:latin typeface="+mn-lt"/>
              </a:rPr>
              <a:t>303</a:t>
            </a:r>
            <a:r>
              <a:rPr lang="ru-RU" sz="1400" dirty="0" smtClean="0">
                <a:latin typeface="+mn-lt"/>
              </a:rPr>
              <a:t> работы, в том числе – многочастные работы и коллективные работы.</a:t>
            </a:r>
          </a:p>
          <a:p>
            <a:r>
              <a:rPr lang="ru-RU" sz="1400" b="1" dirty="0" smtClean="0">
                <a:latin typeface="+mn-lt"/>
              </a:rPr>
              <a:t>Призеры: 91 диплом (примерно 106 человек). Из них учащиеся </a:t>
            </a:r>
            <a:r>
              <a:rPr lang="ru-RU" sz="1400" b="1" dirty="0" smtClean="0">
                <a:latin typeface="+mn-lt"/>
              </a:rPr>
              <a:t>Художественной школы Северска </a:t>
            </a:r>
            <a:r>
              <a:rPr lang="ru-RU" sz="1400" b="1" dirty="0" smtClean="0">
                <a:latin typeface="+mn-lt"/>
              </a:rPr>
              <a:t>– 20 чел.</a:t>
            </a:r>
            <a:endParaRPr lang="ru-RU" sz="1400" dirty="0">
              <a:latin typeface="+mn-lt"/>
            </a:endParaRPr>
          </a:p>
        </p:txBody>
      </p:sp>
      <p:pic>
        <p:nvPicPr>
          <p:cNvPr id="8" name="Рисунок 7" descr="VCweMwTrUFI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1835696" y="2614720"/>
            <a:ext cx="5652120" cy="376660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5524</TotalTime>
  <Words>380</Words>
  <Application>Microsoft Office PowerPoint</Application>
  <PresentationFormat>Экран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OurHouse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 Windows</cp:lastModifiedBy>
  <cp:revision>463</cp:revision>
  <dcterms:created xsi:type="dcterms:W3CDTF">2012-01-31T06:02:17Z</dcterms:created>
  <dcterms:modified xsi:type="dcterms:W3CDTF">2019-05-17T10:54:20Z</dcterms:modified>
</cp:coreProperties>
</file>