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www.sutvdonsk.ru/files/informaciya_o_personalnom_sostave_pedagogicheskih_rabotnikov_.pdf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Мероприятия\САМОДЕЛКИНФЕСТ\АСЭ_САМОДЕЛКИН 3.0\ПЕЧАТЬ\в печать\Magnit_300dpi_9cm_5c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0058" cy="4786322"/>
          </a:xfrm>
          <a:prstGeom prst="rect">
            <a:avLst/>
          </a:prstGeom>
          <a:noFill/>
        </p:spPr>
      </p:pic>
      <p:pic>
        <p:nvPicPr>
          <p:cNvPr id="1028" name="Picture 4" descr="D:\Мероприятия\САМОДЕЛКИНФЕСТ\АСЭ_САМОДЕЛКИН 3.0\ПЕЧАТЬ\в печать\Афиша для СМИ - копия.jpg"/>
          <p:cNvPicPr>
            <a:picLocks noChangeAspect="1" noChangeArrowheads="1"/>
          </p:cNvPicPr>
          <p:nvPr/>
        </p:nvPicPr>
        <p:blipFill>
          <a:blip r:embed="rId3"/>
          <a:srcRect t="17072"/>
          <a:stretch>
            <a:fillRect/>
          </a:stretch>
        </p:blipFill>
        <p:spPr bwMode="auto">
          <a:xfrm>
            <a:off x="571472" y="4786322"/>
            <a:ext cx="8001056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6" name="Содержимое 5" descr="WKVJ_Ac04U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22848" y="2428868"/>
            <a:ext cx="3121152" cy="2084832"/>
          </a:xfrm>
        </p:spPr>
      </p:pic>
      <p:pic>
        <p:nvPicPr>
          <p:cNvPr id="7" name="Рисунок 6" descr="CTr1A45V2k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6285" y="4407214"/>
            <a:ext cx="3267715" cy="2450786"/>
          </a:xfrm>
          <a:prstGeom prst="rect">
            <a:avLst/>
          </a:prstGeom>
        </p:spPr>
      </p:pic>
      <p:pic>
        <p:nvPicPr>
          <p:cNvPr id="8" name="Рисунок 7" descr="ItP4vy6AIv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743968" cy="2807976"/>
          </a:xfrm>
          <a:prstGeom prst="rect">
            <a:avLst/>
          </a:prstGeom>
        </p:spPr>
      </p:pic>
      <p:pic>
        <p:nvPicPr>
          <p:cNvPr id="9" name="Рисунок 8" descr="lDSBmu8upJ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612409"/>
            <a:ext cx="4000496" cy="2245591"/>
          </a:xfrm>
          <a:prstGeom prst="rect">
            <a:avLst/>
          </a:prstGeom>
        </p:spPr>
      </p:pic>
      <p:pic>
        <p:nvPicPr>
          <p:cNvPr id="10" name="Рисунок 9" descr="EFcl2P3gW9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8837" y="0"/>
            <a:ext cx="3715163" cy="2477985"/>
          </a:xfrm>
          <a:prstGeom prst="rect">
            <a:avLst/>
          </a:prstGeom>
        </p:spPr>
      </p:pic>
      <p:pic>
        <p:nvPicPr>
          <p:cNvPr id="11" name="Рисунок 10" descr="b2-mB5tlDC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643182"/>
            <a:ext cx="3982500" cy="2235489"/>
          </a:xfrm>
          <a:prstGeom prst="rect">
            <a:avLst/>
          </a:prstGeom>
        </p:spPr>
      </p:pic>
      <p:pic>
        <p:nvPicPr>
          <p:cNvPr id="12" name="Рисунок 11" descr="vVUalyEDSt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43305" y="0"/>
            <a:ext cx="2490199" cy="3929066"/>
          </a:xfrm>
          <a:prstGeom prst="rect">
            <a:avLst/>
          </a:prstGeom>
        </p:spPr>
      </p:pic>
      <p:pic>
        <p:nvPicPr>
          <p:cNvPr id="13" name="Рисунок 12" descr="PMxZajV8wmc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29058" y="3857628"/>
            <a:ext cx="2081784" cy="3121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ероприятия\САМОДЕЛКИНФЕСТ\АСЭ_САМОДЕЛКИН 3.0\ПЕЧАТЬ\в печать\shapka_pabl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52"/>
            <a:ext cx="5934659" cy="149299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714488"/>
            <a:ext cx="850112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cs typeface="Aharoni" pitchFamily="2" charset="-79"/>
              </a:rPr>
              <a:t>Название практики: </a:t>
            </a:r>
            <a:r>
              <a:rPr lang="ru-RU" sz="2000" dirty="0" smtClean="0">
                <a:solidFill>
                  <a:srgbClr val="0070C0"/>
                </a:solidFill>
                <a:cs typeface="Aharoni" pitchFamily="2" charset="-79"/>
              </a:rPr>
              <a:t>Фестиваль научно-технического творчества «</a:t>
            </a:r>
            <a:r>
              <a:rPr lang="ru-RU" sz="2000" dirty="0" err="1" smtClean="0">
                <a:solidFill>
                  <a:srgbClr val="0070C0"/>
                </a:solidFill>
                <a:cs typeface="Aharoni" pitchFamily="2" charset="-79"/>
              </a:rPr>
              <a:t>Самоделкин</a:t>
            </a:r>
            <a:r>
              <a:rPr lang="ru-RU" sz="2000" dirty="0" smtClean="0">
                <a:solidFill>
                  <a:srgbClr val="0070C0"/>
                </a:solidFill>
                <a:cs typeface="Aharoni" pitchFamily="2" charset="-79"/>
              </a:rPr>
              <a:t>»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cs typeface="Aharoni" pitchFamily="2" charset="-79"/>
              </a:rPr>
              <a:t>Территория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cs typeface="Aharoni" pitchFamily="2" charset="-79"/>
              </a:rPr>
              <a:t>реализации: </a:t>
            </a:r>
            <a:r>
              <a:rPr lang="ru-RU" sz="1600" dirty="0" smtClean="0">
                <a:solidFill>
                  <a:srgbClr val="0070C0"/>
                </a:solidFill>
                <a:cs typeface="Aharoni" pitchFamily="2" charset="-79"/>
              </a:rPr>
              <a:t>г.Волгодонск </a:t>
            </a:r>
          </a:p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Суть практики: 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1600" dirty="0" smtClean="0"/>
              <a:t>Фестиваль </a:t>
            </a:r>
            <a:r>
              <a:rPr lang="ru-RU" sz="1600" dirty="0" smtClean="0"/>
              <a:t>– это выставка самоделок, изобретений и смелых технических решений, праздник  творчества и смекалки! </a:t>
            </a:r>
            <a:r>
              <a:rPr lang="ru-RU" sz="1600" dirty="0" smtClean="0"/>
              <a:t>Это место, где </a:t>
            </a:r>
            <a:r>
              <a:rPr lang="ru-RU" sz="1600" dirty="0" smtClean="0"/>
              <a:t>люди </a:t>
            </a:r>
            <a:r>
              <a:rPr lang="ru-RU" sz="1600" dirty="0" smtClean="0"/>
              <a:t>показывают </a:t>
            </a:r>
            <a:r>
              <a:rPr lang="ru-RU" sz="1600" dirty="0" smtClean="0"/>
              <a:t>то, что они делают, и </a:t>
            </a:r>
            <a:r>
              <a:rPr lang="ru-RU" sz="1600" dirty="0" smtClean="0"/>
              <a:t>делятся </a:t>
            </a:r>
            <a:r>
              <a:rPr lang="ru-RU" sz="1600" dirty="0" smtClean="0"/>
              <a:t>тем, что знают и умеют (мастер-классы, показательные выступления, выставки, соревнования и т.п</a:t>
            </a:r>
            <a:r>
              <a:rPr lang="ru-RU" sz="1600" dirty="0" smtClean="0"/>
              <a:t>.).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 Это </a:t>
            </a:r>
            <a:r>
              <a:rPr lang="ru-RU" sz="1600" dirty="0" smtClean="0"/>
              <a:t>праздник технологий, изобретательности и </a:t>
            </a:r>
            <a:r>
              <a:rPr lang="ru-RU" sz="1600" dirty="0" err="1" smtClean="0"/>
              <a:t>креативности</a:t>
            </a:r>
            <a:r>
              <a:rPr lang="ru-RU" sz="1600" dirty="0" smtClean="0"/>
              <a:t>. </a:t>
            </a:r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Фестиваль проходит ежегодно в </a:t>
            </a:r>
            <a:r>
              <a:rPr lang="ru-RU" sz="1600" dirty="0" smtClean="0"/>
              <a:t>формате </a:t>
            </a:r>
            <a:r>
              <a:rPr lang="ru-RU" sz="1600" dirty="0" err="1" smtClean="0"/>
              <a:t>open-air</a:t>
            </a:r>
            <a:r>
              <a:rPr lang="ru-RU" sz="1600" dirty="0" smtClean="0"/>
              <a:t> на территории городского парка культуры и отдыха «Победа</a:t>
            </a:r>
            <a:r>
              <a:rPr lang="ru-RU" sz="1600" dirty="0" smtClean="0"/>
              <a:t>».</a:t>
            </a:r>
            <a:r>
              <a:rPr lang="ru-RU" sz="1600" dirty="0" smtClean="0"/>
              <a:t> </a:t>
            </a:r>
            <a:r>
              <a:rPr lang="ru-RU" sz="1600" dirty="0" smtClean="0"/>
              <a:t> На одной площадке  собираются городские  </a:t>
            </a:r>
            <a:r>
              <a:rPr lang="ru-RU" sz="1600" dirty="0" smtClean="0"/>
              <a:t>«</a:t>
            </a:r>
            <a:r>
              <a:rPr lang="ru-RU" sz="1600" dirty="0" err="1" smtClean="0"/>
              <a:t>самоделкины</a:t>
            </a:r>
            <a:r>
              <a:rPr lang="ru-RU" sz="1600" dirty="0" smtClean="0"/>
              <a:t>»: инженеры, изобретатели, конструкторы, школьники </a:t>
            </a:r>
            <a:r>
              <a:rPr lang="ru-RU" sz="1600" dirty="0" smtClean="0"/>
              <a:t>и </a:t>
            </a:r>
            <a:r>
              <a:rPr lang="ru-RU" sz="1600" dirty="0" smtClean="0"/>
              <a:t>студенты, народные умельцы </a:t>
            </a:r>
            <a:r>
              <a:rPr lang="ru-RU" sz="1600" dirty="0" smtClean="0"/>
              <a:t>и просто </a:t>
            </a:r>
            <a:r>
              <a:rPr lang="ru-RU" sz="1600" dirty="0" smtClean="0"/>
              <a:t>увлечённые люди, </a:t>
            </a:r>
            <a:r>
              <a:rPr lang="ru-RU" sz="1600" dirty="0" smtClean="0"/>
              <a:t>вне зависимости от того, является ли создание новых вещей для них профессией или увлечением — тех, кто делает что-то своими руками. Делает с удовольствием и энтузиазмом</a:t>
            </a:r>
            <a:r>
              <a:rPr lang="ru-RU" sz="1600" dirty="0" smtClean="0"/>
              <a:t>.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Но, главное – дети (и взрослые) не </a:t>
            </a:r>
            <a:r>
              <a:rPr lang="ru-RU" sz="1600" dirty="0" smtClean="0"/>
              <a:t>стоят </a:t>
            </a:r>
            <a:r>
              <a:rPr lang="ru-RU" sz="1600" dirty="0" smtClean="0"/>
              <a:t>в стороне в качестве пассивных зрителей. Они </a:t>
            </a:r>
            <a:r>
              <a:rPr lang="ru-RU" sz="1600" dirty="0" smtClean="0"/>
              <a:t>творят, выдумывают, пробуют: </a:t>
            </a:r>
            <a:r>
              <a:rPr lang="ru-RU" sz="1600" dirty="0" smtClean="0"/>
              <a:t>самостоятельно, своими руками, </a:t>
            </a:r>
            <a:r>
              <a:rPr lang="ru-RU" sz="1600" dirty="0" smtClean="0"/>
              <a:t>создают </a:t>
            </a:r>
            <a:r>
              <a:rPr lang="ru-RU" sz="1600" dirty="0" smtClean="0"/>
              <a:t>собственные проекты (модели), реализуют свои творческие способности и, прочувствовав ситуацию успеха, гордо </a:t>
            </a:r>
            <a:r>
              <a:rPr lang="ru-RU" sz="1600" dirty="0" smtClean="0"/>
              <a:t>говорят: </a:t>
            </a:r>
          </a:p>
          <a:p>
            <a:pPr algn="ctr"/>
            <a:r>
              <a:rPr lang="ru-RU" sz="1600" dirty="0" smtClean="0"/>
              <a:t>«</a:t>
            </a:r>
            <a:r>
              <a:rPr lang="ru-RU" sz="1600" dirty="0" smtClean="0"/>
              <a:t>Я сделал это сам! Я - </a:t>
            </a:r>
            <a:r>
              <a:rPr lang="ru-RU" sz="1600" dirty="0" err="1" smtClean="0"/>
              <a:t>самоделкин</a:t>
            </a:r>
            <a:r>
              <a:rPr lang="ru-RU" sz="1600" dirty="0" smtClean="0"/>
              <a:t>».</a:t>
            </a:r>
          </a:p>
          <a:p>
            <a:pPr algn="ctr"/>
            <a:endParaRPr lang="ru-RU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1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000240"/>
            <a:ext cx="8229600" cy="34115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/>
              <a:t>Цель практики </a:t>
            </a:r>
            <a:r>
              <a:rPr lang="ru-RU" sz="1400" dirty="0"/>
              <a:t>– привлечение учащихся к исследовательской, проектной и творческой деятельности в различных областях науки и научно-технического творчества посредством знакомства детей с современным оборудованием и его возможностями с последующим поступлением в творческие объединения учреждений дополнительного образования технической направленности. </a:t>
            </a:r>
          </a:p>
          <a:p>
            <a:pPr>
              <a:buNone/>
            </a:pPr>
            <a:r>
              <a:rPr lang="ru-RU" sz="1400" b="1" dirty="0"/>
              <a:t>Задачи практики:</a:t>
            </a:r>
          </a:p>
          <a:p>
            <a:pPr lvl="0"/>
            <a:r>
              <a:rPr lang="ru-RU" sz="1400" dirty="0"/>
              <a:t>организовать проведение содержательного досуга для широкого круга детей посредством организации  серии образовательных событий и познавательных активностей Фестиваля; </a:t>
            </a:r>
          </a:p>
          <a:p>
            <a:pPr lvl="0"/>
            <a:r>
              <a:rPr lang="ru-RU" sz="1400" dirty="0"/>
              <a:t>обеспечить возможность участникам Фестиваля представить свои творческие проекты вниманию общественности и профессионалов;</a:t>
            </a:r>
          </a:p>
          <a:p>
            <a:pPr lvl="0"/>
            <a:r>
              <a:rPr lang="ru-RU" sz="1400" dirty="0"/>
              <a:t>организовать продуктивное научное и творческое общение, обмен опытом между детьми, педагогами и мастерами-умельцами;</a:t>
            </a:r>
          </a:p>
          <a:p>
            <a:pPr lvl="0"/>
            <a:r>
              <a:rPr lang="ru-RU" sz="1400" dirty="0"/>
              <a:t>увеличить количество школьников, проявляющих интерес к техническому творчеству, новым технологиям, исследованиям в </a:t>
            </a:r>
            <a:r>
              <a:rPr lang="ru-RU" sz="1400" dirty="0" err="1"/>
              <a:t>межпредметных</a:t>
            </a:r>
            <a:r>
              <a:rPr lang="ru-RU" sz="1400" dirty="0"/>
              <a:t>/смежных областях, мотивировать их к продолжению образования в научно-технической и инженерной сферах, раннее знакомство с новыми технологиями;</a:t>
            </a:r>
          </a:p>
          <a:p>
            <a:pPr lvl="0"/>
            <a:r>
              <a:rPr lang="ru-RU" sz="1400" dirty="0"/>
              <a:t>расширить доступ детей к современному оборудованию и инновационным программам;</a:t>
            </a:r>
          </a:p>
          <a:p>
            <a:r>
              <a:rPr lang="ru-RU" sz="1400" dirty="0"/>
              <a:t>привлечь внимание широкой общественности и СМИ к проблемам и возможностям научно-технического творчества.</a:t>
            </a:r>
            <a:endParaRPr lang="ru-RU" sz="1400" dirty="0"/>
          </a:p>
        </p:txBody>
      </p:sp>
      <p:pic>
        <p:nvPicPr>
          <p:cNvPr id="1027" name="Picture 3" descr="D:\Мероприятия\САМОДЕЛКИНФЕСТ\НИАЭП (АСЭ)_2018_САМОДЕЛКИН 2.0\печать\Samodelkin_Flazhok_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0"/>
            <a:ext cx="2929883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857364"/>
            <a:ext cx="8229600" cy="341154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Достигнутые результаты: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/>
              <a:t>Количество </a:t>
            </a:r>
            <a:r>
              <a:rPr lang="ru-RU" sz="1300" dirty="0" smtClean="0"/>
              <a:t>участников  </a:t>
            </a:r>
            <a:r>
              <a:rPr lang="ru-RU" sz="1300" dirty="0" smtClean="0"/>
              <a:t>-</a:t>
            </a:r>
            <a:r>
              <a:rPr lang="ru-RU" sz="1300" dirty="0" smtClean="0"/>
              <a:t>2800 </a:t>
            </a:r>
            <a:r>
              <a:rPr lang="ru-RU" sz="1300" dirty="0" smtClean="0"/>
              <a:t>человек</a:t>
            </a:r>
            <a:r>
              <a:rPr lang="ru-RU" sz="13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/>
              <a:t>Привлеченное финансирование – </a:t>
            </a:r>
            <a:r>
              <a:rPr lang="ru-RU" sz="1300" dirty="0" smtClean="0"/>
              <a:t>200</a:t>
            </a:r>
            <a:r>
              <a:rPr lang="ru-RU" sz="1300" dirty="0" smtClean="0"/>
              <a:t> </a:t>
            </a:r>
            <a:r>
              <a:rPr lang="ru-RU" sz="1300" dirty="0" smtClean="0"/>
              <a:t>000 рублей (средства гранта); 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/>
              <a:t>34 партнера – проведены </a:t>
            </a:r>
            <a:r>
              <a:rPr lang="ru-RU" sz="1300" dirty="0" smtClean="0"/>
              <a:t>активности фестиваля, учрежден призовой фонд </a:t>
            </a:r>
            <a:r>
              <a:rPr lang="ru-RU" sz="1300" dirty="0" smtClean="0"/>
              <a:t>(в </a:t>
            </a:r>
            <a:r>
              <a:rPr lang="ru-RU" sz="1300" dirty="0" smtClean="0"/>
              <a:t>денежном эквиваленте на сумму  </a:t>
            </a:r>
            <a:r>
              <a:rPr lang="ru-RU" sz="1300" dirty="0" smtClean="0"/>
              <a:t>70 000</a:t>
            </a:r>
            <a:r>
              <a:rPr lang="ru-RU" sz="1300" dirty="0" smtClean="0"/>
              <a:t>рублей);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/>
              <a:t>35 мастер-классов, 14 выставок, шоу, показательных выступлений, </a:t>
            </a:r>
            <a:r>
              <a:rPr lang="ru-RU" sz="1300" dirty="0" err="1"/>
              <a:t>квестов</a:t>
            </a:r>
            <a:r>
              <a:rPr lang="ru-RU" sz="1300" dirty="0"/>
              <a:t>, 4 соревнования, 7 </a:t>
            </a:r>
            <a:r>
              <a:rPr lang="ru-RU" sz="1300" dirty="0" smtClean="0"/>
              <a:t>конкурсов;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/>
              <a:t>3 дня </a:t>
            </a:r>
            <a:r>
              <a:rPr lang="ru-RU" sz="1300" dirty="0" err="1" smtClean="0"/>
              <a:t>провдения</a:t>
            </a:r>
            <a:r>
              <a:rPr lang="ru-RU" sz="1300" dirty="0" smtClean="0"/>
              <a:t> </a:t>
            </a:r>
            <a:r>
              <a:rPr lang="ru-RU" sz="1300" dirty="0"/>
              <a:t>(22 сентября – основная программа, 26-27 октября в ТРЦ «Весенний» и в Учебно-тренировочном комплексе Станции юных техников</a:t>
            </a:r>
            <a:r>
              <a:rPr lang="ru-RU" sz="1300" dirty="0" smtClean="0"/>
              <a:t>);</a:t>
            </a:r>
            <a:endParaRPr lang="ru-RU" sz="1300" dirty="0"/>
          </a:p>
          <a:p>
            <a:pPr>
              <a:buFont typeface="Wingdings" pitchFamily="2" charset="2"/>
              <a:buChar char="Ø"/>
            </a:pPr>
            <a:r>
              <a:rPr lang="ru-RU" sz="1300" dirty="0" smtClean="0"/>
              <a:t>181 ребенок записался в объединения МБУДО «Станция юных техников» г.Волгодонска;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/>
              <a:t>87% участников фестиваля дали ему положительную оценку и выразили желание его повторения</a:t>
            </a:r>
            <a:r>
              <a:rPr lang="ru-RU" sz="13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/>
              <a:t>37 публикаций  в СМИ, десятки в социальных сетях  с охватом аудитории около 100 000 чел;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/>
              <a:t>С</a:t>
            </a:r>
            <a:r>
              <a:rPr lang="ru-RU" sz="1300" dirty="0" smtClean="0"/>
              <a:t>озданы новые объединения: по </a:t>
            </a:r>
            <a:r>
              <a:rPr lang="ru-RU" sz="1300" dirty="0" smtClean="0"/>
              <a:t>работе с 3</a:t>
            </a:r>
            <a:r>
              <a:rPr lang="en-US" sz="1300" dirty="0" smtClean="0"/>
              <a:t>D</a:t>
            </a:r>
            <a:r>
              <a:rPr lang="ru-RU" sz="1300" dirty="0" smtClean="0"/>
              <a:t>-ручками и на 3</a:t>
            </a:r>
            <a:r>
              <a:rPr lang="en-US" sz="1300" dirty="0" smtClean="0"/>
              <a:t>D</a:t>
            </a:r>
            <a:r>
              <a:rPr lang="ru-RU" sz="1300" dirty="0" smtClean="0"/>
              <a:t>-принтере</a:t>
            </a:r>
            <a:r>
              <a:rPr lang="ru-RU" sz="1300" dirty="0" smtClean="0"/>
              <a:t>; обновлена материальная база объединений «Робототехника», «Картинг», «</a:t>
            </a:r>
            <a:r>
              <a:rPr lang="ru-RU" sz="1300" dirty="0" err="1" smtClean="0"/>
              <a:t>Радиоконструирование</a:t>
            </a:r>
            <a:r>
              <a:rPr lang="ru-RU" sz="1300" dirty="0" smtClean="0"/>
              <a:t> и радиоэлектроника» и др.; 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/>
              <a:t>Проект позволил качественно завершить работу городской инновационной площадки – </a:t>
            </a:r>
            <a:r>
              <a:rPr lang="ru-RU" sz="1300" dirty="0" smtClean="0"/>
              <a:t>«</a:t>
            </a:r>
            <a:r>
              <a:rPr lang="ru-RU" sz="1300" dirty="0"/>
              <a:t>Создание модели </a:t>
            </a:r>
            <a:r>
              <a:rPr lang="ru-RU" sz="1300" dirty="0" err="1"/>
              <a:t>техносферы</a:t>
            </a:r>
            <a:r>
              <a:rPr lang="ru-RU" sz="1300" dirty="0"/>
              <a:t> учреждения дополнительного образования технической направленности в условиях периферийного города</a:t>
            </a:r>
            <a:r>
              <a:rPr lang="ru-RU" sz="1300" dirty="0" smtClean="0"/>
              <a:t>» (за счет значительного пополнения материально-технической базы учреждения).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/>
              <a:t>Проект стал участником </a:t>
            </a:r>
            <a:r>
              <a:rPr lang="ru-RU" sz="1300" dirty="0"/>
              <a:t>Всероссийского конкурса лучших социально-экономических инициатив среди субъектов Российской Федерации (проходит по инициативе АНО «Агентство стратегических инициатив по продвижению новых проектов»). </a:t>
            </a:r>
          </a:p>
        </p:txBody>
      </p:sp>
      <p:pic>
        <p:nvPicPr>
          <p:cNvPr id="1027" name="Picture 3" descr="D:\Мероприятия\САМОДЕЛКИНФЕСТ\НИАЭП (АСЭ)_2018_САМОДЕЛКИН 2.0\печать\Samodelkin_Flazhok_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0"/>
            <a:ext cx="2501255" cy="176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5728"/>
            <a:ext cx="842968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Лидеры практики</a:t>
            </a:r>
          </a:p>
          <a:p>
            <a:pPr algn="ctr">
              <a:buNone/>
            </a:pPr>
            <a:endParaRPr lang="ru-RU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2400" b="1" dirty="0" err="1" smtClean="0"/>
              <a:t>Рязанкина</a:t>
            </a:r>
            <a:r>
              <a:rPr lang="ru-RU" sz="2400" b="1" dirty="0" smtClean="0"/>
              <a:t> Людмила Васильевна, </a:t>
            </a:r>
          </a:p>
          <a:p>
            <a:pPr>
              <a:buNone/>
            </a:pPr>
            <a:r>
              <a:rPr lang="ru-RU" sz="2400" i="1" dirty="0" smtClean="0"/>
              <a:t>директор </a:t>
            </a:r>
            <a:endParaRPr lang="ru-RU" sz="2400" i="1" dirty="0" smtClean="0"/>
          </a:p>
          <a:p>
            <a:pPr>
              <a:buNone/>
            </a:pPr>
            <a:r>
              <a:rPr lang="ru-RU" sz="2400" i="1" dirty="0" smtClean="0"/>
              <a:t>МБУДО </a:t>
            </a:r>
            <a:r>
              <a:rPr lang="ru-RU" sz="2400" i="1" dirty="0" smtClean="0"/>
              <a:t>«Станция юных техников» </a:t>
            </a:r>
            <a:endParaRPr lang="ru-RU" sz="2400" i="1" dirty="0" smtClean="0"/>
          </a:p>
          <a:p>
            <a:pPr>
              <a:buNone/>
            </a:pPr>
            <a:r>
              <a:rPr lang="ru-RU" sz="2400" i="1" dirty="0" smtClean="0"/>
              <a:t>г.Волгодонска </a:t>
            </a:r>
          </a:p>
          <a:p>
            <a:pPr>
              <a:buNone/>
            </a:pPr>
            <a:r>
              <a:rPr lang="ru-RU" sz="1400" dirty="0" smtClean="0"/>
              <a:t>с </a:t>
            </a:r>
            <a:r>
              <a:rPr lang="ru-RU" sz="1400" dirty="0" smtClean="0"/>
              <a:t>1984 года по н.в.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За </a:t>
            </a:r>
            <a:r>
              <a:rPr lang="ru-RU" sz="1400" dirty="0" smtClean="0"/>
              <a:t>заслуги в области образования награждена: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 Почетной </a:t>
            </a:r>
            <a:r>
              <a:rPr lang="ru-RU" sz="1400" dirty="0" smtClean="0"/>
              <a:t>грамотой Министерства образования Российской </a:t>
            </a:r>
            <a:r>
              <a:rPr lang="ru-RU" sz="1400" dirty="0" smtClean="0"/>
              <a:t>Федерации;</a:t>
            </a:r>
          </a:p>
          <a:p>
            <a:endParaRPr lang="ru-RU" sz="1400" dirty="0" smtClean="0"/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Н</a:t>
            </a:r>
            <a:r>
              <a:rPr lang="ru-RU" sz="1400" dirty="0" smtClean="0"/>
              <a:t>агрудным </a:t>
            </a:r>
            <a:r>
              <a:rPr lang="ru-RU" sz="1400" dirty="0" smtClean="0"/>
              <a:t>знаком «Почетный работник общего образования Российской Федерации</a:t>
            </a:r>
            <a:r>
              <a:rPr lang="ru-RU" sz="1400" dirty="0" smtClean="0"/>
              <a:t>»;</a:t>
            </a:r>
          </a:p>
          <a:p>
            <a:pPr>
              <a:buFont typeface="Wingdings" pitchFamily="2" charset="2"/>
              <a:buChar char="v"/>
            </a:pPr>
            <a:endParaRPr lang="ru-RU" sz="1400" dirty="0" smtClean="0"/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Благодарностью </a:t>
            </a:r>
            <a:r>
              <a:rPr lang="ru-RU" sz="1400" dirty="0" smtClean="0"/>
              <a:t>министра спорта Российской Федерации ;</a:t>
            </a:r>
            <a:r>
              <a:rPr lang="ru-RU" sz="1400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памятными </a:t>
            </a:r>
            <a:r>
              <a:rPr lang="ru-RU" sz="1400" dirty="0" smtClean="0"/>
              <a:t>знаками «75 лет Ростовской области» </a:t>
            </a:r>
            <a:r>
              <a:rPr lang="ru-RU" sz="1400" dirty="0" smtClean="0"/>
              <a:t>и </a:t>
            </a:r>
            <a:r>
              <a:rPr lang="ru-RU" sz="1400" dirty="0" smtClean="0"/>
              <a:t>«80 лет Ростовской области ;</a:t>
            </a:r>
            <a:r>
              <a:rPr lang="ru-RU" sz="1400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удостоена </a:t>
            </a:r>
            <a:r>
              <a:rPr lang="ru-RU" sz="1400" dirty="0" smtClean="0"/>
              <a:t>звания «Лучший работник образования Дона» (2018). </a:t>
            </a:r>
          </a:p>
          <a:p>
            <a:pPr algn="just">
              <a:buNone/>
            </a:pPr>
            <a:endParaRPr lang="ru-RU" sz="1400" dirty="0" smtClean="0"/>
          </a:p>
          <a:p>
            <a:pPr algn="just">
              <a:buNone/>
            </a:pPr>
            <a:r>
              <a:rPr lang="ru-RU" sz="1400" dirty="0" smtClean="0"/>
              <a:t>За </a:t>
            </a:r>
            <a:r>
              <a:rPr lang="ru-RU" sz="1400" dirty="0" smtClean="0"/>
              <a:t>период работы в должности руководителя была награждена Почетными грамотами министерства общего и профессионального образования Ростовской области, Почетной грамотой и Благодарственными письмами Мэра г.Волгодонска, Благодарственными письмами главы г.Волгодонска, Благодарностью </a:t>
            </a:r>
            <a:r>
              <a:rPr lang="ru-RU" sz="1400" dirty="0" err="1" smtClean="0"/>
              <a:t>Волгодонской</a:t>
            </a:r>
            <a:r>
              <a:rPr lang="ru-RU" sz="1400" dirty="0" smtClean="0"/>
              <a:t> городской Думы, Мэра г.Волгодонска, Почетными грамотами Управления образования г.Волгодонска</a:t>
            </a:r>
            <a:r>
              <a:rPr lang="ru-RU" sz="1400" dirty="0" smtClean="0"/>
              <a:t>;.</a:t>
            </a: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  <p:pic>
        <p:nvPicPr>
          <p:cNvPr id="8" name="Рисунок 7" descr="Рязанкина Л.В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714356"/>
            <a:ext cx="3000363" cy="2001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1462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2400" b="1" dirty="0" err="1" smtClean="0"/>
              <a:t>Быстров</a:t>
            </a:r>
            <a:r>
              <a:rPr lang="ru-RU" sz="2400" b="1" dirty="0" smtClean="0"/>
              <a:t> Андрей Сергеевич,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куратор </a:t>
            </a:r>
            <a:r>
              <a:rPr lang="ru-RU" sz="2400" i="1" dirty="0"/>
              <a:t>(координатор) </a:t>
            </a:r>
            <a:r>
              <a:rPr lang="ru-RU" sz="2400" i="1" dirty="0" smtClean="0"/>
              <a:t>проекта, </a:t>
            </a:r>
            <a:br>
              <a:rPr lang="ru-RU" sz="2400" i="1" dirty="0" smtClean="0"/>
            </a:br>
            <a:r>
              <a:rPr lang="ru-RU" sz="2400" i="1" dirty="0" smtClean="0"/>
              <a:t>методист </a:t>
            </a:r>
            <a:br>
              <a:rPr lang="ru-RU" sz="2400" i="1" dirty="0" smtClean="0"/>
            </a:br>
            <a:r>
              <a:rPr lang="ru-RU" sz="2400" i="1" dirty="0" smtClean="0"/>
              <a:t>МБУДО </a:t>
            </a:r>
            <a:r>
              <a:rPr lang="ru-RU" sz="2400" i="1" dirty="0"/>
              <a:t>«Станция юных техников»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г.Волгодонска</a:t>
            </a:r>
            <a:r>
              <a:rPr lang="ru-RU" sz="2400" dirty="0"/>
              <a:t>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400" dirty="0" smtClean="0"/>
              <a:t>работает </a:t>
            </a:r>
            <a:r>
              <a:rPr lang="ru-RU" sz="1400" dirty="0"/>
              <a:t>в учреждении с 2011 года.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Член </a:t>
            </a:r>
            <a:r>
              <a:rPr lang="ru-RU" sz="1400" dirty="0"/>
              <a:t>творческой группы по разработке инновационных проектов (при активном участии </a:t>
            </a:r>
            <a:r>
              <a:rPr lang="ru-RU" sz="1400" dirty="0" err="1"/>
              <a:t>Быстрова</a:t>
            </a:r>
            <a:r>
              <a:rPr lang="ru-RU" sz="1400" dirty="0"/>
              <a:t> А.С. за период 2013-2020 годы учреждением, в т.ч. совместно с социальным партнером – НП «Карьера», были реализованы 15 социальных проектов, общий объем привлеченных внебюджетных средств составил около 5 млн. руб</a:t>
            </a:r>
            <a:r>
              <a:rPr lang="ru-RU" sz="1400" dirty="0" smtClean="0"/>
              <a:t>.).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Лауреат городского </a:t>
            </a:r>
            <a:r>
              <a:rPr lang="ru-RU" sz="1400" dirty="0"/>
              <a:t>профессионального конкурса «Педагог года 2018» в номинации «Сердце отдаю детям»,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дипломант </a:t>
            </a:r>
            <a:r>
              <a:rPr lang="ru-RU" sz="1400" dirty="0"/>
              <a:t>3 степени областного этапа </a:t>
            </a:r>
            <a:r>
              <a:rPr lang="ru-RU" sz="1400" dirty="0" smtClean="0"/>
              <a:t>профессионального конкурса «Педагог года 2018»</a:t>
            </a:r>
            <a:r>
              <a:rPr lang="ru-RU" sz="1400" dirty="0" smtClean="0"/>
              <a:t>; </a:t>
            </a:r>
            <a:br>
              <a:rPr lang="ru-RU" sz="1400" dirty="0" smtClean="0"/>
            </a:br>
            <a:r>
              <a:rPr lang="ru-RU" sz="1400" dirty="0" smtClean="0"/>
              <a:t>получатель </a:t>
            </a:r>
            <a:r>
              <a:rPr lang="ru-RU" sz="1400" dirty="0"/>
              <a:t>премии главы Администрации города Волгодонска «За личный вклад в развитие образования города Волгодонска</a:t>
            </a:r>
            <a:r>
              <a:rPr lang="ru-RU" sz="1400" dirty="0" smtClean="0"/>
              <a:t>» (2018г.); </a:t>
            </a:r>
            <a:br>
              <a:rPr lang="ru-RU" sz="1400" dirty="0" smtClean="0"/>
            </a:br>
            <a:r>
              <a:rPr lang="ru-RU" sz="1400" dirty="0" smtClean="0"/>
              <a:t>призер </a:t>
            </a:r>
            <a:r>
              <a:rPr lang="ru-RU" sz="1400" dirty="0"/>
              <a:t>(2 место) областного конкурса «Лучший работник системы дополнительного образования Ростовской области» в номинации «Лучший методист» (2019г.);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награжден </a:t>
            </a:r>
            <a:r>
              <a:rPr lang="ru-RU" sz="1400" dirty="0"/>
              <a:t>Благодарственными письмами Мэра г.Волгодонска (2012, 2013 гг.), Благодарственными письмами Председателя </a:t>
            </a:r>
            <a:r>
              <a:rPr lang="ru-RU" sz="1400" dirty="0" err="1"/>
              <a:t>Волгодонской</a:t>
            </a:r>
            <a:r>
              <a:rPr lang="ru-RU" sz="1400" dirty="0"/>
              <a:t> городской Думы – главы города Волгодонска (2015г.), Управления образования, Министерства общего и профессионального образования Ростовской области (2019г.).</a:t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5728"/>
            <a:ext cx="8429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Лидеры практики</a:t>
            </a:r>
          </a:p>
          <a:p>
            <a:pPr algn="ctr">
              <a:buNone/>
            </a:pPr>
            <a:endParaRPr lang="ru-RU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  <p:pic>
        <p:nvPicPr>
          <p:cNvPr id="10" name="Рисунок 9" descr="Быстров А.С..jpg"/>
          <p:cNvPicPr>
            <a:picLocks noChangeAspect="1"/>
          </p:cNvPicPr>
          <p:nvPr/>
        </p:nvPicPr>
        <p:blipFill>
          <a:blip r:embed="rId2" cstate="print"/>
          <a:srcRect l="15625" t="10416" r="10938" b="37500"/>
          <a:stretch>
            <a:fillRect/>
          </a:stretch>
        </p:blipFill>
        <p:spPr>
          <a:xfrm>
            <a:off x="6572264" y="428604"/>
            <a:ext cx="2214578" cy="2355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Y6DAQLxZA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1714488"/>
            <a:ext cx="2000232" cy="35586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1462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5728"/>
            <a:ext cx="84296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2285992"/>
            <a:ext cx="48577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Команда проекта </a:t>
            </a:r>
            <a:r>
              <a:rPr lang="ru-RU" sz="1400" dirty="0" smtClean="0"/>
              <a:t>– высококвалифицированные профессионалы своего дела, имеющие заслуженное признание и опыт работы (детальная информация представлена на официальном сайте учреждения:  </a:t>
            </a:r>
            <a:r>
              <a:rPr lang="ru-RU" sz="1400" u="sng" dirty="0" smtClean="0">
                <a:hlinkClick r:id="rId3"/>
              </a:rPr>
              <a:t>Информация о персональном составе педагогических работников</a:t>
            </a:r>
            <a:r>
              <a:rPr lang="ru-RU" sz="1400" dirty="0" smtClean="0"/>
              <a:t> с указанием уровня образования, квалификации и опыта работы, преподаваемых дисциплин, ученых степенях/званиях, данных о повышении квалификации и (или) профессиональной переподготовке, общем трудовом стаже и стаже работы по специальности.</a:t>
            </a:r>
            <a:endParaRPr lang="ru-RU" sz="1400" dirty="0"/>
          </a:p>
        </p:txBody>
      </p:sp>
      <p:pic>
        <p:nvPicPr>
          <p:cNvPr id="8" name="Рисунок 7" descr="0YbsJnjrAH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209789" cy="1659068"/>
          </a:xfrm>
          <a:prstGeom prst="rect">
            <a:avLst/>
          </a:prstGeom>
        </p:spPr>
      </p:pic>
      <p:pic>
        <p:nvPicPr>
          <p:cNvPr id="9" name="Рисунок 8" descr="_s1ALfws97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0394" y="1"/>
            <a:ext cx="2283605" cy="1714488"/>
          </a:xfrm>
          <a:prstGeom prst="rect">
            <a:avLst/>
          </a:prstGeom>
        </p:spPr>
      </p:pic>
      <p:pic>
        <p:nvPicPr>
          <p:cNvPr id="11" name="Рисунок 10" descr="a6ZtHM34u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4863112"/>
            <a:ext cx="3553872" cy="1994888"/>
          </a:xfrm>
          <a:prstGeom prst="rect">
            <a:avLst/>
          </a:prstGeom>
        </p:spPr>
      </p:pic>
      <p:pic>
        <p:nvPicPr>
          <p:cNvPr id="12" name="Рисунок 11" descr="doWfBUvlAG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7013" y="4857760"/>
            <a:ext cx="2666987" cy="2000240"/>
          </a:xfrm>
          <a:prstGeom prst="rect">
            <a:avLst/>
          </a:prstGeom>
        </p:spPr>
      </p:pic>
      <p:pic>
        <p:nvPicPr>
          <p:cNvPr id="13" name="Рисунок 12" descr="PMxZajV8wm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643050"/>
            <a:ext cx="2214546" cy="3214710"/>
          </a:xfrm>
          <a:prstGeom prst="rect">
            <a:avLst/>
          </a:prstGeom>
        </p:spPr>
      </p:pic>
      <p:pic>
        <p:nvPicPr>
          <p:cNvPr id="14" name="Рисунок 13" descr="JK8bEyArREQ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3108" y="0"/>
            <a:ext cx="2643206" cy="1714488"/>
          </a:xfrm>
          <a:prstGeom prst="rect">
            <a:avLst/>
          </a:prstGeom>
        </p:spPr>
      </p:pic>
      <p:pic>
        <p:nvPicPr>
          <p:cNvPr id="15" name="Рисунок 14" descr="V4_6KmUFrn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4855464"/>
            <a:ext cx="3121152" cy="2002536"/>
          </a:xfrm>
          <a:prstGeom prst="rect">
            <a:avLst/>
          </a:prstGeom>
        </p:spPr>
      </p:pic>
      <p:pic>
        <p:nvPicPr>
          <p:cNvPr id="17" name="Рисунок 16" descr="mGLZSqRGLrM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29124" y="0"/>
            <a:ext cx="2500330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8229600" cy="341154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b="1" dirty="0" smtClean="0"/>
              <a:t>      </a:t>
            </a:r>
            <a:r>
              <a:rPr lang="ru-RU" sz="1800" b="1" dirty="0" smtClean="0"/>
              <a:t>  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</a:rPr>
              <a:t>Перспектива развития 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</a:rPr>
              <a:t>проекта: 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1800" dirty="0" smtClean="0"/>
              <a:t>с</a:t>
            </a:r>
            <a:r>
              <a:rPr lang="ru-RU" sz="1800" dirty="0" smtClean="0"/>
              <a:t> </a:t>
            </a:r>
            <a:r>
              <a:rPr lang="ru-RU" sz="1800" dirty="0"/>
              <a:t>каждым годом проект получает новый виток 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развития </a:t>
            </a:r>
            <a:r>
              <a:rPr lang="ru-RU" sz="1800" dirty="0"/>
              <a:t>– к нему присоединяются новые 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Участники и </a:t>
            </a:r>
            <a:r>
              <a:rPr lang="ru-RU" sz="1800" dirty="0"/>
              <a:t>партнеры. В настоящее время идет 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работа </a:t>
            </a:r>
            <a:r>
              <a:rPr lang="ru-RU" sz="1800" dirty="0"/>
              <a:t>по </a:t>
            </a:r>
            <a:r>
              <a:rPr lang="ru-RU" sz="1800" dirty="0" smtClean="0"/>
              <a:t>организации </a:t>
            </a:r>
            <a:r>
              <a:rPr lang="ru-RU" sz="1800" dirty="0"/>
              <a:t>в рамках фестиваля 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серии </a:t>
            </a:r>
            <a:r>
              <a:rPr lang="ru-RU" sz="1800" dirty="0" err="1"/>
              <a:t>онлайн</a:t>
            </a:r>
            <a:r>
              <a:rPr lang="ru-RU" sz="1800" dirty="0"/>
              <a:t> </a:t>
            </a:r>
            <a:r>
              <a:rPr lang="ru-RU" sz="1800" dirty="0" smtClean="0"/>
              <a:t>активностей </a:t>
            </a:r>
            <a:r>
              <a:rPr lang="ru-RU" sz="1800" dirty="0"/>
              <a:t>– такой </a:t>
            </a:r>
            <a:r>
              <a:rPr lang="ru-RU" sz="1800" dirty="0" smtClean="0"/>
              <a:t>формат</a:t>
            </a:r>
          </a:p>
          <a:p>
            <a:pPr>
              <a:buNone/>
            </a:pPr>
            <a:r>
              <a:rPr lang="ru-RU" sz="1800" dirty="0" smtClean="0"/>
              <a:t>востребован самими </a:t>
            </a:r>
            <a:r>
              <a:rPr lang="ru-RU" sz="1800" dirty="0"/>
              <a:t>участниками, а также 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продиктован сложившейся эпидемиологической</a:t>
            </a:r>
          </a:p>
          <a:p>
            <a:pPr>
              <a:buNone/>
            </a:pPr>
            <a:r>
              <a:rPr lang="ru-RU" sz="1800" dirty="0" smtClean="0"/>
              <a:t>ситуацией </a:t>
            </a:r>
            <a:r>
              <a:rPr lang="ru-RU" sz="1800" dirty="0"/>
              <a:t>в </a:t>
            </a:r>
            <a:r>
              <a:rPr lang="ru-RU" sz="1800" dirty="0" smtClean="0"/>
              <a:t>стране </a:t>
            </a:r>
            <a:r>
              <a:rPr lang="ru-RU" sz="1800" dirty="0"/>
              <a:t>и регионе. </a:t>
            </a:r>
            <a:endParaRPr lang="ru-RU" sz="1800" dirty="0" smtClean="0"/>
          </a:p>
          <a:p>
            <a:pPr>
              <a:buNone/>
            </a:pPr>
            <a:endParaRPr lang="ru-RU" sz="1400" dirty="0"/>
          </a:p>
        </p:txBody>
      </p:sp>
      <p:pic>
        <p:nvPicPr>
          <p:cNvPr id="6" name="Рисунок 5" descr="1x2_банне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3321" y="0"/>
            <a:ext cx="374067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7Njhh0LDmW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8868"/>
            <a:ext cx="3213104" cy="2143116"/>
          </a:xfrm>
          <a:prstGeom prst="rect">
            <a:avLst/>
          </a:prstGeom>
        </p:spPr>
      </p:pic>
      <p:pic>
        <p:nvPicPr>
          <p:cNvPr id="12" name="Рисунок 11" descr="7OJ9-Nn3aM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9" y="0"/>
            <a:ext cx="4143371" cy="2762787"/>
          </a:xfrm>
          <a:prstGeom prst="rect">
            <a:avLst/>
          </a:prstGeom>
        </p:spPr>
      </p:pic>
      <p:pic>
        <p:nvPicPr>
          <p:cNvPr id="8" name="Рисунок 7" descr="1yGRbhT9IJ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643306" cy="24293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3" name="Рисунок 12" descr="9HKSuOQOj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95212"/>
            <a:ext cx="4143372" cy="2762788"/>
          </a:xfrm>
          <a:prstGeom prst="rect">
            <a:avLst/>
          </a:prstGeom>
        </p:spPr>
      </p:pic>
      <p:pic>
        <p:nvPicPr>
          <p:cNvPr id="14" name="Рисунок 13" descr="e-Jt9byRo8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0"/>
            <a:ext cx="2066544" cy="3121152"/>
          </a:xfrm>
          <a:prstGeom prst="rect">
            <a:avLst/>
          </a:prstGeom>
        </p:spPr>
      </p:pic>
      <p:pic>
        <p:nvPicPr>
          <p:cNvPr id="16" name="Содержимое 15" descr="FNmYbCIhyY8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4143372" y="3529457"/>
            <a:ext cx="5000628" cy="3328543"/>
          </a:xfrm>
        </p:spPr>
      </p:pic>
      <p:pic>
        <p:nvPicPr>
          <p:cNvPr id="10" name="Рисунок 9" descr="5kIbamxcfuw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7422" y="2071678"/>
            <a:ext cx="4429156" cy="2487074"/>
          </a:xfrm>
          <a:prstGeom prst="rect">
            <a:avLst/>
          </a:prstGeom>
        </p:spPr>
      </p:pic>
      <p:pic>
        <p:nvPicPr>
          <p:cNvPr id="17" name="Рисунок 16" descr="hMu5wCJrCT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79278" y="2071678"/>
            <a:ext cx="3464722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770</Words>
  <PresentationFormat>Экран (4:3)</PresentationFormat>
  <Paragraphs>87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                                    </vt:lpstr>
      <vt:lpstr>                                    </vt:lpstr>
      <vt:lpstr>                                    </vt:lpstr>
      <vt:lpstr>                   Быстров Андрей Сергеевич, куратор (координатор) проекта,  методист  МБУДО «Станция юных техников»  г.Волгодонска,  работает в учреждении с 2011 года.   Член творческой группы по разработке инновационных проектов (при активном участии Быстрова А.С. за период 2013-2020 годы учреждением, в т.ч. совместно с социальным партнером – НП «Карьера», были реализованы 15 социальных проектов, общий объем привлеченных внебюджетных средств составил около 5 млн. руб.).  Лауреат городского профессионального конкурса «Педагог года 2018» в номинации «Сердце отдаю детям»,  дипломант 3 степени областного этапа профессионального конкурса «Педагог года 2018»;  получатель премии главы Администрации города Волгодонска «За личный вклад в развитие образования города Волгодонска» (2018г.);  призер (2 место) областного конкурса «Лучший работник системы дополнительного образования Ростовской области» в номинации «Лучший методист» (2019г.);  награжден Благодарственными письмами Мэра г.Волгодонска (2012, 2013 гг.), Благодарственными письмами Председателя Волгодонской городской Думы – главы города Волгодонска (2015г.), Управления образования, Министерства общего и профессионального образования Ростовской области (2019г.).                   </vt:lpstr>
      <vt:lpstr>                                               </vt:lpstr>
      <vt:lpstr>                                    </vt:lpstr>
      <vt:lpstr>                                    </vt:lpstr>
      <vt:lpstr>           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16</cp:revision>
  <dcterms:created xsi:type="dcterms:W3CDTF">2019-07-15T16:27:21Z</dcterms:created>
  <dcterms:modified xsi:type="dcterms:W3CDTF">2020-07-28T15:41:28Z</dcterms:modified>
</cp:coreProperties>
</file>