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9" r:id="rId9"/>
    <p:sldId id="270" r:id="rId10"/>
    <p:sldId id="271" r:id="rId11"/>
  </p:sldIdLst>
  <p:sldSz cx="9144000" cy="5143500" type="screen16x9"/>
  <p:notesSz cx="6858000" cy="9144000"/>
  <p:embeddedFontLst>
    <p:embeddedFont>
      <p:font typeface="Roboto Condensed" charset="0"/>
      <p:regular r:id="rId13"/>
      <p:bold r:id="rId14"/>
      <p:italic r:id="rId15"/>
      <p:boldItalic r:id="rId16"/>
    </p:embeddedFont>
    <p:embeddedFont>
      <p:font typeface="Arvo" charset="0"/>
      <p:regular r:id="rId17"/>
      <p:bold r:id="rId18"/>
      <p:italic r:id="rId19"/>
      <p:boldItalic r:id="rId20"/>
    </p:embeddedFont>
    <p:embeddedFont>
      <p:font typeface="Roboto Condensed Light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7FF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EA9CFEA-C427-417B-93FD-315AFFBD9094}">
  <a:tblStyle styleId="{FEA9CFEA-C427-417B-93FD-315AFFBD90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B6B6B-3367-4DFD-8F61-4F333A783167}" type="doc">
      <dgm:prSet loTypeId="urn:microsoft.com/office/officeart/2005/8/layout/matrix1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D527356-4DB6-4C68-AA35-1EA89B23C58D}">
      <dgm:prSet phldrT="[Текст]" custT="1"/>
      <dgm:spPr/>
      <dgm:t>
        <a:bodyPr/>
        <a:lstStyle/>
        <a:p>
          <a:r>
            <a:rPr lang="ru-RU" sz="3200" b="1" dirty="0" smtClean="0">
              <a:latin typeface="Roboto Condensed" panose="020B0604020202020204" charset="0"/>
              <a:ea typeface="Roboto Condensed" panose="020B0604020202020204" charset="0"/>
            </a:rPr>
            <a:t>ЭФФЕКТЫ ПРАКТИКИ</a:t>
          </a:r>
          <a:endParaRPr lang="ru-RU" sz="3200" b="1" dirty="0">
            <a:latin typeface="Roboto Condensed" panose="020B0604020202020204" charset="0"/>
            <a:ea typeface="Roboto Condensed" panose="020B0604020202020204" charset="0"/>
          </a:endParaRPr>
        </a:p>
      </dgm:t>
    </dgm:pt>
    <dgm:pt modelId="{6096BE4C-4B46-4071-A609-A8A68E10DDB9}" type="parTrans" cxnId="{7DD7ECB3-4675-4CA8-892E-49155257485E}">
      <dgm:prSet/>
      <dgm:spPr/>
      <dgm:t>
        <a:bodyPr/>
        <a:lstStyle/>
        <a:p>
          <a:endParaRPr lang="ru-RU"/>
        </a:p>
      </dgm:t>
    </dgm:pt>
    <dgm:pt modelId="{8CD3E39E-6AE0-4814-A57E-624D86E93B7F}" type="sibTrans" cxnId="{7DD7ECB3-4675-4CA8-892E-49155257485E}">
      <dgm:prSet/>
      <dgm:spPr/>
      <dgm:t>
        <a:bodyPr/>
        <a:lstStyle/>
        <a:p>
          <a:endParaRPr lang="ru-RU"/>
        </a:p>
      </dgm:t>
    </dgm:pt>
    <dgm:pt modelId="{9838C754-A28D-4B78-9464-C524664BBCB7}">
      <dgm:prSet phldrT="[Текст]"/>
      <dgm:spPr/>
      <dgm:t>
        <a:bodyPr/>
        <a:lstStyle/>
        <a:p>
          <a:r>
            <a:rPr lang="ru-RU" b="1" dirty="0" smtClean="0">
              <a:latin typeface="Roboto Condensed" panose="020B0604020202020204" charset="0"/>
              <a:ea typeface="Roboto Condensed" panose="020B0604020202020204" charset="0"/>
            </a:rPr>
            <a:t>Обучающиеся</a:t>
          </a:r>
        </a:p>
        <a:p>
          <a:r>
            <a:rPr lang="ru-RU" dirty="0" smtClean="0">
              <a:latin typeface="Roboto Condensed" panose="020B0604020202020204" charset="0"/>
              <a:ea typeface="Roboto Condensed" panose="020B0604020202020204" charset="0"/>
            </a:rPr>
            <a:t>Расширение ориентиров будущей профессиональной деятельности, осознание перспектив получения профессионального образования и трудоустройства на территории города-региона-страны. </a:t>
          </a:r>
          <a:endParaRPr lang="ru-RU" dirty="0">
            <a:latin typeface="Roboto Condensed" panose="020B0604020202020204" charset="0"/>
            <a:ea typeface="Roboto Condensed" panose="020B0604020202020204" charset="0"/>
          </a:endParaRPr>
        </a:p>
      </dgm:t>
    </dgm:pt>
    <dgm:pt modelId="{F012BAC7-A49D-41E8-A39A-B000C20EB5BA}" type="parTrans" cxnId="{0A2AA9FE-D073-4EA0-B341-5E8A3972C030}">
      <dgm:prSet/>
      <dgm:spPr/>
      <dgm:t>
        <a:bodyPr/>
        <a:lstStyle/>
        <a:p>
          <a:endParaRPr lang="ru-RU"/>
        </a:p>
      </dgm:t>
    </dgm:pt>
    <dgm:pt modelId="{3649EBC2-2CFD-4323-A12E-E1D714B21AE6}" type="sibTrans" cxnId="{0A2AA9FE-D073-4EA0-B341-5E8A3972C030}">
      <dgm:prSet/>
      <dgm:spPr/>
      <dgm:t>
        <a:bodyPr/>
        <a:lstStyle/>
        <a:p>
          <a:endParaRPr lang="ru-RU"/>
        </a:p>
      </dgm:t>
    </dgm:pt>
    <dgm:pt modelId="{A5A597B9-36D6-4CA7-BBA5-D1B04A51E0EE}">
      <dgm:prSet phldrT="[Текст]"/>
      <dgm:spPr/>
      <dgm:t>
        <a:bodyPr/>
        <a:lstStyle/>
        <a:p>
          <a:r>
            <a:rPr lang="ru-RU" b="1" dirty="0" smtClean="0">
              <a:latin typeface="Roboto Condensed" panose="020B0604020202020204" charset="0"/>
              <a:ea typeface="Roboto Condensed" panose="020B0604020202020204" charset="0"/>
            </a:rPr>
            <a:t>Городской округ «Город Лесной»</a:t>
          </a:r>
        </a:p>
        <a:p>
          <a:r>
            <a:rPr lang="ru-RU" dirty="0" smtClean="0">
              <a:latin typeface="Roboto Condensed" panose="020B0604020202020204" charset="0"/>
              <a:ea typeface="Roboto Condensed" panose="020B0604020202020204" charset="0"/>
            </a:rPr>
            <a:t>Создание благоприятных условий для развития детей и молодежи. Развитие системы взаимодействия и социального партнерства с целью профессионального самоопределения молодежи</a:t>
          </a:r>
          <a:endParaRPr lang="ru-RU" dirty="0">
            <a:latin typeface="Roboto Condensed" panose="020B0604020202020204" charset="0"/>
            <a:ea typeface="Roboto Condensed" panose="020B0604020202020204" charset="0"/>
          </a:endParaRPr>
        </a:p>
      </dgm:t>
    </dgm:pt>
    <dgm:pt modelId="{EF6875AE-7CF4-4D86-B7E5-E3C733F15FD6}" type="parTrans" cxnId="{0187F069-D7FE-4EAA-A3CA-886DDD0FCEB5}">
      <dgm:prSet/>
      <dgm:spPr/>
      <dgm:t>
        <a:bodyPr/>
        <a:lstStyle/>
        <a:p>
          <a:endParaRPr lang="ru-RU"/>
        </a:p>
      </dgm:t>
    </dgm:pt>
    <dgm:pt modelId="{3AF0120A-0757-445D-8BE0-7B3179C464E1}" type="sibTrans" cxnId="{0187F069-D7FE-4EAA-A3CA-886DDD0FCEB5}">
      <dgm:prSet/>
      <dgm:spPr/>
      <dgm:t>
        <a:bodyPr/>
        <a:lstStyle/>
        <a:p>
          <a:endParaRPr lang="ru-RU"/>
        </a:p>
      </dgm:t>
    </dgm:pt>
    <dgm:pt modelId="{2A54EE21-CE20-4510-9800-10D712A49212}">
      <dgm:prSet phldrT="[Текст]" custT="1"/>
      <dgm:spPr/>
      <dgm:t>
        <a:bodyPr/>
        <a:lstStyle/>
        <a:p>
          <a:r>
            <a:rPr lang="ru-RU" sz="1800" b="1" dirty="0" smtClean="0">
              <a:latin typeface="Roboto Condensed" panose="020B0604020202020204" charset="0"/>
              <a:ea typeface="Roboto Condensed" panose="020B0604020202020204" charset="0"/>
            </a:rPr>
            <a:t>МАОУ «Лицей»</a:t>
          </a:r>
        </a:p>
        <a:p>
          <a:r>
            <a:rPr lang="ru-RU" sz="1800" dirty="0" smtClean="0">
              <a:latin typeface="Roboto Condensed" panose="020B0604020202020204" charset="0"/>
              <a:ea typeface="Roboto Condensed" panose="020B0604020202020204" charset="0"/>
            </a:rPr>
            <a:t>Модернизация процессов управления в соответствии с идеями индивидуализации образования. Внедрение и модели  сопровождения индивидуальных образовательных маршрутов.</a:t>
          </a:r>
          <a:endParaRPr lang="ru-RU" sz="1800" dirty="0">
            <a:latin typeface="Roboto Condensed" panose="020B0604020202020204" charset="0"/>
            <a:ea typeface="Roboto Condensed" panose="020B0604020202020204" charset="0"/>
          </a:endParaRPr>
        </a:p>
      </dgm:t>
    </dgm:pt>
    <dgm:pt modelId="{30187F04-EF79-4C5C-8AE4-301BEF22A086}" type="parTrans" cxnId="{6E94AF81-3358-4375-AA51-290C1BAA7B44}">
      <dgm:prSet/>
      <dgm:spPr/>
      <dgm:t>
        <a:bodyPr/>
        <a:lstStyle/>
        <a:p>
          <a:endParaRPr lang="ru-RU"/>
        </a:p>
      </dgm:t>
    </dgm:pt>
    <dgm:pt modelId="{3F481A58-1290-4510-B244-70D72E906750}" type="sibTrans" cxnId="{6E94AF81-3358-4375-AA51-290C1BAA7B44}">
      <dgm:prSet/>
      <dgm:spPr/>
      <dgm:t>
        <a:bodyPr/>
        <a:lstStyle/>
        <a:p>
          <a:endParaRPr lang="ru-RU"/>
        </a:p>
      </dgm:t>
    </dgm:pt>
    <dgm:pt modelId="{D5CCC142-ABAE-4FFA-B9A1-994AB670425F}">
      <dgm:prSet phldrT="[Текст]" custT="1"/>
      <dgm:spPr/>
      <dgm:t>
        <a:bodyPr/>
        <a:lstStyle/>
        <a:p>
          <a:r>
            <a:rPr lang="ru-RU" sz="1800" b="1" dirty="0" smtClean="0">
              <a:latin typeface="Roboto Condensed" panose="020B0604020202020204" charset="0"/>
              <a:ea typeface="Roboto Condensed" panose="020B0604020202020204" charset="0"/>
            </a:rPr>
            <a:t>Партнеры проекта</a:t>
          </a:r>
        </a:p>
        <a:p>
          <a:r>
            <a:rPr lang="ru-RU" sz="1800" dirty="0" smtClean="0">
              <a:latin typeface="Roboto Condensed" panose="020B0604020202020204" charset="0"/>
              <a:ea typeface="Roboto Condensed" panose="020B0604020202020204" charset="0"/>
            </a:rPr>
            <a:t>Привлечение абитуриентов</a:t>
          </a:r>
        </a:p>
        <a:p>
          <a:r>
            <a:rPr lang="ru-RU" sz="1800" dirty="0" smtClean="0">
              <a:latin typeface="Roboto Condensed" panose="020B0604020202020204" charset="0"/>
              <a:ea typeface="Roboto Condensed" panose="020B0604020202020204" charset="0"/>
            </a:rPr>
            <a:t>Создание положительного образа организации (предприятия) как потенциального работодателя. </a:t>
          </a:r>
          <a:endParaRPr lang="ru-RU" sz="1800" dirty="0">
            <a:latin typeface="Roboto Condensed" panose="020B0604020202020204" charset="0"/>
            <a:ea typeface="Roboto Condensed" panose="020B0604020202020204" charset="0"/>
          </a:endParaRPr>
        </a:p>
      </dgm:t>
    </dgm:pt>
    <dgm:pt modelId="{ED0EBE31-79D7-4F05-AF82-7CD22DC960A6}" type="parTrans" cxnId="{BC4A7C4B-6A4A-446A-807A-CC689596AECB}">
      <dgm:prSet/>
      <dgm:spPr/>
      <dgm:t>
        <a:bodyPr/>
        <a:lstStyle/>
        <a:p>
          <a:endParaRPr lang="ru-RU"/>
        </a:p>
      </dgm:t>
    </dgm:pt>
    <dgm:pt modelId="{5861D746-B68A-414D-8219-C7ACE3C8E415}" type="sibTrans" cxnId="{BC4A7C4B-6A4A-446A-807A-CC689596AECB}">
      <dgm:prSet/>
      <dgm:spPr/>
      <dgm:t>
        <a:bodyPr/>
        <a:lstStyle/>
        <a:p>
          <a:endParaRPr lang="ru-RU"/>
        </a:p>
      </dgm:t>
    </dgm:pt>
    <dgm:pt modelId="{D3B5AEFE-4B4B-4609-8E83-0C293230A3D5}" type="pres">
      <dgm:prSet presAssocID="{ABBB6B6B-3367-4DFD-8F61-4F333A78316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3E10E6-A54A-4311-8E4F-91484F2D6D24}" type="pres">
      <dgm:prSet presAssocID="{ABBB6B6B-3367-4DFD-8F61-4F333A783167}" presName="matrix" presStyleCnt="0"/>
      <dgm:spPr/>
    </dgm:pt>
    <dgm:pt modelId="{8BB6629C-B3F0-4FC7-878A-A9B2AE26341A}" type="pres">
      <dgm:prSet presAssocID="{ABBB6B6B-3367-4DFD-8F61-4F333A783167}" presName="tile1" presStyleLbl="node1" presStyleIdx="0" presStyleCnt="4"/>
      <dgm:spPr/>
      <dgm:t>
        <a:bodyPr/>
        <a:lstStyle/>
        <a:p>
          <a:endParaRPr lang="ru-RU"/>
        </a:p>
      </dgm:t>
    </dgm:pt>
    <dgm:pt modelId="{B47C3440-22E7-4FE0-B132-7DD0EA1E3E24}" type="pres">
      <dgm:prSet presAssocID="{ABBB6B6B-3367-4DFD-8F61-4F333A78316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B6A31-A7A4-4355-974D-E327FF756503}" type="pres">
      <dgm:prSet presAssocID="{ABBB6B6B-3367-4DFD-8F61-4F333A783167}" presName="tile2" presStyleLbl="node1" presStyleIdx="1" presStyleCnt="4"/>
      <dgm:spPr/>
      <dgm:t>
        <a:bodyPr/>
        <a:lstStyle/>
        <a:p>
          <a:endParaRPr lang="ru-RU"/>
        </a:p>
      </dgm:t>
    </dgm:pt>
    <dgm:pt modelId="{C676A2EA-FBE8-41AC-B848-460CE87DF2EE}" type="pres">
      <dgm:prSet presAssocID="{ABBB6B6B-3367-4DFD-8F61-4F333A78316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DC570-3013-4E7C-B734-306405310E31}" type="pres">
      <dgm:prSet presAssocID="{ABBB6B6B-3367-4DFD-8F61-4F333A783167}" presName="tile3" presStyleLbl="node1" presStyleIdx="2" presStyleCnt="4"/>
      <dgm:spPr/>
      <dgm:t>
        <a:bodyPr/>
        <a:lstStyle/>
        <a:p>
          <a:endParaRPr lang="ru-RU"/>
        </a:p>
      </dgm:t>
    </dgm:pt>
    <dgm:pt modelId="{369ED2C9-5B0B-4986-B0C2-7E5BB36A9FE3}" type="pres">
      <dgm:prSet presAssocID="{ABBB6B6B-3367-4DFD-8F61-4F333A78316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BCF22-1648-44FA-B4D7-8DDACF96C14F}" type="pres">
      <dgm:prSet presAssocID="{ABBB6B6B-3367-4DFD-8F61-4F333A783167}" presName="tile4" presStyleLbl="node1" presStyleIdx="3" presStyleCnt="4"/>
      <dgm:spPr/>
      <dgm:t>
        <a:bodyPr/>
        <a:lstStyle/>
        <a:p>
          <a:endParaRPr lang="ru-RU"/>
        </a:p>
      </dgm:t>
    </dgm:pt>
    <dgm:pt modelId="{7F66B109-4073-4859-9312-43E10FB55457}" type="pres">
      <dgm:prSet presAssocID="{ABBB6B6B-3367-4DFD-8F61-4F333A78316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19B0F-8096-4DEE-AD64-BDFC6150763F}" type="pres">
      <dgm:prSet presAssocID="{ABBB6B6B-3367-4DFD-8F61-4F333A78316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5C78FA3-366F-4B6B-B360-D44934A9D45E}" type="presOf" srcId="{ABBB6B6B-3367-4DFD-8F61-4F333A783167}" destId="{D3B5AEFE-4B4B-4609-8E83-0C293230A3D5}" srcOrd="0" destOrd="0" presId="urn:microsoft.com/office/officeart/2005/8/layout/matrix1"/>
    <dgm:cxn modelId="{7DD7ECB3-4675-4CA8-892E-49155257485E}" srcId="{ABBB6B6B-3367-4DFD-8F61-4F333A783167}" destId="{0D527356-4DB6-4C68-AA35-1EA89B23C58D}" srcOrd="0" destOrd="0" parTransId="{6096BE4C-4B46-4071-A609-A8A68E10DDB9}" sibTransId="{8CD3E39E-6AE0-4814-A57E-624D86E93B7F}"/>
    <dgm:cxn modelId="{BC4A7C4B-6A4A-446A-807A-CC689596AECB}" srcId="{0D527356-4DB6-4C68-AA35-1EA89B23C58D}" destId="{D5CCC142-ABAE-4FFA-B9A1-994AB670425F}" srcOrd="3" destOrd="0" parTransId="{ED0EBE31-79D7-4F05-AF82-7CD22DC960A6}" sibTransId="{5861D746-B68A-414D-8219-C7ACE3C8E415}"/>
    <dgm:cxn modelId="{CC01649F-A8E0-4A5F-8764-0903C77C3D40}" type="presOf" srcId="{D5CCC142-ABAE-4FFA-B9A1-994AB670425F}" destId="{7F66B109-4073-4859-9312-43E10FB55457}" srcOrd="1" destOrd="0" presId="urn:microsoft.com/office/officeart/2005/8/layout/matrix1"/>
    <dgm:cxn modelId="{8A69C4BF-19CA-4459-A0FA-791B14E949A6}" type="presOf" srcId="{D5CCC142-ABAE-4FFA-B9A1-994AB670425F}" destId="{0EDBCF22-1648-44FA-B4D7-8DDACF96C14F}" srcOrd="0" destOrd="0" presId="urn:microsoft.com/office/officeart/2005/8/layout/matrix1"/>
    <dgm:cxn modelId="{76D04EA2-A9FD-470F-9951-5BE27B2085AA}" type="presOf" srcId="{9838C754-A28D-4B78-9464-C524664BBCB7}" destId="{B47C3440-22E7-4FE0-B132-7DD0EA1E3E24}" srcOrd="1" destOrd="0" presId="urn:microsoft.com/office/officeart/2005/8/layout/matrix1"/>
    <dgm:cxn modelId="{FDF8775F-665C-47E9-B2A2-DDAD287B2F3F}" type="presOf" srcId="{0D527356-4DB6-4C68-AA35-1EA89B23C58D}" destId="{5F219B0F-8096-4DEE-AD64-BDFC6150763F}" srcOrd="0" destOrd="0" presId="urn:microsoft.com/office/officeart/2005/8/layout/matrix1"/>
    <dgm:cxn modelId="{30BFCCC3-2AB5-46F5-B2C7-4EC378F769D3}" type="presOf" srcId="{A5A597B9-36D6-4CA7-BBA5-D1B04A51E0EE}" destId="{1EDB6A31-A7A4-4355-974D-E327FF756503}" srcOrd="0" destOrd="0" presId="urn:microsoft.com/office/officeart/2005/8/layout/matrix1"/>
    <dgm:cxn modelId="{40A2121A-83FD-4F34-AC36-1C16143F96AE}" type="presOf" srcId="{2A54EE21-CE20-4510-9800-10D712A49212}" destId="{1C6DC570-3013-4E7C-B734-306405310E31}" srcOrd="0" destOrd="0" presId="urn:microsoft.com/office/officeart/2005/8/layout/matrix1"/>
    <dgm:cxn modelId="{0A2AA9FE-D073-4EA0-B341-5E8A3972C030}" srcId="{0D527356-4DB6-4C68-AA35-1EA89B23C58D}" destId="{9838C754-A28D-4B78-9464-C524664BBCB7}" srcOrd="0" destOrd="0" parTransId="{F012BAC7-A49D-41E8-A39A-B000C20EB5BA}" sibTransId="{3649EBC2-2CFD-4323-A12E-E1D714B21AE6}"/>
    <dgm:cxn modelId="{75A83333-A577-45DF-93EF-9A2816453CD4}" type="presOf" srcId="{A5A597B9-36D6-4CA7-BBA5-D1B04A51E0EE}" destId="{C676A2EA-FBE8-41AC-B848-460CE87DF2EE}" srcOrd="1" destOrd="0" presId="urn:microsoft.com/office/officeart/2005/8/layout/matrix1"/>
    <dgm:cxn modelId="{0187F069-D7FE-4EAA-A3CA-886DDD0FCEB5}" srcId="{0D527356-4DB6-4C68-AA35-1EA89B23C58D}" destId="{A5A597B9-36D6-4CA7-BBA5-D1B04A51E0EE}" srcOrd="1" destOrd="0" parTransId="{EF6875AE-7CF4-4D86-B7E5-E3C733F15FD6}" sibTransId="{3AF0120A-0757-445D-8BE0-7B3179C464E1}"/>
    <dgm:cxn modelId="{6E94AF81-3358-4375-AA51-290C1BAA7B44}" srcId="{0D527356-4DB6-4C68-AA35-1EA89B23C58D}" destId="{2A54EE21-CE20-4510-9800-10D712A49212}" srcOrd="2" destOrd="0" parTransId="{30187F04-EF79-4C5C-8AE4-301BEF22A086}" sibTransId="{3F481A58-1290-4510-B244-70D72E906750}"/>
    <dgm:cxn modelId="{57525C63-954D-4B57-891D-1FDC65F35FF9}" type="presOf" srcId="{9838C754-A28D-4B78-9464-C524664BBCB7}" destId="{8BB6629C-B3F0-4FC7-878A-A9B2AE26341A}" srcOrd="0" destOrd="0" presId="urn:microsoft.com/office/officeart/2005/8/layout/matrix1"/>
    <dgm:cxn modelId="{50028AFA-E803-459E-9789-7A61A5131690}" type="presOf" srcId="{2A54EE21-CE20-4510-9800-10D712A49212}" destId="{369ED2C9-5B0B-4986-B0C2-7E5BB36A9FE3}" srcOrd="1" destOrd="0" presId="urn:microsoft.com/office/officeart/2005/8/layout/matrix1"/>
    <dgm:cxn modelId="{515043C8-DB15-4018-883B-A2601B33010B}" type="presParOf" srcId="{D3B5AEFE-4B4B-4609-8E83-0C293230A3D5}" destId="{D03E10E6-A54A-4311-8E4F-91484F2D6D24}" srcOrd="0" destOrd="0" presId="urn:microsoft.com/office/officeart/2005/8/layout/matrix1"/>
    <dgm:cxn modelId="{8851866D-0FF7-4BA0-A0D5-CED8E4194F45}" type="presParOf" srcId="{D03E10E6-A54A-4311-8E4F-91484F2D6D24}" destId="{8BB6629C-B3F0-4FC7-878A-A9B2AE26341A}" srcOrd="0" destOrd="0" presId="urn:microsoft.com/office/officeart/2005/8/layout/matrix1"/>
    <dgm:cxn modelId="{59E053F2-BA3F-48EF-B6D8-97E9CD3DE30B}" type="presParOf" srcId="{D03E10E6-A54A-4311-8E4F-91484F2D6D24}" destId="{B47C3440-22E7-4FE0-B132-7DD0EA1E3E24}" srcOrd="1" destOrd="0" presId="urn:microsoft.com/office/officeart/2005/8/layout/matrix1"/>
    <dgm:cxn modelId="{F1B13156-0504-4E44-8FFB-21620ED8C174}" type="presParOf" srcId="{D03E10E6-A54A-4311-8E4F-91484F2D6D24}" destId="{1EDB6A31-A7A4-4355-974D-E327FF756503}" srcOrd="2" destOrd="0" presId="urn:microsoft.com/office/officeart/2005/8/layout/matrix1"/>
    <dgm:cxn modelId="{190234B8-D54E-464E-AFB8-EC5437E43177}" type="presParOf" srcId="{D03E10E6-A54A-4311-8E4F-91484F2D6D24}" destId="{C676A2EA-FBE8-41AC-B848-460CE87DF2EE}" srcOrd="3" destOrd="0" presId="urn:microsoft.com/office/officeart/2005/8/layout/matrix1"/>
    <dgm:cxn modelId="{8EAAB4C8-31D3-41FC-9292-1C8A84D5567F}" type="presParOf" srcId="{D03E10E6-A54A-4311-8E4F-91484F2D6D24}" destId="{1C6DC570-3013-4E7C-B734-306405310E31}" srcOrd="4" destOrd="0" presId="urn:microsoft.com/office/officeart/2005/8/layout/matrix1"/>
    <dgm:cxn modelId="{3DA86D5B-3332-489B-8C55-9E7F494CB491}" type="presParOf" srcId="{D03E10E6-A54A-4311-8E4F-91484F2D6D24}" destId="{369ED2C9-5B0B-4986-B0C2-7E5BB36A9FE3}" srcOrd="5" destOrd="0" presId="urn:microsoft.com/office/officeart/2005/8/layout/matrix1"/>
    <dgm:cxn modelId="{5B464684-23E1-415D-8E98-9BF2477318D9}" type="presParOf" srcId="{D03E10E6-A54A-4311-8E4F-91484F2D6D24}" destId="{0EDBCF22-1648-44FA-B4D7-8DDACF96C14F}" srcOrd="6" destOrd="0" presId="urn:microsoft.com/office/officeart/2005/8/layout/matrix1"/>
    <dgm:cxn modelId="{ECA17364-4322-401D-8195-86FAB760015C}" type="presParOf" srcId="{D03E10E6-A54A-4311-8E4F-91484F2D6D24}" destId="{7F66B109-4073-4859-9312-43E10FB55457}" srcOrd="7" destOrd="0" presId="urn:microsoft.com/office/officeart/2005/8/layout/matrix1"/>
    <dgm:cxn modelId="{3BB125CB-30D5-4BFE-A7F8-FF4267D28D59}" type="presParOf" srcId="{D3B5AEFE-4B4B-4609-8E83-0C293230A3D5}" destId="{5F219B0F-8096-4DEE-AD64-BDFC6150763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6629C-B3F0-4FC7-878A-A9B2AE26341A}">
      <dsp:nvSpPr>
        <dsp:cNvPr id="0" name=""/>
        <dsp:cNvSpPr/>
      </dsp:nvSpPr>
      <dsp:spPr>
        <a:xfrm rot="16200000">
          <a:off x="1000125" y="-1000125"/>
          <a:ext cx="2571750" cy="4572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Roboto Condensed" panose="020B0604020202020204" charset="0"/>
              <a:ea typeface="Roboto Condensed" panose="020B0604020202020204" charset="0"/>
            </a:rPr>
            <a:t>Обучающиеся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Roboto Condensed" panose="020B0604020202020204" charset="0"/>
              <a:ea typeface="Roboto Condensed" panose="020B0604020202020204" charset="0"/>
            </a:rPr>
            <a:t>Расширение ориентиров будущей профессиональной деятельности, осознание перспектив получения профессионального образования и трудоустройства на территории города-региона-страны. </a:t>
          </a:r>
          <a:endParaRPr lang="ru-RU" sz="1800" kern="1200" dirty="0">
            <a:latin typeface="Roboto Condensed" panose="020B0604020202020204" charset="0"/>
            <a:ea typeface="Roboto Condensed" panose="020B0604020202020204" charset="0"/>
          </a:endParaRPr>
        </a:p>
      </dsp:txBody>
      <dsp:txXfrm rot="5400000">
        <a:off x="-1" y="1"/>
        <a:ext cx="4572000" cy="1928812"/>
      </dsp:txXfrm>
    </dsp:sp>
    <dsp:sp modelId="{1EDB6A31-A7A4-4355-974D-E327FF756503}">
      <dsp:nvSpPr>
        <dsp:cNvPr id="0" name=""/>
        <dsp:cNvSpPr/>
      </dsp:nvSpPr>
      <dsp:spPr>
        <a:xfrm>
          <a:off x="4572000" y="0"/>
          <a:ext cx="4572000" cy="257175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Roboto Condensed" panose="020B0604020202020204" charset="0"/>
              <a:ea typeface="Roboto Condensed" panose="020B0604020202020204" charset="0"/>
            </a:rPr>
            <a:t>Городской округ «Город Лесной»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Roboto Condensed" panose="020B0604020202020204" charset="0"/>
              <a:ea typeface="Roboto Condensed" panose="020B0604020202020204" charset="0"/>
            </a:rPr>
            <a:t>Создание благоприятных условий для развития детей и молодежи. Развитие системы взаимодействия и социального партнерства с целью профессионального самоопределения молодежи</a:t>
          </a:r>
          <a:endParaRPr lang="ru-RU" sz="1800" kern="1200" dirty="0"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4572000" y="0"/>
        <a:ext cx="4572000" cy="1928812"/>
      </dsp:txXfrm>
    </dsp:sp>
    <dsp:sp modelId="{1C6DC570-3013-4E7C-B734-306405310E31}">
      <dsp:nvSpPr>
        <dsp:cNvPr id="0" name=""/>
        <dsp:cNvSpPr/>
      </dsp:nvSpPr>
      <dsp:spPr>
        <a:xfrm rot="10800000">
          <a:off x="0" y="2571750"/>
          <a:ext cx="4572000" cy="257175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Roboto Condensed" panose="020B0604020202020204" charset="0"/>
              <a:ea typeface="Roboto Condensed" panose="020B0604020202020204" charset="0"/>
            </a:rPr>
            <a:t>МАОУ «Лицей»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Roboto Condensed" panose="020B0604020202020204" charset="0"/>
              <a:ea typeface="Roboto Condensed" panose="020B0604020202020204" charset="0"/>
            </a:rPr>
            <a:t>Модернизация процессов управления в соответствии с идеями индивидуализации образования. Внедрение и модели  сопровождения индивидуальных образовательных маршрутов.</a:t>
          </a:r>
          <a:endParaRPr lang="ru-RU" sz="1800" kern="1200" dirty="0">
            <a:latin typeface="Roboto Condensed" panose="020B0604020202020204" charset="0"/>
            <a:ea typeface="Roboto Condensed" panose="020B0604020202020204" charset="0"/>
          </a:endParaRPr>
        </a:p>
      </dsp:txBody>
      <dsp:txXfrm rot="10800000">
        <a:off x="0" y="3214687"/>
        <a:ext cx="4572000" cy="1928812"/>
      </dsp:txXfrm>
    </dsp:sp>
    <dsp:sp modelId="{0EDBCF22-1648-44FA-B4D7-8DDACF96C14F}">
      <dsp:nvSpPr>
        <dsp:cNvPr id="0" name=""/>
        <dsp:cNvSpPr/>
      </dsp:nvSpPr>
      <dsp:spPr>
        <a:xfrm rot="5400000">
          <a:off x="5572125" y="1571625"/>
          <a:ext cx="2571750" cy="4572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Roboto Condensed" panose="020B0604020202020204" charset="0"/>
              <a:ea typeface="Roboto Condensed" panose="020B0604020202020204" charset="0"/>
            </a:rPr>
            <a:t>Партнеры проекта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Roboto Condensed" panose="020B0604020202020204" charset="0"/>
              <a:ea typeface="Roboto Condensed" panose="020B0604020202020204" charset="0"/>
            </a:rPr>
            <a:t>Привлечение абитуриентов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Roboto Condensed" panose="020B0604020202020204" charset="0"/>
              <a:ea typeface="Roboto Condensed" panose="020B0604020202020204" charset="0"/>
            </a:rPr>
            <a:t>Создание положительного образа организации (предприятия) как потенциального работодателя. </a:t>
          </a:r>
          <a:endParaRPr lang="ru-RU" sz="1800" kern="1200" dirty="0">
            <a:latin typeface="Roboto Condensed" panose="020B0604020202020204" charset="0"/>
            <a:ea typeface="Roboto Condensed" panose="020B0604020202020204" charset="0"/>
          </a:endParaRPr>
        </a:p>
      </dsp:txBody>
      <dsp:txXfrm rot="-5400000">
        <a:off x="4571999" y="3214687"/>
        <a:ext cx="4572000" cy="1928812"/>
      </dsp:txXfrm>
    </dsp:sp>
    <dsp:sp modelId="{5F219B0F-8096-4DEE-AD64-BDFC6150763F}">
      <dsp:nvSpPr>
        <dsp:cNvPr id="0" name=""/>
        <dsp:cNvSpPr/>
      </dsp:nvSpPr>
      <dsp:spPr>
        <a:xfrm>
          <a:off x="3200399" y="1928812"/>
          <a:ext cx="2743200" cy="128587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Roboto Condensed" panose="020B0604020202020204" charset="0"/>
              <a:ea typeface="Roboto Condensed" panose="020B0604020202020204" charset="0"/>
            </a:rPr>
            <a:t>ЭФФЕКТЫ ПРАКТИКИ</a:t>
          </a:r>
          <a:endParaRPr lang="ru-RU" sz="3200" b="1" kern="1200" dirty="0"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3263170" y="1991583"/>
        <a:ext cx="2617658" cy="1160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3498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Shape 103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Shape 104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Shape 10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Shape 10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Shape 10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Shape 11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Shape 11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Shape 11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Shape 11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Shape 16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spcBef>
                <a:spcPts val="0"/>
              </a:spcBef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spcBef>
                <a:spcPts val="0"/>
              </a:spcBef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spcBef>
                <a:spcPts val="0"/>
              </a:spcBef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spcBef>
                <a:spcPts val="0"/>
              </a:spcBef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spcBef>
                <a:spcPts val="0"/>
              </a:spcBef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spcBef>
                <a:spcPts val="0"/>
              </a:spcBef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spcBef>
                <a:spcPts val="0"/>
              </a:spcBef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spcBef>
                <a:spcPts val="0"/>
              </a:spcBef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85800" y="555526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400" dirty="0"/>
              <a:t>«ОТКРЫТЫЕ ПУТИ»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800" b="0" dirty="0"/>
              <a:t>Программа профессионального самоопределения обучающихся</a:t>
            </a:r>
            <a:endParaRPr sz="2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3003798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9900"/>
                </a:solidFill>
                <a:latin typeface="Roboto Condensed" panose="020B0604020202020204" charset="0"/>
                <a:ea typeface="Roboto Condensed" panose="020B0604020202020204" charset="0"/>
              </a:rPr>
              <a:t>Муниципальное автономное общеобразовательное учреждение «Лицей»</a:t>
            </a:r>
          </a:p>
          <a:p>
            <a:r>
              <a:rPr lang="ru-RU" sz="1600" dirty="0">
                <a:solidFill>
                  <a:srgbClr val="FF9900"/>
                </a:solidFill>
                <a:latin typeface="Roboto Condensed" panose="020B0604020202020204" charset="0"/>
                <a:ea typeface="Roboto Condensed" panose="020B0604020202020204" charset="0"/>
              </a:rPr>
              <a:t>г</a:t>
            </a:r>
            <a:r>
              <a:rPr lang="ru-RU" sz="1600" dirty="0" smtClean="0">
                <a:solidFill>
                  <a:srgbClr val="FF9900"/>
                </a:solidFill>
                <a:latin typeface="Roboto Condensed" panose="020B0604020202020204" charset="0"/>
                <a:ea typeface="Roboto Condensed" panose="020B0604020202020204" charset="0"/>
              </a:rPr>
              <a:t>ород Лесной, Свердловская область</a:t>
            </a:r>
            <a:endParaRPr lang="ru-RU" sz="1600" dirty="0">
              <a:solidFill>
                <a:srgbClr val="FF9900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ctrTitle" idx="4294967295"/>
          </p:nvPr>
        </p:nvSpPr>
        <p:spPr>
          <a:xfrm>
            <a:off x="2613475" y="800400"/>
            <a:ext cx="39171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89,526,124$</a:t>
            </a:r>
            <a:endParaRPr sz="3000"/>
          </a:p>
        </p:txBody>
      </p:sp>
      <p:sp>
        <p:nvSpPr>
          <p:cNvPr id="409" name="Shape 409"/>
          <p:cNvSpPr txBox="1">
            <a:spLocks noGrp="1"/>
          </p:cNvSpPr>
          <p:nvPr>
            <p:ph type="ctrTitle" idx="4294967295"/>
          </p:nvPr>
        </p:nvSpPr>
        <p:spPr>
          <a:xfrm>
            <a:off x="2613475" y="3693600"/>
            <a:ext cx="39171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sp>
        <p:nvSpPr>
          <p:cNvPr id="411" name="Shape 411"/>
          <p:cNvSpPr txBox="1">
            <a:spLocks noGrp="1"/>
          </p:cNvSpPr>
          <p:nvPr>
            <p:ph type="ctrTitle" idx="4294967295"/>
          </p:nvPr>
        </p:nvSpPr>
        <p:spPr>
          <a:xfrm>
            <a:off x="2613475" y="2242059"/>
            <a:ext cx="39171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185,244 users</a:t>
            </a:r>
            <a:endParaRPr sz="3000"/>
          </a:p>
        </p:txBody>
      </p: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7" name="Shape 248"/>
          <p:cNvSpPr txBox="1">
            <a:spLocks/>
          </p:cNvSpPr>
          <p:nvPr/>
        </p:nvSpPr>
        <p:spPr>
          <a:xfrm>
            <a:off x="2267744" y="-100218"/>
            <a:ext cx="6696744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ru-RU" sz="4000" dirty="0" smtClean="0">
                <a:solidFill>
                  <a:srgbClr val="FF9800"/>
                </a:solidFill>
              </a:rPr>
              <a:t>ЭФФЕКТЫ ПРАКТИКИ</a:t>
            </a:r>
            <a:endParaRPr lang="ru-RU" sz="4000" dirty="0">
              <a:solidFill>
                <a:srgbClr val="FF98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60701534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Shape 193"/>
          <p:cNvSpPr txBox="1">
            <a:spLocks/>
          </p:cNvSpPr>
          <p:nvPr/>
        </p:nvSpPr>
        <p:spPr>
          <a:xfrm>
            <a:off x="251520" y="915566"/>
            <a:ext cx="30843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Цели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buClr>
                <a:schemeClr val="dk1"/>
              </a:buClr>
              <a:buSzPts val="1100"/>
            </a:pP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Проект предполагает целенаправленную деятельность педагогического коллектива лицея по созданию условий для эффективной образовательной и профессиональной самоидентификации старшеклассников,  готовности к принятию ответственного решения о профессиональном выборе.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endParaRPr lang="ru-RU" sz="1600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ru-RU" sz="1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7" name="Shape 190"/>
          <p:cNvSpPr txBox="1">
            <a:spLocks/>
          </p:cNvSpPr>
          <p:nvPr/>
        </p:nvSpPr>
        <p:spPr>
          <a:xfrm>
            <a:off x="3592692" y="483518"/>
            <a:ext cx="5299788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-RU" sz="1800" b="1" dirty="0" smtClean="0">
                <a:solidFill>
                  <a:srgbClr val="FF9800"/>
                </a:solidFill>
                <a:latin typeface="Roboto Condensed" panose="020B0604020202020204" charset="0"/>
                <a:ea typeface="Roboto Condensed" panose="020B0604020202020204" charset="0"/>
              </a:rPr>
              <a:t>Задачи</a:t>
            </a:r>
            <a:endParaRPr lang="ru-RU" sz="1800" dirty="0" smtClean="0">
              <a:solidFill>
                <a:srgbClr val="FF980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расширение прав обучающихся на собственное содержание образования;</a:t>
            </a:r>
          </a:p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тесное деятельное общение с успешными представителями различных сфер деятельности в городе и регионе;</a:t>
            </a:r>
          </a:p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доступ к материально-технической базе вузов и высокотехнологичных предприятий;</a:t>
            </a:r>
          </a:p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расширение ориентиров в выборе учебных заведений и направлений профессиональной подготовки;</a:t>
            </a:r>
          </a:p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организация профессиональных проб, индивидуальной и командной проектной деятельности и их экспертная оценка;</a:t>
            </a:r>
          </a:p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Roboto Condensed" panose="020B0604020202020204" charset="0"/>
                <a:ea typeface="Roboto Condensed" panose="020B0604020202020204" charset="0"/>
              </a:rPr>
              <a:t>рефлексия деятельности обучающихся на всех этапах проекта.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ru-RU" sz="12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/>
              <a:t>МАОУ «Лицей»</a:t>
            </a:r>
            <a:endParaRPr sz="3200" dirty="0"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050" name="Picture 2" descr="F:\Решетова_новая\Конкурсы\2018-2019\муниципальные практики\Выездные школы\фото команды\Obshheobrazovatelnyj-litsej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5646"/>
            <a:ext cx="2984937" cy="18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1509628"/>
            <a:ext cx="54027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участник «Школьной лиги </a:t>
            </a:r>
            <a:r>
              <a:rPr lang="ru-RU" sz="1800" dirty="0" err="1" smtClean="0">
                <a:latin typeface="Roboto Condensed" panose="020B0604020202020204" charset="0"/>
                <a:ea typeface="Roboto Condensed" panose="020B0604020202020204" charset="0"/>
              </a:rPr>
              <a:t>Роснано</a:t>
            </a:r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»;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региональная инновационная площадка </a:t>
            </a:r>
            <a:r>
              <a:rPr lang="ru-RU" sz="1800" dirty="0">
                <a:latin typeface="Roboto Condensed" panose="020B0604020202020204" charset="0"/>
                <a:ea typeface="Roboto Condensed" panose="020B0604020202020204" charset="0"/>
              </a:rPr>
              <a:t>по теме «Использование открытой образовательной среды «Школьный технопарк» как комплекс образовательных программ и технологий для формирования и развития инженерного мышления  и профессионального самоопределения учащихся</a:t>
            </a:r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»;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Roboto Condensed" panose="020B0604020202020204" charset="0"/>
                <a:ea typeface="Roboto Condensed" panose="020B0604020202020204" charset="0"/>
              </a:rPr>
              <a:t>участник сети инновационных образовательных организаций проекта «Школа </a:t>
            </a:r>
            <a:r>
              <a:rPr lang="ru-RU" sz="1800" dirty="0" err="1">
                <a:latin typeface="Roboto Condensed" panose="020B0604020202020204" charset="0"/>
                <a:ea typeface="Roboto Condensed" panose="020B0604020202020204" charset="0"/>
              </a:rPr>
              <a:t>Росатома</a:t>
            </a:r>
            <a:r>
              <a:rPr lang="ru-RU" sz="1800" dirty="0" smtClean="0">
                <a:latin typeface="Roboto Condensed" panose="020B0604020202020204" charset="0"/>
                <a:ea typeface="Roboto Condensed" panose="020B0604020202020204" charset="0"/>
              </a:rPr>
              <a:t>».</a:t>
            </a:r>
            <a:endParaRPr lang="ru-RU" sz="18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ctrTitle" idx="4294967295"/>
          </p:nvPr>
        </p:nvSpPr>
        <p:spPr>
          <a:xfrm>
            <a:off x="2195736" y="-92546"/>
            <a:ext cx="556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FF9800"/>
                </a:solidFill>
              </a:rPr>
              <a:t>КОМАНДА ПРОЕКТА</a:t>
            </a:r>
            <a:endParaRPr sz="4000" dirty="0">
              <a:solidFill>
                <a:srgbClr val="FF9800"/>
              </a:solidFill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690008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26" name="Picture 2" descr="F:\Решетова_новая\Конкурсы\2018-2019\муниципальные практики\Выездные школы\фото команды\000057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57" y="3068915"/>
            <a:ext cx="1391639" cy="144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Решетова_новая\Конкурсы\2018-2019\муниципальные практики\Выездные школы\фото команды\brpI_AlXR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4770" r="6780" b="36073"/>
          <a:stretch/>
        </p:blipFill>
        <p:spPr bwMode="auto">
          <a:xfrm>
            <a:off x="251520" y="1059583"/>
            <a:ext cx="1394567" cy="144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Решетова_новая\Конкурсы\2018-2019\муниципальные практики\Выездные школы\фото команды\0n1PJTSEZf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5826" r="6095" b="31339"/>
          <a:stretch/>
        </p:blipFill>
        <p:spPr bwMode="auto">
          <a:xfrm>
            <a:off x="3367857" y="1059582"/>
            <a:ext cx="1348159" cy="14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Решетова_новая\Конкурсы\2018-2019\муниципальные практики\Open Ways\фото команды\Улыбушева ЭА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4888" r="13051" b="37893"/>
          <a:stretch/>
        </p:blipFill>
        <p:spPr bwMode="auto">
          <a:xfrm>
            <a:off x="251520" y="3068915"/>
            <a:ext cx="1394567" cy="144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Решетова_новая\Конкурсы\2018-2019\муниципальные практики\Open Ways\фото команды\Царева ОБ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6" b="30175"/>
          <a:stretch/>
        </p:blipFill>
        <p:spPr bwMode="auto">
          <a:xfrm>
            <a:off x="6262940" y="1059583"/>
            <a:ext cx="1333396" cy="143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506634"/>
            <a:ext cx="181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Roboto Condensed" panose="020B0604020202020204" charset="0"/>
                <a:ea typeface="Roboto Condensed" panose="020B0604020202020204" charset="0"/>
              </a:rPr>
              <a:t>Аминова Наталья Юрьевна</a:t>
            </a:r>
            <a:endParaRPr lang="ru-RU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4515966"/>
            <a:ext cx="181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Roboto Condensed" panose="020B0604020202020204" charset="0"/>
                <a:ea typeface="Roboto Condensed" panose="020B0604020202020204" charset="0"/>
              </a:rPr>
              <a:t>Улыбушева</a:t>
            </a:r>
            <a:r>
              <a:rPr lang="ru-RU" dirty="0" smtClean="0">
                <a:latin typeface="Roboto Condensed" panose="020B0604020202020204" charset="0"/>
                <a:ea typeface="Roboto Condensed" panose="020B0604020202020204" charset="0"/>
              </a:rPr>
              <a:t> Эльмира </a:t>
            </a:r>
            <a:r>
              <a:rPr lang="ru-RU" dirty="0" err="1" smtClean="0">
                <a:latin typeface="Roboto Condensed" panose="020B0604020202020204" charset="0"/>
                <a:ea typeface="Roboto Condensed" panose="020B0604020202020204" charset="0"/>
              </a:rPr>
              <a:t>Асхатовна</a:t>
            </a:r>
            <a:endParaRPr lang="ru-RU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5856" y="2499742"/>
            <a:ext cx="181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Roboto Condensed" panose="020B0604020202020204" charset="0"/>
                <a:ea typeface="Roboto Condensed" panose="020B0604020202020204" charset="0"/>
              </a:rPr>
              <a:t>АминовЕвгений</a:t>
            </a:r>
            <a:r>
              <a:rPr lang="ru-RU" dirty="0" smtClean="0">
                <a:latin typeface="Roboto Condensed" panose="020B0604020202020204" charset="0"/>
                <a:ea typeface="Roboto Condensed" panose="020B0604020202020204" charset="0"/>
              </a:rPr>
              <a:t> Витальевич</a:t>
            </a:r>
            <a:endParaRPr lang="ru-RU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64161" y="4515966"/>
            <a:ext cx="181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Roboto Condensed" panose="020B0604020202020204" charset="0"/>
                <a:ea typeface="Roboto Condensed" panose="020B0604020202020204" charset="0"/>
              </a:rPr>
              <a:t>Решетова Наталья Владимировна</a:t>
            </a:r>
            <a:endParaRPr lang="ru-RU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6489" y="2498667"/>
            <a:ext cx="181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Roboto Condensed" panose="020B0604020202020204" charset="0"/>
                <a:ea typeface="Roboto Condensed" panose="020B0604020202020204" charset="0"/>
              </a:rPr>
              <a:t>Царева Ольга Борисовна</a:t>
            </a:r>
            <a:endParaRPr lang="ru-RU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3417843"/>
            <a:ext cx="4441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координатор </a:t>
            </a:r>
            <a:r>
              <a:rPr lang="ru-RU" dirty="0"/>
              <a:t>взаимодействия участников проектной </a:t>
            </a:r>
            <a:r>
              <a:rPr lang="ru-RU" dirty="0" smtClean="0"/>
              <a:t>команды и партнеров проекта, </a:t>
            </a:r>
          </a:p>
          <a:p>
            <a:r>
              <a:rPr lang="ru-RU" dirty="0" smtClean="0"/>
              <a:t>модератор проектных сессий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1275606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модератор </a:t>
            </a:r>
            <a:r>
              <a:rPr lang="ru-RU" dirty="0" smtClean="0">
                <a:latin typeface="Roboto Condensed" panose="020B0604020202020204" charset="0"/>
                <a:ea typeface="Roboto Condensed" panose="020B0604020202020204" charset="0"/>
              </a:rPr>
              <a:t> «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Школы будущих президентов»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6016" y="1306054"/>
            <a:ext cx="1704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модератор </a:t>
            </a:r>
            <a:r>
              <a:rPr lang="ru-RU" dirty="0" smtClean="0">
                <a:latin typeface="Roboto Condensed" panose="020B0604020202020204" charset="0"/>
                <a:ea typeface="Roboto Condensed" panose="020B0604020202020204" charset="0"/>
              </a:rPr>
              <a:t>образовательных 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путешествий </a:t>
            </a:r>
          </a:p>
          <a:p>
            <a:endParaRPr lang="ru-RU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329030"/>
            <a:ext cx="1773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модератор учебно-исследовательской </a:t>
            </a:r>
            <a:r>
              <a:rPr lang="ru-RU" dirty="0" smtClean="0">
                <a:latin typeface="Roboto Condensed" panose="020B0604020202020204" charset="0"/>
                <a:ea typeface="Roboto Condensed" panose="020B0604020202020204" charset="0"/>
              </a:rPr>
              <a:t>практики и </a:t>
            </a:r>
          </a:p>
          <a:p>
            <a:r>
              <a:rPr lang="ru-RU" dirty="0" smtClean="0">
                <a:latin typeface="Roboto Condensed" panose="020B0604020202020204" charset="0"/>
                <a:ea typeface="Roboto Condensed" panose="020B0604020202020204" charset="0"/>
              </a:rPr>
              <a:t>кино-проекта</a:t>
            </a:r>
            <a:endParaRPr lang="ru-RU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7781" y="3274987"/>
            <a:ext cx="1710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модератор </a:t>
            </a:r>
            <a:r>
              <a:rPr lang="ru-RU" dirty="0" smtClean="0">
                <a:latin typeface="Roboto Condensed" panose="020B0604020202020204" charset="0"/>
                <a:ea typeface="Roboto Condensed" panose="020B0604020202020204" charset="0"/>
              </a:rPr>
              <a:t>профессиональных проб и 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рефлексивных сессий</a:t>
            </a:r>
          </a:p>
          <a:p>
            <a:endParaRPr lang="ru-RU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98390" y="1275606"/>
            <a:ext cx="8329725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dirty="0">
                <a:latin typeface="Roboto Condensed" panose="020B0604020202020204" charset="0"/>
                <a:ea typeface="Roboto Condensed" panose="020B0604020202020204" charset="0"/>
              </a:rPr>
              <a:t>ФГУП «Комбинат «</a:t>
            </a:r>
            <a:r>
              <a:rPr lang="ru-RU" sz="2200" dirty="0" err="1">
                <a:latin typeface="Roboto Condensed" panose="020B0604020202020204" charset="0"/>
                <a:ea typeface="Roboto Condensed" panose="020B0604020202020204" charset="0"/>
              </a:rPr>
              <a:t>Электрохимприбор</a:t>
            </a:r>
            <a:r>
              <a:rPr lang="ru-RU" sz="2200" dirty="0">
                <a:latin typeface="Roboto Condensed" panose="020B0604020202020204" charset="0"/>
                <a:ea typeface="Roboto Condensed" panose="020B0604020202020204" charset="0"/>
              </a:rPr>
              <a:t>»;</a:t>
            </a:r>
          </a:p>
          <a:p>
            <a:pPr>
              <a:spcBef>
                <a:spcPct val="0"/>
              </a:spcBef>
            </a:pPr>
            <a:r>
              <a:rPr lang="ru-RU" sz="2200" dirty="0">
                <a:latin typeface="Roboto Condensed" panose="020B0604020202020204" charset="0"/>
                <a:ea typeface="Roboto Condensed" panose="020B0604020202020204" charset="0"/>
              </a:rPr>
              <a:t>ТИ НИЯУ МИФИ</a:t>
            </a:r>
          </a:p>
          <a:p>
            <a:pPr>
              <a:spcBef>
                <a:spcPct val="0"/>
              </a:spcBef>
            </a:pPr>
            <a:r>
              <a:rPr lang="ru-RU" sz="2200" dirty="0">
                <a:latin typeface="Roboto Condensed" panose="020B0604020202020204" charset="0"/>
                <a:ea typeface="Roboto Condensed" panose="020B0604020202020204" charset="0"/>
              </a:rPr>
              <a:t>НОФ «Центр развития предпринимательства»; </a:t>
            </a:r>
          </a:p>
          <a:p>
            <a:pPr>
              <a:spcBef>
                <a:spcPct val="0"/>
              </a:spcBef>
            </a:pPr>
            <a:r>
              <a:rPr lang="ru-RU" sz="2200" dirty="0">
                <a:latin typeface="Roboto Condensed" panose="020B0604020202020204" charset="0"/>
                <a:ea typeface="Roboto Condensed" panose="020B0604020202020204" charset="0"/>
              </a:rPr>
              <a:t>МБУ «Санаторий-профилакторий «Солнышко»;</a:t>
            </a:r>
          </a:p>
          <a:p>
            <a:pPr>
              <a:spcBef>
                <a:spcPct val="0"/>
              </a:spcBef>
            </a:pPr>
            <a:r>
              <a:rPr lang="ru-RU" sz="2200" dirty="0">
                <a:latin typeface="Roboto Condensed" panose="020B0604020202020204" charset="0"/>
                <a:ea typeface="Roboto Condensed" panose="020B0604020202020204" charset="0"/>
              </a:rPr>
              <a:t>газета «Про Лесной»;</a:t>
            </a:r>
          </a:p>
          <a:p>
            <a:pPr>
              <a:spcBef>
                <a:spcPct val="0"/>
              </a:spcBef>
            </a:pPr>
            <a:r>
              <a:rPr lang="ru-RU" sz="2200" dirty="0">
                <a:latin typeface="Roboto Condensed" panose="020B0604020202020204" charset="0"/>
                <a:ea typeface="Roboto Condensed" panose="020B0604020202020204" charset="0"/>
              </a:rPr>
              <a:t>ФГБУЗ «Центральная медико-санитарная часть - 91» ФМБА РФ;</a:t>
            </a:r>
          </a:p>
          <a:p>
            <a:pPr>
              <a:spcBef>
                <a:spcPct val="0"/>
              </a:spcBef>
            </a:pPr>
            <a:r>
              <a:rPr lang="ru-RU" sz="2200" dirty="0">
                <a:latin typeface="Roboto Condensed" panose="020B0604020202020204" charset="0"/>
                <a:ea typeface="Roboto Condensed" panose="020B0604020202020204" charset="0"/>
              </a:rPr>
              <a:t>ГКУСЗН «Центр занятости города Лесного»; </a:t>
            </a:r>
          </a:p>
          <a:p>
            <a:pPr>
              <a:spcBef>
                <a:spcPct val="0"/>
              </a:spcBef>
            </a:pPr>
            <a:r>
              <a:rPr lang="ru-RU" sz="2200" dirty="0">
                <a:latin typeface="Roboto Condensed" panose="020B0604020202020204" charset="0"/>
                <a:ea typeface="Roboto Condensed" panose="020B0604020202020204" charset="0"/>
              </a:rPr>
              <a:t>Городской суд города Лесного;</a:t>
            </a:r>
          </a:p>
          <a:p>
            <a:pPr>
              <a:spcBef>
                <a:spcPct val="0"/>
              </a:spcBef>
            </a:pPr>
            <a:r>
              <a:rPr lang="ru-RU" sz="2200" dirty="0">
                <a:latin typeface="Roboto Condensed" panose="020B0604020202020204" charset="0"/>
                <a:ea typeface="Roboto Condensed" panose="020B0604020202020204" charset="0"/>
              </a:rPr>
              <a:t>ООО «</a:t>
            </a:r>
            <a:r>
              <a:rPr lang="ru-RU" sz="2200" dirty="0" err="1">
                <a:latin typeface="Roboto Condensed" panose="020B0604020202020204" charset="0"/>
                <a:ea typeface="Roboto Condensed" panose="020B0604020202020204" charset="0"/>
              </a:rPr>
              <a:t>Транссервис</a:t>
            </a:r>
            <a:r>
              <a:rPr lang="ru-RU" sz="2200" dirty="0">
                <a:latin typeface="Roboto Condensed" panose="020B0604020202020204" charset="0"/>
                <a:ea typeface="Roboto Condensed" panose="020B0604020202020204" charset="0"/>
              </a:rPr>
              <a:t>»;</a:t>
            </a:r>
          </a:p>
          <a:p>
            <a:pPr>
              <a:spcBef>
                <a:spcPct val="0"/>
              </a:spcBef>
            </a:pPr>
            <a:r>
              <a:rPr lang="ru-RU" sz="2200" dirty="0">
                <a:latin typeface="Roboto Condensed" panose="020B0604020202020204" charset="0"/>
                <a:ea typeface="Roboto Condensed" panose="020B0604020202020204" charset="0"/>
              </a:rPr>
              <a:t>МУП «Центральная аптека»;</a:t>
            </a:r>
          </a:p>
          <a:p>
            <a:pPr>
              <a:spcBef>
                <a:spcPct val="0"/>
              </a:spcBef>
            </a:pPr>
            <a:r>
              <a:rPr lang="ru-RU" sz="2200" dirty="0">
                <a:latin typeface="Roboto Condensed" panose="020B0604020202020204" charset="0"/>
                <a:ea typeface="Roboto Condensed" panose="020B0604020202020204" charset="0"/>
              </a:rPr>
              <a:t>АО «Газпромбанк».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Партнеры проекта – ЛЕСНОЙ</a:t>
            </a:r>
            <a:endParaRPr sz="2800"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67544" y="392575"/>
            <a:ext cx="7416824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Партнеры проекта – СВЕРДЛОВСКАЯ </a:t>
            </a:r>
            <a:r>
              <a:rPr lang="ru-RU" sz="2800" dirty="0" smtClean="0">
                <a:solidFill>
                  <a:schemeClr val="bg1"/>
                </a:solidFill>
              </a:rPr>
              <a:t>ОБ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ЛАСТЬ</a:t>
            </a:r>
            <a:endParaRPr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532015" y="1545076"/>
            <a:ext cx="7424361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Уральский </a:t>
            </a:r>
            <a:r>
              <a:rPr lang="ru-RU" sz="2400" dirty="0" smtClean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государственный </a:t>
            </a:r>
            <a:r>
              <a:rPr lang="ru-RU" sz="2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медицинский университет (г. Екатеринбург);</a:t>
            </a:r>
          </a:p>
          <a:p>
            <a:pPr>
              <a:spcBef>
                <a:spcPct val="0"/>
              </a:spcBef>
            </a:pPr>
            <a:r>
              <a:rPr lang="ru-RU" sz="2400" dirty="0" smtClean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Уральский </a:t>
            </a:r>
            <a:r>
              <a:rPr lang="ru-RU" sz="2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государственный экономический </a:t>
            </a:r>
            <a:r>
              <a:rPr lang="ru-RU" sz="2400" dirty="0" smtClean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университет - СИНХ </a:t>
            </a:r>
            <a:r>
              <a:rPr lang="ru-RU" sz="2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(г. Екатеринбург);</a:t>
            </a:r>
          </a:p>
          <a:p>
            <a:pPr>
              <a:spcBef>
                <a:spcPct val="0"/>
              </a:spcBef>
            </a:pPr>
            <a:r>
              <a:rPr lang="ru-RU" sz="2400" dirty="0" smtClean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технопарк </a:t>
            </a:r>
            <a:r>
              <a:rPr lang="ru-RU" sz="2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«Университетский» (г. Екатеринбург);</a:t>
            </a:r>
          </a:p>
          <a:p>
            <a:pPr>
              <a:spcBef>
                <a:spcPct val="0"/>
              </a:spcBef>
            </a:pPr>
            <a:r>
              <a:rPr lang="ru-RU" sz="2400" dirty="0" smtClean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трикотажная </a:t>
            </a:r>
            <a:r>
              <a:rPr lang="ru-RU" sz="2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фабрика «</a:t>
            </a:r>
            <a:r>
              <a:rPr lang="ru-RU" sz="2400" dirty="0" err="1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Мультитекс</a:t>
            </a:r>
            <a:r>
              <a:rPr lang="ru-RU" sz="2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» (г. Невьянск)</a:t>
            </a:r>
          </a:p>
          <a:p>
            <a:pPr>
              <a:spcBef>
                <a:spcPct val="0"/>
              </a:spcBef>
            </a:pPr>
            <a:r>
              <a:rPr lang="ru-RU" sz="2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к</a:t>
            </a:r>
            <a:r>
              <a:rPr lang="ru-RU" sz="2400" dirty="0" smtClean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омпания </a:t>
            </a:r>
            <a:r>
              <a:rPr lang="ru-RU" sz="2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«</a:t>
            </a:r>
            <a:r>
              <a:rPr lang="en-US" sz="2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IRIDIUM MOBILE</a:t>
            </a:r>
            <a:r>
              <a:rPr lang="ru-RU" sz="2400" dirty="0">
                <a:latin typeface="Roboto Condensed" panose="020B0604020202020204" charset="0"/>
                <a:ea typeface="Roboto Condensed" panose="020B0604020202020204" charset="0"/>
                <a:cs typeface="Arial" pitchFamily="34" charset="0"/>
              </a:rPr>
              <a:t>» (г. Нижний Тагил)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395536" y="392575"/>
            <a:ext cx="648072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Партнеры проекта – САНКТ-ПЕТЕРБУРГ</a:t>
            </a:r>
            <a:endParaRPr sz="2800" dirty="0"/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395537" y="1370466"/>
            <a:ext cx="8352927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выпускники лицея;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ООО «Школа будущих президентов»;</a:t>
            </a:r>
          </a:p>
          <a:p>
            <a:pPr>
              <a:spcBef>
                <a:spcPts val="0"/>
              </a:spcBef>
            </a:pPr>
            <a:r>
              <a:rPr lang="ru-RU" dirty="0" err="1">
                <a:latin typeface="Roboto Condensed" panose="020B0604020202020204" charset="0"/>
                <a:ea typeface="Roboto Condensed" panose="020B0604020202020204" charset="0"/>
              </a:rPr>
              <a:t>РАНХиГС</a:t>
            </a: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 при Президенте РФ,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Санкт-Петербургский государственный университет;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Санкт-Петербургский национальный исследовательский университет ИТМО, 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Roboto Condensed" panose="020B0604020202020204" charset="0"/>
                <a:ea typeface="Roboto Condensed" panose="020B0604020202020204" charset="0"/>
              </a:rPr>
              <a:t>Первый Санкт-Петербургский государственный медицинский университет имени академика И. П. Павлова.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8" name="Shape 248"/>
          <p:cNvSpPr txBox="1">
            <a:spLocks/>
          </p:cNvSpPr>
          <p:nvPr/>
        </p:nvSpPr>
        <p:spPr>
          <a:xfrm>
            <a:off x="2267744" y="-100218"/>
            <a:ext cx="6696744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ru-RU" sz="4000" dirty="0" smtClean="0">
                <a:solidFill>
                  <a:srgbClr val="FF9800"/>
                </a:solidFill>
              </a:rPr>
              <a:t>МЕРОПРИЯТИЯ  ПРОЕКТА</a:t>
            </a:r>
            <a:endParaRPr lang="ru-RU" sz="4000" dirty="0">
              <a:solidFill>
                <a:srgbClr val="FF98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2820"/>
              </p:ext>
            </p:extLst>
          </p:nvPr>
        </p:nvGraphicFramePr>
        <p:xfrm>
          <a:off x="107504" y="958974"/>
          <a:ext cx="8928992" cy="4061048"/>
        </p:xfrm>
        <a:graphic>
          <a:graphicData uri="http://schemas.openxmlformats.org/drawingml/2006/table">
            <a:tbl>
              <a:tblPr firstRow="1" bandRow="1">
                <a:tableStyleId>{FEA9CFEA-C427-417B-93FD-315AFFBD9094}</a:tableStyleId>
              </a:tblPr>
              <a:tblGrid>
                <a:gridCol w="3000333"/>
                <a:gridCol w="2928325"/>
                <a:gridCol w="3000334"/>
              </a:tblGrid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9 класс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Каким я представляю свое будущее?</a:t>
                      </a:r>
                      <a:endParaRPr lang="ru-RU" sz="1800" b="1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rgbClr val="AB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10 класс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Какие возможности можно реализовать уже сегодня?</a:t>
                      </a:r>
                      <a:endParaRPr lang="ru-RU" sz="1800" b="1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rgbClr val="AB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11 класс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Какое направление </a:t>
                      </a:r>
                      <a:r>
                        <a:rPr lang="ru-RU" sz="1800" b="1" dirty="0" err="1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профподготовки</a:t>
                      </a:r>
                      <a:r>
                        <a:rPr lang="ru-RU" sz="1800" b="1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 выбрать</a:t>
                      </a:r>
                      <a:r>
                        <a:rPr lang="ru-RU" sz="1800" b="1" baseline="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?</a:t>
                      </a:r>
                      <a:endParaRPr lang="ru-RU" sz="1800" b="1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rgbClr val="ABC7FF"/>
                    </a:solidFill>
                  </a:tcPr>
                </a:tc>
              </a:tr>
              <a:tr h="7231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Кино-проект «Профессии будущего»</a:t>
                      </a:r>
                      <a:endParaRPr lang="ru-RU" sz="18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Погружение «</a:t>
                      </a:r>
                      <a:r>
                        <a:rPr lang="ru-RU" sz="1800" dirty="0" err="1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Профинавигатор</a:t>
                      </a:r>
                      <a:r>
                        <a:rPr lang="ru-RU" sz="18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»</a:t>
                      </a:r>
                      <a:endParaRPr lang="ru-RU" sz="18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Тестирование</a:t>
                      </a:r>
                      <a:r>
                        <a:rPr lang="ru-RU" sz="1800" baseline="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 и консультирование в «Центре занятости»</a:t>
                      </a:r>
                      <a:endParaRPr lang="ru-RU" sz="1800" dirty="0" smtClean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344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Встречи с профессионалами, профессиональные пробы, образовательные</a:t>
                      </a:r>
                      <a:r>
                        <a:rPr lang="ru-RU" sz="1800" baseline="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 путешествия</a:t>
                      </a:r>
                      <a:endParaRPr lang="ru-RU" sz="18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Тестирование</a:t>
                      </a:r>
                      <a:r>
                        <a:rPr lang="ru-RU" sz="1800" baseline="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 и консультирование в «Центре занятости»</a:t>
                      </a:r>
                      <a:endParaRPr lang="ru-RU" sz="18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Учебно-исследовательская практика</a:t>
                      </a:r>
                      <a:endParaRPr lang="ru-RU" sz="18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Посещение вузов, анализ направлений подготовки и условий приема</a:t>
                      </a:r>
                      <a:endParaRPr lang="ru-RU" sz="18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Форсайт-сессия</a:t>
                      </a:r>
                      <a:r>
                        <a:rPr lang="ru-RU" sz="1800" baseline="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«Мой выбор»</a:t>
                      </a:r>
                      <a:endParaRPr lang="ru-RU" sz="18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«Школа будущих президентов»</a:t>
                      </a:r>
                      <a:endParaRPr lang="ru-RU" sz="18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Составление «Образовательной информационной карты»</a:t>
                      </a:r>
                      <a:endParaRPr lang="ru-RU" sz="18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1" name="Shape 248"/>
          <p:cNvSpPr txBox="1">
            <a:spLocks/>
          </p:cNvSpPr>
          <p:nvPr/>
        </p:nvSpPr>
        <p:spPr>
          <a:xfrm>
            <a:off x="2267744" y="-172226"/>
            <a:ext cx="6696744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ru-RU" sz="4000" dirty="0" smtClean="0">
                <a:solidFill>
                  <a:srgbClr val="FF9800"/>
                </a:solidFill>
              </a:rPr>
              <a:t>РЕЗУЛЬТАТЫ  ПРАКТИКИ</a:t>
            </a:r>
            <a:endParaRPr lang="ru-RU" sz="4000" dirty="0">
              <a:solidFill>
                <a:srgbClr val="FF98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47333"/>
              </p:ext>
            </p:extLst>
          </p:nvPr>
        </p:nvGraphicFramePr>
        <p:xfrm>
          <a:off x="179512" y="699542"/>
          <a:ext cx="8784975" cy="4333240"/>
        </p:xfrm>
        <a:graphic>
          <a:graphicData uri="http://schemas.openxmlformats.org/drawingml/2006/table">
            <a:tbl>
              <a:tblPr firstRow="1" bandRow="1">
                <a:tableStyleId>{FEA9CFEA-C427-417B-93FD-315AFFBD9094}</a:tableStyleId>
              </a:tblPr>
              <a:tblGrid>
                <a:gridCol w="432048"/>
                <a:gridCol w="7200800"/>
                <a:gridCol w="115212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№</a:t>
                      </a:r>
                      <a:endParaRPr lang="ru-RU" sz="1600" b="1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Показатель</a:t>
                      </a:r>
                      <a:endParaRPr lang="ru-RU" sz="1600" b="1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Значение </a:t>
                      </a:r>
                      <a:endParaRPr lang="ru-RU" sz="1600" b="1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1.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Arial"/>
                          <a:sym typeface="Arial"/>
                        </a:rPr>
                        <a:t>Количество проектов индивидуальных учебных планов, разработанных обучающимися 9-х классов в результате </a:t>
                      </a:r>
                      <a:r>
                        <a:rPr lang="ru-RU" sz="16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Arial"/>
                          <a:sym typeface="Arial"/>
                        </a:rPr>
                        <a:t>форсайт</a:t>
                      </a:r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Arial"/>
                          <a:sym typeface="Arial"/>
                        </a:rPr>
                        <a:t>-сессии 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48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2.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Arial"/>
                          <a:sym typeface="Arial"/>
                        </a:rPr>
                        <a:t>Количество обучающихся, реализовавших безопасные профессиональные пробы по инженерному, экономическому, медицинскому направлениям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54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3.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Arial"/>
                          <a:sym typeface="Arial"/>
                        </a:rPr>
                        <a:t>Количество проектов и исследовательских работ, выполненных в соответствии с индивидуальными образовательными потребностями обучающимися 10-х классов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54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4.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Arial"/>
                          <a:sym typeface="Arial"/>
                        </a:rPr>
                        <a:t>Количество обучающихся 9-11 классов, принявших участие в образовательных путешествиях на предприятия Свердловской области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90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5.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Arial"/>
                          <a:sym typeface="Arial"/>
                        </a:rPr>
                        <a:t>Количество обучающихся 10-11 классов, посетивших вузы города Лесного, Свердловской области, Санкт-Петербурга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116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6.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Arial"/>
                          <a:sym typeface="Arial"/>
                        </a:rPr>
                        <a:t>Количество обучающихся, прошедших </a:t>
                      </a:r>
                      <a:r>
                        <a:rPr lang="ru-RU" sz="16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Arial"/>
                          <a:sym typeface="Arial"/>
                        </a:rPr>
                        <a:t>профориентационное</a:t>
                      </a:r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Roboto Condensed" panose="020B0604020202020204" charset="0"/>
                          <a:ea typeface="Roboto Condensed" panose="020B0604020202020204" charset="0"/>
                          <a:cs typeface="Arial"/>
                          <a:sym typeface="Arial"/>
                        </a:rPr>
                        <a:t> тестирование, получивших индивидуальное заключение и рекомендации специалиста «Центра занятости населения»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112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669</Words>
  <Application>Microsoft Office PowerPoint</Application>
  <PresentationFormat>Экран (16:9)</PresentationFormat>
  <Paragraphs>117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Roboto Condensed</vt:lpstr>
      <vt:lpstr>Wingdings</vt:lpstr>
      <vt:lpstr>Arvo</vt:lpstr>
      <vt:lpstr>Roboto Condensed Light</vt:lpstr>
      <vt:lpstr>Salerio template</vt:lpstr>
      <vt:lpstr>«ОТКРЫТЫЕ ПУТИ»  Программа профессионального самоопределения обучающихся</vt:lpstr>
      <vt:lpstr>Презентация PowerPoint</vt:lpstr>
      <vt:lpstr>МАОУ «Лицей»</vt:lpstr>
      <vt:lpstr>КОМАНДА ПРОЕКТА</vt:lpstr>
      <vt:lpstr>Партнеры проекта – ЛЕСНОЙ</vt:lpstr>
      <vt:lpstr>Партнеры проекта – СВЕРДЛОВСКАЯ ОБЛАСТЬ</vt:lpstr>
      <vt:lpstr>Партнеры проекта – САНКТ-ПЕТЕРБУРГ</vt:lpstr>
      <vt:lpstr>Презентация PowerPoint</vt:lpstr>
      <vt:lpstr>Презентация PowerPoint</vt:lpstr>
      <vt:lpstr>89,526,124$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«ОТКРЫТЫЕ ПУТИ»  Программа профессионального самоопределения обучающихся</dc:title>
  <cp:lastModifiedBy>Наталья Владимировна Решетова</cp:lastModifiedBy>
  <cp:revision>17</cp:revision>
  <dcterms:modified xsi:type="dcterms:W3CDTF">2018-07-12T05:29:16Z</dcterms:modified>
</cp:coreProperties>
</file>