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sldIdLst>
    <p:sldId id="401" r:id="rId2"/>
    <p:sldId id="520" r:id="rId3"/>
    <p:sldId id="477" r:id="rId4"/>
    <p:sldId id="510" r:id="rId5"/>
    <p:sldId id="518" r:id="rId6"/>
    <p:sldId id="511" r:id="rId7"/>
    <p:sldId id="512" r:id="rId8"/>
    <p:sldId id="521" r:id="rId9"/>
    <p:sldId id="418" r:id="rId10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EEBFFE4-7392-49E7-A91B-9F383D08C786}">
          <p14:sldIdLst>
            <p14:sldId id="401"/>
            <p14:sldId id="520"/>
            <p14:sldId id="477"/>
            <p14:sldId id="510"/>
            <p14:sldId id="518"/>
            <p14:sldId id="511"/>
            <p14:sldId id="512"/>
            <p14:sldId id="521"/>
            <p14:sldId id="41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74"/>
    <a:srgbClr val="004AAC"/>
    <a:srgbClr val="0033CC"/>
    <a:srgbClr val="0000FF"/>
    <a:srgbClr val="629FCC"/>
    <a:srgbClr val="6BA4CF"/>
    <a:srgbClr val="5294C6"/>
    <a:srgbClr val="3399FF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9882" autoAdjust="0"/>
  </p:normalViewPr>
  <p:slideViewPr>
    <p:cSldViewPr snapToGrid="0" showGuides="1">
      <p:cViewPr>
        <p:scale>
          <a:sx n="80" d="100"/>
          <a:sy n="80" d="100"/>
        </p:scale>
        <p:origin x="-1176" y="-726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5429"/>
          </a:xfrm>
          <a:prstGeom prst="rect">
            <a:avLst/>
          </a:prstGeom>
        </p:spPr>
        <p:txBody>
          <a:bodyPr vert="horz" lIns="90844" tIns="45421" rIns="90844" bIns="4542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9"/>
          </a:xfrm>
          <a:prstGeom prst="rect">
            <a:avLst/>
          </a:prstGeom>
        </p:spPr>
        <p:txBody>
          <a:bodyPr vert="horz" lIns="90844" tIns="45421" rIns="90844" bIns="45421" rtlCol="0"/>
          <a:lstStyle>
            <a:lvl1pPr algn="r">
              <a:defRPr sz="1200"/>
            </a:lvl1pPr>
          </a:lstStyle>
          <a:p>
            <a:fld id="{BB70FA0D-B672-4318-AC26-37E95B12AE87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5075"/>
            <a:ext cx="5918200" cy="3328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44" tIns="45421" rIns="90844" bIns="4542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4"/>
            <a:ext cx="5438140" cy="3887986"/>
          </a:xfrm>
          <a:prstGeom prst="rect">
            <a:avLst/>
          </a:prstGeom>
        </p:spPr>
        <p:txBody>
          <a:bodyPr vert="horz" lIns="90844" tIns="45421" rIns="90844" bIns="4542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45659" cy="495428"/>
          </a:xfrm>
          <a:prstGeom prst="rect">
            <a:avLst/>
          </a:prstGeom>
        </p:spPr>
        <p:txBody>
          <a:bodyPr vert="horz" lIns="90844" tIns="45421" rIns="90844" bIns="4542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5428"/>
          </a:xfrm>
          <a:prstGeom prst="rect">
            <a:avLst/>
          </a:prstGeom>
        </p:spPr>
        <p:txBody>
          <a:bodyPr vert="horz" lIns="90844" tIns="45421" rIns="90844" bIns="45421" rtlCol="0" anchor="b"/>
          <a:lstStyle>
            <a:lvl1pPr algn="r">
              <a:defRPr sz="1200"/>
            </a:lvl1pPr>
          </a:lstStyle>
          <a:p>
            <a:fld id="{AA245629-9C17-4265-8574-E7C271942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3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Корпораци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80960" y="2214578"/>
            <a:ext cx="11144328" cy="615553"/>
          </a:xfrm>
        </p:spPr>
        <p:txBody>
          <a:bodyPr lIns="0" tIns="0" rIns="0" bIns="0">
            <a:spAutoFit/>
          </a:bodyPr>
          <a:lstStyle>
            <a:lvl1pPr>
              <a:buNone/>
              <a:defRPr sz="4000" b="1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Название доклада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380960" y="3794967"/>
            <a:ext cx="5334000" cy="369332"/>
          </a:xfrm>
        </p:spPr>
        <p:txBody>
          <a:bodyPr lIns="0" tIns="0" rIns="0" bIns="0">
            <a:spAutoFit/>
          </a:bodyPr>
          <a:lstStyle>
            <a:lvl1pPr>
              <a:buNone/>
              <a:defRPr sz="2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Докладчик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380960" y="4357718"/>
            <a:ext cx="5334000" cy="369332"/>
          </a:xfrm>
        </p:spPr>
        <p:txBody>
          <a:bodyPr lIns="0" tIns="0" rIns="0" bIns="0">
            <a:spAutoFit/>
          </a:bodyPr>
          <a:lstStyle>
            <a:lvl1pPr>
              <a:buNone/>
              <a:defRPr sz="2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Дата доклада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213439" y="296094"/>
            <a:ext cx="2592288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4" y="227514"/>
            <a:ext cx="1840937" cy="1148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330" y="158934"/>
            <a:ext cx="1004867" cy="128593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978331" y="1531894"/>
            <a:ext cx="9213669" cy="215444"/>
          </a:xfrm>
          <a:prstGeom prst="rect">
            <a:avLst/>
          </a:prstGeom>
          <a:gradFill flip="none" rotWithShape="1">
            <a:gsLst>
              <a:gs pos="100000">
                <a:srgbClr val="5591CD"/>
              </a:gs>
              <a:gs pos="0">
                <a:srgbClr val="374F96"/>
              </a:gs>
            </a:gsLst>
            <a:lin ang="0" scaled="1"/>
            <a:tileRect/>
          </a:gradFill>
        </p:spPr>
        <p:txBody>
          <a:bodyPr wrap="square" lIns="36000" tIns="0" rIns="36000" bIns="0" rtlCol="0">
            <a:spAutoFit/>
          </a:bodyPr>
          <a:lstStyle/>
          <a:p>
            <a:pPr marL="87313" indent="0"/>
            <a:r>
              <a:rPr lang="ru-RU" sz="1400" b="1" dirty="0" smtClean="0">
                <a:solidFill>
                  <a:schemeClr val="bg1"/>
                </a:solidFill>
              </a:rPr>
              <a:t>ГОСУДАРСТВЕННАЯ КОРПОРАЦИЯ ПО АТОМНОЙ ЭНЕРГИИ «РОСАТОМ»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4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ВНИИЭФ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80960" y="2214578"/>
            <a:ext cx="11144328" cy="615553"/>
          </a:xfrm>
        </p:spPr>
        <p:txBody>
          <a:bodyPr lIns="0" tIns="0" rIns="0" bIns="0">
            <a:spAutoFit/>
          </a:bodyPr>
          <a:lstStyle>
            <a:lvl1pPr>
              <a:buNone/>
              <a:defRPr sz="4000" b="1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Название доклада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380960" y="3794967"/>
            <a:ext cx="5334000" cy="369332"/>
          </a:xfrm>
        </p:spPr>
        <p:txBody>
          <a:bodyPr lIns="0" tIns="0" rIns="0" bIns="0">
            <a:spAutoFit/>
          </a:bodyPr>
          <a:lstStyle>
            <a:lvl1pPr>
              <a:buNone/>
              <a:defRPr sz="2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Докладчик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380960" y="4357718"/>
            <a:ext cx="5334000" cy="369332"/>
          </a:xfrm>
        </p:spPr>
        <p:txBody>
          <a:bodyPr lIns="0" tIns="0" rIns="0" bIns="0">
            <a:spAutoFit/>
          </a:bodyPr>
          <a:lstStyle>
            <a:lvl1pPr>
              <a:buNone/>
              <a:defRPr sz="2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Дата доклада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213439" y="296094"/>
            <a:ext cx="2592288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4" y="227514"/>
            <a:ext cx="1840937" cy="114877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978331" y="1545372"/>
            <a:ext cx="9213669" cy="215444"/>
          </a:xfrm>
          <a:prstGeom prst="rect">
            <a:avLst/>
          </a:prstGeom>
          <a:gradFill flip="none" rotWithShape="1">
            <a:gsLst>
              <a:gs pos="100000">
                <a:srgbClr val="5591CD"/>
              </a:gs>
              <a:gs pos="0">
                <a:srgbClr val="374F96"/>
              </a:gs>
            </a:gsLst>
            <a:lin ang="0" scaled="1"/>
            <a:tileRect/>
          </a:gradFill>
        </p:spPr>
        <p:txBody>
          <a:bodyPr wrap="square" lIns="36000" tIns="0" rIns="36000" bIns="0" rtlCol="0">
            <a:spAutoFit/>
          </a:bodyPr>
          <a:lstStyle/>
          <a:p>
            <a:pPr marL="87313" indent="0"/>
            <a:r>
              <a:rPr lang="ru-RU" sz="1400" b="1" dirty="0" smtClean="0">
                <a:solidFill>
                  <a:schemeClr val="bg1"/>
                </a:solidFill>
              </a:rPr>
              <a:t>РОССИЙСКИЙ</a:t>
            </a:r>
            <a:r>
              <a:rPr lang="ru-RU" sz="1400" b="1" baseline="0" dirty="0" smtClean="0">
                <a:solidFill>
                  <a:schemeClr val="bg1"/>
                </a:solidFill>
              </a:rPr>
              <a:t> ФЕДЕРАЛЬНЫЙ ЯДЕРНЫЙ ЦЕНТР ВНИИЭФ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5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эмблемой РОСАТ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080299" y="6428779"/>
            <a:ext cx="108429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91128F2-2C4C-45A4-9EAB-65E193005EF4}" type="slidenum">
              <a:rPr lang="ru-RU" sz="2133" b="1" smtClean="0">
                <a:solidFill>
                  <a:srgbClr val="003274"/>
                </a:solidFill>
              </a:rPr>
              <a:pPr algn="r"/>
              <a:t>‹#›</a:t>
            </a:fld>
            <a:endParaRPr lang="ru-RU" sz="2133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90459" y="221913"/>
            <a:ext cx="9810819" cy="400110"/>
          </a:xfrm>
        </p:spPr>
        <p:txBody>
          <a:bodyPr wrap="square">
            <a:spAutoFit/>
          </a:bodyPr>
          <a:lstStyle>
            <a:lvl1pPr algn="l">
              <a:defRPr sz="20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0608501" y="68628"/>
            <a:ext cx="1440160" cy="768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FFFF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58"/>
          <a:stretch/>
        </p:blipFill>
        <p:spPr>
          <a:xfrm>
            <a:off x="11354216" y="68628"/>
            <a:ext cx="694445" cy="70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60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эмблемой ВНИИЭФ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080299" y="6428779"/>
            <a:ext cx="108429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91128F2-2C4C-45A4-9EAB-65E193005EF4}" type="slidenum">
              <a:rPr lang="ru-RU" sz="2133" b="1" smtClean="0">
                <a:solidFill>
                  <a:srgbClr val="003274"/>
                </a:solidFill>
              </a:rPr>
              <a:pPr algn="r"/>
              <a:t>‹#›</a:t>
            </a:fld>
            <a:endParaRPr lang="ru-RU" sz="2133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90459" y="221913"/>
            <a:ext cx="9810819" cy="400110"/>
          </a:xfrm>
        </p:spPr>
        <p:txBody>
          <a:bodyPr wrap="square">
            <a:spAutoFit/>
          </a:bodyPr>
          <a:lstStyle>
            <a:lvl1pPr algn="l">
              <a:defRPr sz="20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0608501" y="68628"/>
            <a:ext cx="1440160" cy="768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81" y="23452"/>
            <a:ext cx="1274004" cy="7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9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 с эмблемой ВНИИЭФ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608501" y="68628"/>
            <a:ext cx="1440160" cy="768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-69156" y="760719"/>
            <a:ext cx="12322116" cy="207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-1" y="6203852"/>
            <a:ext cx="12252961" cy="393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4216400" y="3667760"/>
            <a:ext cx="7975600" cy="3251201"/>
            <a:chOff x="6091902" y="3566160"/>
            <a:chExt cx="5852160" cy="2346078"/>
          </a:xfrm>
        </p:grpSpPr>
        <p:pic>
          <p:nvPicPr>
            <p:cNvPr id="16" name="Рисунок 1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730"/>
            <a:stretch/>
          </p:blipFill>
          <p:spPr>
            <a:xfrm flipH="1">
              <a:off x="6091902" y="3566160"/>
              <a:ext cx="5852160" cy="2346078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 userDrawn="1"/>
          </p:nvSpPr>
          <p:spPr>
            <a:xfrm>
              <a:off x="6126479" y="3596640"/>
              <a:ext cx="701041" cy="282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3" name="Прямоугольник 12"/>
          <p:cNvSpPr/>
          <p:nvPr userDrawn="1"/>
        </p:nvSpPr>
        <p:spPr>
          <a:xfrm>
            <a:off x="0" y="864973"/>
            <a:ext cx="12192000" cy="6028195"/>
          </a:xfrm>
          <a:prstGeom prst="rect">
            <a:avLst/>
          </a:prstGeom>
          <a:gradFill>
            <a:gsLst>
              <a:gs pos="100000">
                <a:schemeClr val="bg1"/>
              </a:gs>
              <a:gs pos="31000">
                <a:schemeClr val="bg1">
                  <a:alpha val="95000"/>
                </a:schemeClr>
              </a:gs>
              <a:gs pos="0">
                <a:schemeClr val="bg1">
                  <a:alpha val="68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47805" y="213913"/>
            <a:ext cx="10844195" cy="416110"/>
          </a:xfrm>
        </p:spPr>
        <p:txBody>
          <a:bodyPr wrap="square">
            <a:spAutoFit/>
          </a:bodyPr>
          <a:lstStyle>
            <a:lvl1pPr algn="l">
              <a:defRPr sz="2000" b="0" kern="1200" baseline="0">
                <a:solidFill>
                  <a:srgbClr val="004099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" y="31988"/>
            <a:ext cx="1274004" cy="79499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-1" y="855763"/>
            <a:ext cx="12192001" cy="0"/>
          </a:xfrm>
          <a:prstGeom prst="line">
            <a:avLst/>
          </a:prstGeom>
          <a:ln w="41275"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3234">
                  <a:schemeClr val="accent6">
                    <a:lumMod val="20000"/>
                    <a:lumOff val="80000"/>
                  </a:schemeClr>
                </a:gs>
                <a:gs pos="26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1599333" y="6425979"/>
            <a:ext cx="51646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fld id="{77999D21-7E2B-4B5C-A370-4C07E6F9ABCF}" type="slidenum">
              <a:rPr lang="ru-RU" sz="1400" smtClean="0">
                <a:solidFill>
                  <a:srgbClr val="002060"/>
                </a:solidFill>
              </a:rPr>
              <a:pPr algn="ctr"/>
              <a:t>‹#›</a:t>
            </a:fld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2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4C2D-95C9-485C-B17D-5F2DE3F2516C}" type="datetimeFigureOut">
              <a:rPr lang="ru-RU" smtClean="0">
                <a:solidFill>
                  <a:srgbClr val="414142">
                    <a:tint val="75000"/>
                  </a:srgbClr>
                </a:solidFill>
              </a:rPr>
              <a:pPr/>
              <a:t>08.07.2019</a:t>
            </a:fld>
            <a:endParaRPr lang="ru-RU">
              <a:solidFill>
                <a:srgbClr val="414142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414142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882B5-2C91-446B-AC86-BA41BF428938}" type="slidenum">
              <a:rPr lang="ru-RU" smtClean="0">
                <a:solidFill>
                  <a:srgbClr val="414142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41414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3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3" r:id="rId4"/>
    <p:sldLayoutId id="2147483656" r:id="rId5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881742" y="2214578"/>
            <a:ext cx="11220453" cy="2042473"/>
          </a:xfrm>
        </p:spPr>
        <p:txBody>
          <a:bodyPr lIns="36000" tIns="36000" rIns="36000" bIns="36000"/>
          <a:lstStyle/>
          <a:p>
            <a:pPr marL="0" indent="0" algn="ctr"/>
            <a:r>
              <a:rPr lang="ru-RU" sz="3200" dirty="0">
                <a:solidFill>
                  <a:srgbClr val="002060"/>
                </a:solidFill>
              </a:rPr>
              <a:t>Ежегодная корпоративная новогодняя благотворительная акция помощи детям сиротам </a:t>
            </a:r>
            <a:r>
              <a:rPr lang="ru-RU" sz="3200" dirty="0" err="1">
                <a:solidFill>
                  <a:srgbClr val="002060"/>
                </a:solidFill>
              </a:rPr>
              <a:t>г.Сарова</a:t>
            </a:r>
            <a:r>
              <a:rPr lang="ru-RU" sz="3200" dirty="0">
                <a:solidFill>
                  <a:srgbClr val="002060"/>
                </a:solidFill>
              </a:rPr>
              <a:t> и детям, оставшимся без попечения родителей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459" y="98803"/>
            <a:ext cx="9810819" cy="646331"/>
          </a:xfrm>
        </p:spPr>
        <p:txBody>
          <a:bodyPr/>
          <a:lstStyle/>
          <a:p>
            <a:r>
              <a:rPr lang="ru-RU" sz="3600" dirty="0"/>
              <a:t>Краткое описание </a:t>
            </a:r>
            <a:r>
              <a:rPr lang="ru-RU" sz="3600" dirty="0" smtClean="0"/>
              <a:t>реализации </a:t>
            </a:r>
            <a:r>
              <a:rPr lang="ru-RU" sz="3600" dirty="0"/>
              <a:t>практики</a:t>
            </a:r>
          </a:p>
        </p:txBody>
      </p:sp>
      <p:pic>
        <p:nvPicPr>
          <p:cNvPr id="3074" name="Picture 2" descr="плакат дети сироты 2015-1016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5" y="949435"/>
            <a:ext cx="3664759" cy="514126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85968" y="1231706"/>
            <a:ext cx="65571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003274"/>
                </a:solidFill>
              </a:rPr>
              <a:t>Практика основана на добровольном сборе благотворительных средств среди сотрудников РФЯЦ-ВНИИЭФ. Силами профсоюзной организации и отделом культуры РФЯЦ-ВНИИЭФ организовывается и проводится праздничная Новогодняя </a:t>
            </a:r>
            <a:r>
              <a:rPr lang="ru-RU" i="1" dirty="0" smtClean="0">
                <a:solidFill>
                  <a:srgbClr val="003274"/>
                </a:solidFill>
              </a:rPr>
              <a:t>елка. </a:t>
            </a:r>
            <a:endParaRPr lang="ru-RU" i="1" dirty="0">
              <a:solidFill>
                <a:srgbClr val="003274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32" y="3643658"/>
            <a:ext cx="2914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474" y="3548408"/>
            <a:ext cx="28670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7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151" y="98803"/>
            <a:ext cx="10780464" cy="646331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3600" dirty="0"/>
              <a:t>Цель </a:t>
            </a:r>
            <a:r>
              <a:rPr lang="ru-RU" sz="3600" dirty="0" smtClean="0"/>
              <a:t>и </a:t>
            </a:r>
            <a:r>
              <a:rPr lang="ru-RU" sz="3600" dirty="0"/>
              <a:t>задачи практики</a:t>
            </a:r>
            <a:r>
              <a:rPr lang="ru-RU" sz="3600" dirty="0" smtClean="0"/>
              <a:t>    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7191" y="864206"/>
            <a:ext cx="11082694" cy="5736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3274"/>
                </a:solidFill>
              </a:rPr>
              <a:t>ЦЕЛЬ: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3274"/>
                </a:solidFill>
              </a:rPr>
              <a:t>Оказание </a:t>
            </a:r>
            <a:r>
              <a:rPr lang="ru-RU" dirty="0">
                <a:solidFill>
                  <a:srgbClr val="003274"/>
                </a:solidFill>
              </a:rPr>
              <a:t>реальной материальной помощи детям сиротам </a:t>
            </a:r>
            <a:r>
              <a:rPr lang="ru-RU" dirty="0" err="1">
                <a:solidFill>
                  <a:srgbClr val="003274"/>
                </a:solidFill>
              </a:rPr>
              <a:t>г.Сарова</a:t>
            </a:r>
            <a:r>
              <a:rPr lang="ru-RU" dirty="0">
                <a:solidFill>
                  <a:srgbClr val="003274"/>
                </a:solidFill>
              </a:rPr>
              <a:t> и детям, оставшихся без попечения родителей. </a:t>
            </a:r>
            <a:r>
              <a:rPr lang="ru-RU" dirty="0" smtClean="0">
                <a:solidFill>
                  <a:srgbClr val="003274"/>
                </a:solidFill>
              </a:rPr>
              <a:t>Рост </a:t>
            </a:r>
            <a:r>
              <a:rPr lang="ru-RU" dirty="0">
                <a:solidFill>
                  <a:srgbClr val="003274"/>
                </a:solidFill>
              </a:rPr>
              <a:t>количества саровских семей, ставших семьями опекунами и попечителями.</a:t>
            </a:r>
          </a:p>
          <a:p>
            <a:pPr algn="just">
              <a:lnSpc>
                <a:spcPct val="150000"/>
              </a:lnSpc>
            </a:pPr>
            <a:endParaRPr lang="ru-RU" sz="800" b="1" dirty="0" smtClean="0">
              <a:solidFill>
                <a:srgbClr val="003274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3274"/>
                </a:solidFill>
              </a:rPr>
              <a:t>ЗАДАЧИ: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3274"/>
                </a:solidFill>
              </a:rPr>
              <a:t>- </a:t>
            </a:r>
            <a:r>
              <a:rPr lang="ru-RU" dirty="0">
                <a:solidFill>
                  <a:srgbClr val="003274"/>
                </a:solidFill>
              </a:rPr>
              <a:t>информирование работников РФЯЦ-ВНИИЭФ, для привлечения внимания и участия в благотворительной акции;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3274"/>
                </a:solidFill>
              </a:rPr>
              <a:t>- воспитание человеческих ценностей – чувства милосердия, сострадания и доброты, уважения к окружающим людям;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3274"/>
                </a:solidFill>
              </a:rPr>
              <a:t>- повышение социальной активности </a:t>
            </a:r>
            <a:r>
              <a:rPr lang="ru-RU" dirty="0" err="1">
                <a:solidFill>
                  <a:srgbClr val="003274"/>
                </a:solidFill>
              </a:rPr>
              <a:t>саровчан</a:t>
            </a:r>
            <a:r>
              <a:rPr lang="ru-RU" dirty="0">
                <a:solidFill>
                  <a:srgbClr val="003274"/>
                </a:solidFill>
              </a:rPr>
              <a:t> - сотрудников РФЯЦ-ВНИИЭФ;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3274"/>
                </a:solidFill>
              </a:rPr>
              <a:t>- подведение ежегодных итогов корпоративной благотворительной акции на праздничной новогодней елки с приглашением всех детей из семей опекунов и попечителей;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3274"/>
                </a:solidFill>
              </a:rPr>
              <a:t>- перевод средств на персональные банковские счета детей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295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711" y="-48935"/>
            <a:ext cx="9627567" cy="954107"/>
          </a:xfrm>
        </p:spPr>
        <p:txBody>
          <a:bodyPr/>
          <a:lstStyle/>
          <a:p>
            <a:r>
              <a:rPr lang="ru-RU" sz="2800" dirty="0"/>
              <a:t>Принципиальные подходы, избранные при разработке и внедрении практики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9127" y="1166843"/>
            <a:ext cx="113067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rgbClr val="003274"/>
                </a:solidFill>
              </a:rPr>
              <a:t>Распространение </a:t>
            </a:r>
            <a:r>
              <a:rPr lang="ru-RU" sz="2000" dirty="0">
                <a:solidFill>
                  <a:srgbClr val="003274"/>
                </a:solidFill>
              </a:rPr>
              <a:t>информации о сборе средств по подразделениям РФЯЦ-ВНИИЭФ.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rgbClr val="003274"/>
                </a:solidFill>
              </a:rPr>
              <a:t>Изготовление </a:t>
            </a:r>
            <a:r>
              <a:rPr lang="ru-RU" sz="2000" dirty="0">
                <a:solidFill>
                  <a:srgbClr val="003274"/>
                </a:solidFill>
              </a:rPr>
              <a:t>информационных плакатов, </a:t>
            </a:r>
            <a:r>
              <a:rPr lang="ru-RU" sz="2000" dirty="0" smtClean="0">
                <a:solidFill>
                  <a:srgbClr val="003274"/>
                </a:solidFill>
              </a:rPr>
              <a:t>персональных приглашений.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rgbClr val="003274"/>
                </a:solidFill>
              </a:rPr>
              <a:t>Проведение благотворительной акции по сбору средств. Отчет.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rgbClr val="003274"/>
                </a:solidFill>
              </a:rPr>
              <a:t>Организация </a:t>
            </a:r>
            <a:r>
              <a:rPr lang="ru-RU" sz="2000" dirty="0">
                <a:solidFill>
                  <a:srgbClr val="003274"/>
                </a:solidFill>
              </a:rPr>
              <a:t>новогоднего праздника (театрализованное представление, конкурсная программа, чаепитие). </a:t>
            </a:r>
            <a:endParaRPr lang="ru-RU" sz="2000" dirty="0" smtClean="0">
              <a:solidFill>
                <a:srgbClr val="003274"/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rgbClr val="003274"/>
                </a:solidFill>
              </a:rPr>
              <a:t>Выдача </a:t>
            </a:r>
            <a:r>
              <a:rPr lang="ru-RU" sz="2000" dirty="0">
                <a:solidFill>
                  <a:srgbClr val="003274"/>
                </a:solidFill>
              </a:rPr>
              <a:t>сладких новогодних подарков.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rgbClr val="003274"/>
                </a:solidFill>
              </a:rPr>
              <a:t>Перевод </a:t>
            </a:r>
            <a:r>
              <a:rPr lang="ru-RU" sz="2000" dirty="0">
                <a:solidFill>
                  <a:srgbClr val="003274"/>
                </a:solidFill>
              </a:rPr>
              <a:t>средств на персональные банковские счета детей</a:t>
            </a:r>
            <a:r>
              <a:rPr lang="ru-RU" sz="2000" dirty="0" smtClean="0">
                <a:solidFill>
                  <a:srgbClr val="003274"/>
                </a:solidFill>
              </a:rPr>
              <a:t>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rgbClr val="003274"/>
                </a:solidFill>
              </a:rPr>
              <a:t>Публикация отчета об Акции в СМИ.</a:t>
            </a:r>
            <a:endParaRPr lang="ru-RU" sz="2000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5747"/>
            <a:ext cx="11627893" cy="492443"/>
          </a:xfrm>
        </p:spPr>
        <p:txBody>
          <a:bodyPr/>
          <a:lstStyle/>
          <a:p>
            <a:pPr lvl="0" defTabSz="914400" fontAlgn="base">
              <a:spcAft>
                <a:spcPct val="0"/>
              </a:spcAft>
            </a:pPr>
            <a:r>
              <a:rPr lang="ru-RU" sz="2600" dirty="0"/>
              <a:t>Обобщенные данные о проведении благотворительной </a:t>
            </a:r>
            <a:r>
              <a:rPr lang="ru-RU" sz="2600" dirty="0" smtClean="0"/>
              <a:t>акции</a:t>
            </a:r>
            <a:endParaRPr lang="ru-RU" sz="2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959546"/>
              </p:ext>
            </p:extLst>
          </p:nvPr>
        </p:nvGraphicFramePr>
        <p:xfrm>
          <a:off x="425372" y="1463081"/>
          <a:ext cx="11220798" cy="4358484"/>
        </p:xfrm>
        <a:graphic>
          <a:graphicData uri="http://schemas.openxmlformats.org/drawingml/2006/table">
            <a:tbl>
              <a:tblPr firstRow="1" firstCol="1" bandRow="1"/>
              <a:tblGrid>
                <a:gridCol w="1226007"/>
                <a:gridCol w="1800642"/>
                <a:gridCol w="1628337"/>
                <a:gridCol w="1572849"/>
                <a:gridCol w="1572849"/>
                <a:gridCol w="1710057"/>
                <a:gridCol w="1710057"/>
              </a:tblGrid>
              <a:tr h="89798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 (декабрь)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Собранные средства по </a:t>
                      </a:r>
                      <a:r>
                        <a:rPr lang="ru-RU" sz="1800" b="1" dirty="0" smtClean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годам                   </a:t>
                      </a:r>
                      <a:r>
                        <a:rPr lang="ru-RU" sz="1800" b="1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(руб.)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детей сирот и детей под опекой (чел.)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 проведения утренника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подарков</a:t>
                      </a:r>
                      <a:endParaRPr lang="ru-RU" sz="1800" b="1" kern="1200" dirty="0">
                        <a:solidFill>
                          <a:srgbClr val="00327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Присутствовали на утреннике (чел.)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них дети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515 801,60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07.01.2013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ru-RU" sz="1600" dirty="0">
                        <a:solidFill>
                          <a:srgbClr val="00327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1 004 637,05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12.01.2014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600" dirty="0">
                        <a:solidFill>
                          <a:srgbClr val="00327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1 000 170,50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05.01.2015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1600" dirty="0">
                        <a:solidFill>
                          <a:srgbClr val="00327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1 238 346,50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06.01.2016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 dirty="0">
                        <a:solidFill>
                          <a:srgbClr val="00327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600" dirty="0">
                        <a:solidFill>
                          <a:srgbClr val="00327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121917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1 425 921,1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121917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121917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06.01.2017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600" dirty="0">
                        <a:solidFill>
                          <a:srgbClr val="00327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121917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121917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600" dirty="0">
                        <a:solidFill>
                          <a:srgbClr val="00327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121917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1 458 351,85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121917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121917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05.01.2018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600" dirty="0">
                        <a:solidFill>
                          <a:srgbClr val="00327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121917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121917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600" dirty="0">
                        <a:solidFill>
                          <a:srgbClr val="00327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121917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1 434 </a:t>
                      </a:r>
                      <a:r>
                        <a:rPr lang="ru-RU" sz="1600" b="1" kern="1200" dirty="0" smtClean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400,00</a:t>
                      </a:r>
                      <a:endParaRPr lang="ru-RU" sz="1600" b="1" kern="1200" dirty="0">
                        <a:solidFill>
                          <a:srgbClr val="00327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121917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121917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06.01.2019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600" dirty="0">
                        <a:solidFill>
                          <a:srgbClr val="00327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121917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121917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9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489" y="6470"/>
            <a:ext cx="10376453" cy="830997"/>
          </a:xfrm>
        </p:spPr>
        <p:txBody>
          <a:bodyPr/>
          <a:lstStyle/>
          <a:p>
            <a:r>
              <a:rPr lang="ru-RU" sz="2400" dirty="0"/>
              <a:t>Участники внедрения практики и их роль в процессе внедрения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10565"/>
              </p:ext>
            </p:extLst>
          </p:nvPr>
        </p:nvGraphicFramePr>
        <p:xfrm>
          <a:off x="336211" y="1519024"/>
          <a:ext cx="11537342" cy="4430619"/>
        </p:xfrm>
        <a:graphic>
          <a:graphicData uri="http://schemas.openxmlformats.org/drawingml/2006/table">
            <a:tbl>
              <a:tblPr firstRow="1" firstCol="1" bandRow="1"/>
              <a:tblGrid>
                <a:gridCol w="5693133"/>
                <a:gridCol w="5844209"/>
              </a:tblGrid>
              <a:tr h="647179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Calibri"/>
                        </a:rPr>
                        <a:t>Якимов Ю.М. </a:t>
                      </a:r>
                      <a:r>
                        <a:rPr lang="ru-RU" sz="1600" dirty="0" smtClean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Calibri"/>
                        </a:rPr>
                        <a:t>– заместитель директора РФЯЦ-ВНИИЭФ по управлению персоналом</a:t>
                      </a:r>
                      <a:endParaRPr lang="ru-RU" sz="1600" dirty="0">
                        <a:solidFill>
                          <a:srgbClr val="003274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Calibri"/>
                        </a:rPr>
                        <a:t>Руководитель реализации практики.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179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Calibri"/>
                        </a:rPr>
                        <a:t>Старостина И.Н. </a:t>
                      </a:r>
                      <a:r>
                        <a:rPr lang="ru-RU" sz="16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Calibri"/>
                        </a:rPr>
                        <a:t>– директор департамента социальной политики РФЯЦ-ВНИИЭФ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Calibri"/>
                        </a:rPr>
                        <a:t>Зам. руководителя реализации практики.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384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Calibri"/>
                        </a:rPr>
                        <a:t>Красногорский Е.И.</a:t>
                      </a:r>
                      <a:r>
                        <a:rPr lang="ru-RU" sz="16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Calibri"/>
                        </a:rPr>
                        <a:t> – начальник отдела по взаимодействию с органами власти и местного самоуправления РФЯЦ-ВНИИЭФ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Calibri"/>
                        </a:rPr>
                        <a:t>Технический руководитель реализации практики. Ответственный за взаимодействие с ОМСУ </a:t>
                      </a:r>
                      <a:r>
                        <a:rPr lang="ru-RU" sz="1600" dirty="0" err="1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Calibri"/>
                        </a:rPr>
                        <a:t>г.Саров</a:t>
                      </a:r>
                      <a:r>
                        <a:rPr lang="ru-RU" sz="16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85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Calibri"/>
                        </a:rPr>
                        <a:t>Павлова М.Н.</a:t>
                      </a:r>
                      <a:r>
                        <a:rPr lang="ru-RU" sz="16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Calibri"/>
                        </a:rPr>
                        <a:t> - начальник отдела культуры РФЯЦ-ВНИИЭФ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Calibri"/>
                        </a:rPr>
                        <a:t>Ответственный за организацию новогоднего праздника.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562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Calibri"/>
                        </a:rPr>
                        <a:t>Немчинов А.С. </a:t>
                      </a:r>
                      <a:r>
                        <a:rPr lang="ru-RU" sz="16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Calibri"/>
                        </a:rPr>
                        <a:t>– главный специалист отдела по взаимодействию с органами власти и местного самоуправления РФЯЦ-ВНИИЭФ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Calibri"/>
                        </a:rPr>
                        <a:t>Ответственный за организационно-техническую работу.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975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Calibri"/>
                        </a:rPr>
                        <a:t>Райченко И.В. </a:t>
                      </a:r>
                      <a:r>
                        <a:rPr lang="ru-RU" sz="16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Calibri"/>
                        </a:rPr>
                        <a:t>– заведующая сектором по охране прав детей Департамента образования Администрации </a:t>
                      </a:r>
                      <a:r>
                        <a:rPr lang="ru-RU" sz="1600" dirty="0" err="1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Calibri"/>
                        </a:rPr>
                        <a:t>г.Сарова</a:t>
                      </a:r>
                      <a:endParaRPr lang="ru-RU" sz="1600" dirty="0">
                        <a:solidFill>
                          <a:srgbClr val="003274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274"/>
                          </a:solidFill>
                          <a:effectLst/>
                          <a:latin typeface="Times New Roman"/>
                          <a:ea typeface="Calibri"/>
                        </a:rPr>
                        <a:t>Ответственный за взаимодействие с детьми и родителями.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5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637" y="221913"/>
            <a:ext cx="8994897" cy="400110"/>
          </a:xfrm>
        </p:spPr>
        <p:txBody>
          <a:bodyPr/>
          <a:lstStyle/>
          <a:p>
            <a:r>
              <a:rPr lang="ru-RU" dirty="0" smtClean="0"/>
              <a:t>Расположение Центров и совета РООДВ в </a:t>
            </a:r>
            <a:r>
              <a:rPr lang="ru-RU" dirty="0" err="1" smtClean="0"/>
              <a:t>г.Сарове</a:t>
            </a: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6034" y="760206"/>
            <a:ext cx="774167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274"/>
                </a:solidFill>
                <a:effectLst/>
                <a:ea typeface="Calibri" pitchFamily="34" charset="0"/>
                <a:cs typeface="Times New Roman" pitchFamily="18" charset="0"/>
              </a:rPr>
              <a:t>Ежегодное снижение количества детей-сирот и детей, оставшихся без попечения родителей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3274"/>
                </a:solidFill>
                <a:effectLst/>
                <a:ea typeface="Calibri" pitchFamily="34" charset="0"/>
                <a:cs typeface="Times New Roman" pitchFamily="18" charset="0"/>
              </a:rPr>
              <a:t>г.Сарове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274"/>
                </a:solidFill>
                <a:effectLst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285750" lvl="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>
                <a:solidFill>
                  <a:srgbClr val="003274"/>
                </a:solidFill>
              </a:rPr>
              <a:t>Оказание реальной материальной помощи детям сиротам </a:t>
            </a:r>
            <a:r>
              <a:rPr lang="ru-RU" dirty="0" err="1">
                <a:solidFill>
                  <a:srgbClr val="003274"/>
                </a:solidFill>
              </a:rPr>
              <a:t>г.Сарова</a:t>
            </a:r>
            <a:r>
              <a:rPr lang="ru-RU" dirty="0">
                <a:solidFill>
                  <a:srgbClr val="003274"/>
                </a:solidFill>
              </a:rPr>
              <a:t> и детям, оставшихся без попечения </a:t>
            </a:r>
            <a:r>
              <a:rPr lang="ru-RU" dirty="0" smtClean="0">
                <a:solidFill>
                  <a:srgbClr val="003274"/>
                </a:solidFill>
              </a:rPr>
              <a:t>родителей;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274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3274"/>
              </a:solidFill>
              <a:effectLst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274"/>
                </a:solidFill>
                <a:effectLst/>
                <a:ea typeface="Calibri" pitchFamily="34" charset="0"/>
                <a:cs typeface="Times New Roman" pitchFamily="18" charset="0"/>
              </a:rPr>
              <a:t>Формирование на территории присутствия ГК «Росатом» благоприятного общественно-социального имиджа ФГУП "РФЯЦ-ВНИИЭФ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".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9"/>
          <a:stretch/>
        </p:blipFill>
        <p:spPr bwMode="auto">
          <a:xfrm>
            <a:off x="6016244" y="4227615"/>
            <a:ext cx="2803041" cy="200497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IMG_084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1" b="29345"/>
          <a:stretch/>
        </p:blipFill>
        <p:spPr bwMode="auto">
          <a:xfrm>
            <a:off x="9081577" y="4227615"/>
            <a:ext cx="2744733" cy="200497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33" y="4227615"/>
            <a:ext cx="2755076" cy="200497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42" y="1278200"/>
            <a:ext cx="4010069" cy="266440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6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459" y="160358"/>
            <a:ext cx="9810819" cy="523220"/>
          </a:xfrm>
        </p:spPr>
        <p:txBody>
          <a:bodyPr/>
          <a:lstStyle/>
          <a:p>
            <a:r>
              <a:rPr lang="ru-RU" sz="2800" dirty="0" smtClean="0"/>
              <a:t>Примеры благодарностей и публикацией в СМИ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1" t="32106" r="51157" b="8989"/>
          <a:stretch/>
        </p:blipFill>
        <p:spPr bwMode="auto">
          <a:xfrm>
            <a:off x="7157341" y="849058"/>
            <a:ext cx="3872585" cy="29825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33" t="39438" r="22164" b="8989"/>
          <a:stretch/>
        </p:blipFill>
        <p:spPr bwMode="auto">
          <a:xfrm>
            <a:off x="7980219" y="3861208"/>
            <a:ext cx="3621974" cy="296727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15"/>
          <a:stretch/>
        </p:blipFill>
        <p:spPr>
          <a:xfrm rot="20969440">
            <a:off x="344975" y="954884"/>
            <a:ext cx="3087663" cy="4066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6" t="12500" r="13340" b="21228"/>
          <a:stretch/>
        </p:blipFill>
        <p:spPr>
          <a:xfrm rot="21047513">
            <a:off x="3677502" y="2317040"/>
            <a:ext cx="3402924" cy="4085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14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4525" y="2466274"/>
            <a:ext cx="8013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ru-RU" sz="6000" dirty="0" smtClean="0">
                <a:solidFill>
                  <a:srgbClr val="002060"/>
                </a:solidFill>
                <a:latin typeface="Arial Black" pitchFamily="34" charset="0"/>
              </a:rPr>
              <a:t>Спасибо за внимание!</a:t>
            </a:r>
            <a:endParaRPr lang="ru-RU" sz="6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РФЯЦ-ВНИИЭФ">
  <a:themeElements>
    <a:clrScheme name="РФЯЦ-ВНИИЭФ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РФЯЦ-ВНИИЭФ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4878</TotalTime>
  <Words>494</Words>
  <Application>Microsoft Office PowerPoint</Application>
  <PresentationFormat>Произвольный</PresentationFormat>
  <Paragraphs>98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Презентация РФЯЦ-ВНИИЭФ</vt:lpstr>
      <vt:lpstr>Презентация PowerPoint</vt:lpstr>
      <vt:lpstr>Краткое описание реализации практики</vt:lpstr>
      <vt:lpstr>    Цель и задачи практики     </vt:lpstr>
      <vt:lpstr>Принципиальные подходы, избранные при разработке и внедрении практики</vt:lpstr>
      <vt:lpstr>Обобщенные данные о проведении благотворительной акции</vt:lpstr>
      <vt:lpstr>Участники внедрения практики и их роль в процессе внедрения</vt:lpstr>
      <vt:lpstr>Расположение Центров и совета РООДВ в г.Сарове</vt:lpstr>
      <vt:lpstr>Примеры благодарностей и публикацией в СМИ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631</cp:revision>
  <cp:lastPrinted>2018-08-29T10:59:54Z</cp:lastPrinted>
  <dcterms:created xsi:type="dcterms:W3CDTF">2015-07-29T06:33:17Z</dcterms:created>
  <dcterms:modified xsi:type="dcterms:W3CDTF">2019-07-08T07:59:17Z</dcterms:modified>
</cp:coreProperties>
</file>