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7" r:id="rId6"/>
    <p:sldId id="262" r:id="rId7"/>
    <p:sldId id="268" r:id="rId8"/>
    <p:sldId id="261" r:id="rId9"/>
    <p:sldId id="269" r:id="rId10"/>
    <p:sldId id="27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518492367806619E-2"/>
          <c:y val="0.14833273082363621"/>
          <c:w val="0.89970213969673429"/>
          <c:h val="0.586408032594146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норма t</c:v>
                </c:pt>
              </c:strCache>
            </c:strRef>
          </c:tx>
          <c:spPr>
            <a:ln w="282575" cap="rnd" cmpd="sng">
              <a:solidFill>
                <a:schemeClr val="accent6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Лист1!$A$2:$A$12</c:f>
              <c:numCache>
                <c:formatCode>d\-mmm</c:formatCode>
                <c:ptCount val="11"/>
                <c:pt idx="0">
                  <c:v>42865</c:v>
                </c:pt>
                <c:pt idx="1">
                  <c:v>42866</c:v>
                </c:pt>
                <c:pt idx="2">
                  <c:v>42867</c:v>
                </c:pt>
                <c:pt idx="3">
                  <c:v>42868</c:v>
                </c:pt>
                <c:pt idx="4">
                  <c:v>42869</c:v>
                </c:pt>
                <c:pt idx="5">
                  <c:v>42870</c:v>
                </c:pt>
                <c:pt idx="6">
                  <c:v>42871</c:v>
                </c:pt>
                <c:pt idx="7">
                  <c:v>42872</c:v>
                </c:pt>
                <c:pt idx="8">
                  <c:v>42873</c:v>
                </c:pt>
                <c:pt idx="9">
                  <c:v>42874</c:v>
                </c:pt>
                <c:pt idx="10">
                  <c:v>42875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22.5</c:v>
                </c:pt>
                <c:pt idx="1">
                  <c:v>22.5</c:v>
                </c:pt>
                <c:pt idx="2">
                  <c:v>22.5</c:v>
                </c:pt>
                <c:pt idx="3">
                  <c:v>22.5</c:v>
                </c:pt>
                <c:pt idx="4">
                  <c:v>22.5</c:v>
                </c:pt>
                <c:pt idx="5">
                  <c:v>22.5</c:v>
                </c:pt>
                <c:pt idx="6">
                  <c:v>22.5</c:v>
                </c:pt>
                <c:pt idx="7">
                  <c:v>22.5</c:v>
                </c:pt>
                <c:pt idx="8">
                  <c:v>22.5</c:v>
                </c:pt>
                <c:pt idx="9">
                  <c:v>22.5</c:v>
                </c:pt>
                <c:pt idx="10">
                  <c:v>22.5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939-494A-867C-2620241789A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t воздуха в помещениях дс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Лист1!$A$2:$A$12</c:f>
              <c:numCache>
                <c:formatCode>d\-mmm</c:formatCode>
                <c:ptCount val="11"/>
                <c:pt idx="0">
                  <c:v>42865</c:v>
                </c:pt>
                <c:pt idx="1">
                  <c:v>42866</c:v>
                </c:pt>
                <c:pt idx="2">
                  <c:v>42867</c:v>
                </c:pt>
                <c:pt idx="3">
                  <c:v>42868</c:v>
                </c:pt>
                <c:pt idx="4">
                  <c:v>42869</c:v>
                </c:pt>
                <c:pt idx="5">
                  <c:v>42870</c:v>
                </c:pt>
                <c:pt idx="6">
                  <c:v>42871</c:v>
                </c:pt>
                <c:pt idx="7">
                  <c:v>42872</c:v>
                </c:pt>
                <c:pt idx="8">
                  <c:v>42873</c:v>
                </c:pt>
                <c:pt idx="9">
                  <c:v>42874</c:v>
                </c:pt>
                <c:pt idx="10">
                  <c:v>42875</c:v>
                </c:pt>
              </c:numCache>
            </c:num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19</c:v>
                </c:pt>
                <c:pt idx="1">
                  <c:v>18</c:v>
                </c:pt>
                <c:pt idx="2">
                  <c:v>21</c:v>
                </c:pt>
                <c:pt idx="3">
                  <c:v>21</c:v>
                </c:pt>
                <c:pt idx="4">
                  <c:v>21</c:v>
                </c:pt>
                <c:pt idx="5">
                  <c:v>21</c:v>
                </c:pt>
                <c:pt idx="6">
                  <c:v>22</c:v>
                </c:pt>
                <c:pt idx="7">
                  <c:v>22</c:v>
                </c:pt>
                <c:pt idx="8">
                  <c:v>22</c:v>
                </c:pt>
                <c:pt idx="9">
                  <c:v>23</c:v>
                </c:pt>
                <c:pt idx="10">
                  <c:v>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939-494A-867C-2620241789A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t наружного воздуза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Лист1!$A$2:$A$12</c:f>
              <c:numCache>
                <c:formatCode>d\-mmm</c:formatCode>
                <c:ptCount val="11"/>
                <c:pt idx="0">
                  <c:v>42865</c:v>
                </c:pt>
                <c:pt idx="1">
                  <c:v>42866</c:v>
                </c:pt>
                <c:pt idx="2">
                  <c:v>42867</c:v>
                </c:pt>
                <c:pt idx="3">
                  <c:v>42868</c:v>
                </c:pt>
                <c:pt idx="4">
                  <c:v>42869</c:v>
                </c:pt>
                <c:pt idx="5">
                  <c:v>42870</c:v>
                </c:pt>
                <c:pt idx="6">
                  <c:v>42871</c:v>
                </c:pt>
                <c:pt idx="7">
                  <c:v>42872</c:v>
                </c:pt>
                <c:pt idx="8">
                  <c:v>42873</c:v>
                </c:pt>
                <c:pt idx="9">
                  <c:v>42874</c:v>
                </c:pt>
                <c:pt idx="10">
                  <c:v>42875</c:v>
                </c:pt>
              </c:numCache>
            </c:num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7</c:v>
                </c:pt>
                <c:pt idx="1">
                  <c:v>7</c:v>
                </c:pt>
                <c:pt idx="2">
                  <c:v>6</c:v>
                </c:pt>
                <c:pt idx="3">
                  <c:v>6</c:v>
                </c:pt>
                <c:pt idx="4">
                  <c:v>7</c:v>
                </c:pt>
                <c:pt idx="5">
                  <c:v>7</c:v>
                </c:pt>
                <c:pt idx="6">
                  <c:v>12</c:v>
                </c:pt>
                <c:pt idx="7">
                  <c:v>15</c:v>
                </c:pt>
                <c:pt idx="8">
                  <c:v>13</c:v>
                </c:pt>
                <c:pt idx="9">
                  <c:v>15</c:v>
                </c:pt>
                <c:pt idx="10">
                  <c:v>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939-494A-867C-2620241789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5597776"/>
        <c:axId val="225597384"/>
      </c:lineChart>
      <c:dateAx>
        <c:axId val="225597776"/>
        <c:scaling>
          <c:orientation val="minMax"/>
        </c:scaling>
        <c:delete val="0"/>
        <c:axPos val="b"/>
        <c:numFmt formatCode="d\-m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5597384"/>
        <c:crosses val="autoZero"/>
        <c:auto val="1"/>
        <c:lblOffset val="100"/>
        <c:baseTimeUnit val="days"/>
      </c:dateAx>
      <c:valAx>
        <c:axId val="22559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5597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363943251568091E-2"/>
          <c:y val="0.90878437426382541"/>
          <c:w val="0.98859824881614988"/>
          <c:h val="7.0534887482671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738576542331728E-2"/>
          <c:y val="0.13677670287556976"/>
          <c:w val="0.93426142345766827"/>
          <c:h val="0.5977296171521413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норма t</c:v>
                </c:pt>
              </c:strCache>
            </c:strRef>
          </c:tx>
          <c:spPr>
            <a:ln w="282575" cap="rnd">
              <a:solidFill>
                <a:schemeClr val="accent6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Лист1!$A$2:$A$12</c:f>
              <c:numCache>
                <c:formatCode>d\-mmm</c:formatCode>
                <c:ptCount val="11"/>
                <c:pt idx="0">
                  <c:v>42865</c:v>
                </c:pt>
                <c:pt idx="1">
                  <c:v>42866</c:v>
                </c:pt>
                <c:pt idx="2">
                  <c:v>42867</c:v>
                </c:pt>
                <c:pt idx="3">
                  <c:v>42868</c:v>
                </c:pt>
                <c:pt idx="4">
                  <c:v>42869</c:v>
                </c:pt>
                <c:pt idx="5">
                  <c:v>42870</c:v>
                </c:pt>
                <c:pt idx="6">
                  <c:v>42871</c:v>
                </c:pt>
                <c:pt idx="7">
                  <c:v>42872</c:v>
                </c:pt>
                <c:pt idx="8">
                  <c:v>42873</c:v>
                </c:pt>
                <c:pt idx="9">
                  <c:v>42874</c:v>
                </c:pt>
                <c:pt idx="10">
                  <c:v>42875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22.5</c:v>
                </c:pt>
                <c:pt idx="1">
                  <c:v>22.5</c:v>
                </c:pt>
                <c:pt idx="2">
                  <c:v>22.5</c:v>
                </c:pt>
                <c:pt idx="3">
                  <c:v>22.5</c:v>
                </c:pt>
                <c:pt idx="4">
                  <c:v>22.5</c:v>
                </c:pt>
                <c:pt idx="5">
                  <c:v>22.5</c:v>
                </c:pt>
                <c:pt idx="6">
                  <c:v>22.5</c:v>
                </c:pt>
                <c:pt idx="7">
                  <c:v>22.5</c:v>
                </c:pt>
                <c:pt idx="8">
                  <c:v>22.5</c:v>
                </c:pt>
                <c:pt idx="9">
                  <c:v>22.5</c:v>
                </c:pt>
                <c:pt idx="10">
                  <c:v>22.5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15F-4FCC-9C8C-903AB1A8376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t воздуха в помещениях дс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Лист1!$A$2:$A$12</c:f>
              <c:numCache>
                <c:formatCode>d\-mmm</c:formatCode>
                <c:ptCount val="11"/>
                <c:pt idx="0">
                  <c:v>42865</c:v>
                </c:pt>
                <c:pt idx="1">
                  <c:v>42866</c:v>
                </c:pt>
                <c:pt idx="2">
                  <c:v>42867</c:v>
                </c:pt>
                <c:pt idx="3">
                  <c:v>42868</c:v>
                </c:pt>
                <c:pt idx="4">
                  <c:v>42869</c:v>
                </c:pt>
                <c:pt idx="5">
                  <c:v>42870</c:v>
                </c:pt>
                <c:pt idx="6">
                  <c:v>42871</c:v>
                </c:pt>
                <c:pt idx="7">
                  <c:v>42872</c:v>
                </c:pt>
                <c:pt idx="8">
                  <c:v>42873</c:v>
                </c:pt>
                <c:pt idx="9">
                  <c:v>42874</c:v>
                </c:pt>
                <c:pt idx="10">
                  <c:v>42875</c:v>
                </c:pt>
              </c:numCache>
            </c:num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19</c:v>
                </c:pt>
                <c:pt idx="1">
                  <c:v>18</c:v>
                </c:pt>
                <c:pt idx="2">
                  <c:v>17</c:v>
                </c:pt>
                <c:pt idx="3">
                  <c:v>17</c:v>
                </c:pt>
                <c:pt idx="4">
                  <c:v>17</c:v>
                </c:pt>
                <c:pt idx="5">
                  <c:v>17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15F-4FCC-9C8C-903AB1A8376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t наружного воздуза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Лист1!$A$2:$A$12</c:f>
              <c:numCache>
                <c:formatCode>d\-mmm</c:formatCode>
                <c:ptCount val="11"/>
                <c:pt idx="0">
                  <c:v>42865</c:v>
                </c:pt>
                <c:pt idx="1">
                  <c:v>42866</c:v>
                </c:pt>
                <c:pt idx="2">
                  <c:v>42867</c:v>
                </c:pt>
                <c:pt idx="3">
                  <c:v>42868</c:v>
                </c:pt>
                <c:pt idx="4">
                  <c:v>42869</c:v>
                </c:pt>
                <c:pt idx="5">
                  <c:v>42870</c:v>
                </c:pt>
                <c:pt idx="6">
                  <c:v>42871</c:v>
                </c:pt>
                <c:pt idx="7">
                  <c:v>42872</c:v>
                </c:pt>
                <c:pt idx="8">
                  <c:v>42873</c:v>
                </c:pt>
                <c:pt idx="9">
                  <c:v>42874</c:v>
                </c:pt>
                <c:pt idx="10">
                  <c:v>42875</c:v>
                </c:pt>
              </c:numCache>
            </c:num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7</c:v>
                </c:pt>
                <c:pt idx="1">
                  <c:v>7</c:v>
                </c:pt>
                <c:pt idx="2">
                  <c:v>6</c:v>
                </c:pt>
                <c:pt idx="3">
                  <c:v>6</c:v>
                </c:pt>
                <c:pt idx="4">
                  <c:v>7</c:v>
                </c:pt>
                <c:pt idx="5">
                  <c:v>7</c:v>
                </c:pt>
                <c:pt idx="6">
                  <c:v>12</c:v>
                </c:pt>
                <c:pt idx="7">
                  <c:v>15</c:v>
                </c:pt>
                <c:pt idx="8">
                  <c:v>13</c:v>
                </c:pt>
                <c:pt idx="9">
                  <c:v>15</c:v>
                </c:pt>
                <c:pt idx="10">
                  <c:v>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15F-4FCC-9C8C-903AB1A837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5596208"/>
        <c:axId val="225595032"/>
      </c:lineChart>
      <c:dateAx>
        <c:axId val="225596208"/>
        <c:scaling>
          <c:orientation val="minMax"/>
        </c:scaling>
        <c:delete val="0"/>
        <c:axPos val="b"/>
        <c:numFmt formatCode="d\-m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5595032"/>
        <c:crosses val="autoZero"/>
        <c:auto val="1"/>
        <c:lblOffset val="100"/>
        <c:baseTimeUnit val="days"/>
      </c:dateAx>
      <c:valAx>
        <c:axId val="225595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5596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814883236872951E-2"/>
          <c:y val="0.90854796230704071"/>
          <c:w val="0.96874060367541759"/>
          <c:h val="7.07176992612099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ECF74F-900A-4D0E-B6E6-FCE2C210CDF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C92461-C2AD-4556-A6B6-E4D05A7CB789}">
      <dgm:prSet phldrT="[Текст]"/>
      <dgm:spPr/>
      <dgm:t>
        <a:bodyPr/>
        <a:lstStyle/>
        <a:p>
          <a:r>
            <a:rPr lang="ru-RU" dirty="0" err="1" smtClean="0"/>
            <a:t>Шляпугина</a:t>
          </a:r>
          <a:r>
            <a:rPr lang="ru-RU" dirty="0" smtClean="0"/>
            <a:t> Людмила Николаевна, заместитель директора Департамента городского хозяйства, тел. (8) 831-30- 977-97, </a:t>
          </a:r>
          <a:r>
            <a:rPr lang="en-US" dirty="0" err="1" smtClean="0"/>
            <a:t>SLN@adm</a:t>
          </a:r>
          <a:r>
            <a:rPr lang="ru-RU" dirty="0" smtClean="0"/>
            <a:t>.</a:t>
          </a:r>
          <a:r>
            <a:rPr lang="en-US" dirty="0" err="1" smtClean="0"/>
            <a:t>sar</a:t>
          </a:r>
          <a:r>
            <a:rPr lang="ru-RU" dirty="0" smtClean="0"/>
            <a:t>.</a:t>
          </a:r>
          <a:r>
            <a:rPr lang="en-US" dirty="0" err="1" smtClean="0"/>
            <a:t>ru</a:t>
          </a:r>
          <a:endParaRPr lang="ru-RU" dirty="0"/>
        </a:p>
      </dgm:t>
    </dgm:pt>
    <dgm:pt modelId="{23AC3272-FCEC-45BB-875A-9C41ED7CB9A5}" type="parTrans" cxnId="{5D0C9388-9E43-428D-8A7C-BAA72CBFD5FA}">
      <dgm:prSet/>
      <dgm:spPr/>
      <dgm:t>
        <a:bodyPr/>
        <a:lstStyle/>
        <a:p>
          <a:endParaRPr lang="ru-RU"/>
        </a:p>
      </dgm:t>
    </dgm:pt>
    <dgm:pt modelId="{A4B0A3CA-DCDF-4DFA-9498-477B9A6A9862}" type="sibTrans" cxnId="{5D0C9388-9E43-428D-8A7C-BAA72CBFD5FA}">
      <dgm:prSet/>
      <dgm:spPr/>
      <dgm:t>
        <a:bodyPr/>
        <a:lstStyle/>
        <a:p>
          <a:endParaRPr lang="ru-RU"/>
        </a:p>
      </dgm:t>
    </dgm:pt>
    <dgm:pt modelId="{A4B9E325-BFFF-41D6-BC9B-E90C9691DFFE}">
      <dgm:prSet phldrT="[Текст]" phldr="1"/>
      <dgm:spPr/>
      <dgm:t>
        <a:bodyPr/>
        <a:lstStyle/>
        <a:p>
          <a:endParaRPr lang="ru-RU"/>
        </a:p>
      </dgm:t>
    </dgm:pt>
    <dgm:pt modelId="{DACE7621-8A1B-45E5-A81B-5B6800F2CD20}" type="parTrans" cxnId="{42A769D8-8187-4F03-B0EF-1710F68D53B6}">
      <dgm:prSet/>
      <dgm:spPr/>
      <dgm:t>
        <a:bodyPr/>
        <a:lstStyle/>
        <a:p>
          <a:endParaRPr lang="ru-RU"/>
        </a:p>
      </dgm:t>
    </dgm:pt>
    <dgm:pt modelId="{48B2FEDE-4E42-4E41-8413-0E55F7132A8C}" type="sibTrans" cxnId="{42A769D8-8187-4F03-B0EF-1710F68D53B6}">
      <dgm:prSet/>
      <dgm:spPr/>
      <dgm:t>
        <a:bodyPr/>
        <a:lstStyle/>
        <a:p>
          <a:endParaRPr lang="ru-RU"/>
        </a:p>
      </dgm:t>
    </dgm:pt>
    <dgm:pt modelId="{44D86BDA-9D1D-49AD-9499-7B512E2E54C5}">
      <dgm:prSet phldrT="[Текст]"/>
      <dgm:spPr/>
      <dgm:t>
        <a:bodyPr/>
        <a:lstStyle/>
        <a:p>
          <a:r>
            <a:rPr lang="ru-RU" dirty="0" smtClean="0"/>
            <a:t>Володько Наталия Валерьевна,  директор Департамента образования, тел. (8)831-30-490-02,   </a:t>
          </a:r>
          <a:r>
            <a:rPr lang="en-US" dirty="0" smtClean="0"/>
            <a:t>n</a:t>
          </a:r>
          <a:r>
            <a:rPr lang="ru-RU" dirty="0" smtClean="0"/>
            <a:t>.</a:t>
          </a:r>
          <a:r>
            <a:rPr lang="en-US" dirty="0" err="1" smtClean="0"/>
            <a:t>volodko@edusarov</a:t>
          </a:r>
          <a:r>
            <a:rPr lang="ru-RU" dirty="0" smtClean="0"/>
            <a:t>.</a:t>
          </a:r>
          <a:r>
            <a:rPr lang="en-US" dirty="0" err="1" smtClean="0"/>
            <a:t>ru</a:t>
          </a:r>
          <a:endParaRPr lang="ru-RU" dirty="0"/>
        </a:p>
      </dgm:t>
    </dgm:pt>
    <dgm:pt modelId="{2EB6AB9F-CE56-49F1-A3E4-DCD24C9E3991}" type="parTrans" cxnId="{80D969F8-92EB-4508-9BF0-6450CE921926}">
      <dgm:prSet/>
      <dgm:spPr/>
      <dgm:t>
        <a:bodyPr/>
        <a:lstStyle/>
        <a:p>
          <a:endParaRPr lang="ru-RU"/>
        </a:p>
      </dgm:t>
    </dgm:pt>
    <dgm:pt modelId="{723D6402-C733-4F89-A44F-A60E4EA28596}" type="sibTrans" cxnId="{80D969F8-92EB-4508-9BF0-6450CE921926}">
      <dgm:prSet/>
      <dgm:spPr/>
      <dgm:t>
        <a:bodyPr/>
        <a:lstStyle/>
        <a:p>
          <a:endParaRPr lang="ru-RU"/>
        </a:p>
      </dgm:t>
    </dgm:pt>
    <dgm:pt modelId="{68EF5C9F-E701-42B8-A7F9-AC75C5F124EC}">
      <dgm:prSet phldrT="[Текст]" phldr="1"/>
      <dgm:spPr/>
      <dgm:t>
        <a:bodyPr/>
        <a:lstStyle/>
        <a:p>
          <a:endParaRPr lang="ru-RU"/>
        </a:p>
      </dgm:t>
    </dgm:pt>
    <dgm:pt modelId="{15191307-A11D-4432-B206-DA2AA8B0F41F}" type="parTrans" cxnId="{D10125E3-A6BD-43C6-9E5F-39E36DD7A21A}">
      <dgm:prSet/>
      <dgm:spPr/>
      <dgm:t>
        <a:bodyPr/>
        <a:lstStyle/>
        <a:p>
          <a:endParaRPr lang="ru-RU"/>
        </a:p>
      </dgm:t>
    </dgm:pt>
    <dgm:pt modelId="{6488AC82-8D96-4139-8268-2AC8BDFD867B}" type="sibTrans" cxnId="{D10125E3-A6BD-43C6-9E5F-39E36DD7A21A}">
      <dgm:prSet/>
      <dgm:spPr/>
      <dgm:t>
        <a:bodyPr/>
        <a:lstStyle/>
        <a:p>
          <a:endParaRPr lang="ru-RU"/>
        </a:p>
      </dgm:t>
    </dgm:pt>
    <dgm:pt modelId="{FF7891F4-D6D1-4CFB-877A-B974141A5AE2}" type="pres">
      <dgm:prSet presAssocID="{3BECF74F-900A-4D0E-B6E6-FCE2C210CD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285B0F-BAA1-4216-965D-B585E891615C}" type="pres">
      <dgm:prSet presAssocID="{B9C92461-C2AD-4556-A6B6-E4D05A7CB78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A5E122-17AD-4DEF-B256-2A889BFDCDDF}" type="pres">
      <dgm:prSet presAssocID="{B9C92461-C2AD-4556-A6B6-E4D05A7CB78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386D00-1F79-4997-9E78-D4D54732554E}" type="pres">
      <dgm:prSet presAssocID="{44D86BDA-9D1D-49AD-9499-7B512E2E54C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4F69B3-EDDA-4250-A75F-7852B8EC8F39}" type="pres">
      <dgm:prSet presAssocID="{44D86BDA-9D1D-49AD-9499-7B512E2E54C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ECA472-FBC3-42D9-A7BB-E66AAEA1E564}" type="presOf" srcId="{44D86BDA-9D1D-49AD-9499-7B512E2E54C5}" destId="{A7386D00-1F79-4997-9E78-D4D54732554E}" srcOrd="0" destOrd="0" presId="urn:microsoft.com/office/officeart/2005/8/layout/vList2"/>
    <dgm:cxn modelId="{F2E2C789-726E-4106-991B-7C6BBD9354E9}" type="presOf" srcId="{3BECF74F-900A-4D0E-B6E6-FCE2C210CDF3}" destId="{FF7891F4-D6D1-4CFB-877A-B974141A5AE2}" srcOrd="0" destOrd="0" presId="urn:microsoft.com/office/officeart/2005/8/layout/vList2"/>
    <dgm:cxn modelId="{D10125E3-A6BD-43C6-9E5F-39E36DD7A21A}" srcId="{44D86BDA-9D1D-49AD-9499-7B512E2E54C5}" destId="{68EF5C9F-E701-42B8-A7F9-AC75C5F124EC}" srcOrd="0" destOrd="0" parTransId="{15191307-A11D-4432-B206-DA2AA8B0F41F}" sibTransId="{6488AC82-8D96-4139-8268-2AC8BDFD867B}"/>
    <dgm:cxn modelId="{B09C394B-7863-4A47-BC50-050DEF78FF45}" type="presOf" srcId="{A4B9E325-BFFF-41D6-BC9B-E90C9691DFFE}" destId="{3DA5E122-17AD-4DEF-B256-2A889BFDCDDF}" srcOrd="0" destOrd="0" presId="urn:microsoft.com/office/officeart/2005/8/layout/vList2"/>
    <dgm:cxn modelId="{80D969F8-92EB-4508-9BF0-6450CE921926}" srcId="{3BECF74F-900A-4D0E-B6E6-FCE2C210CDF3}" destId="{44D86BDA-9D1D-49AD-9499-7B512E2E54C5}" srcOrd="1" destOrd="0" parTransId="{2EB6AB9F-CE56-49F1-A3E4-DCD24C9E3991}" sibTransId="{723D6402-C733-4F89-A44F-A60E4EA28596}"/>
    <dgm:cxn modelId="{42A769D8-8187-4F03-B0EF-1710F68D53B6}" srcId="{B9C92461-C2AD-4556-A6B6-E4D05A7CB789}" destId="{A4B9E325-BFFF-41D6-BC9B-E90C9691DFFE}" srcOrd="0" destOrd="0" parTransId="{DACE7621-8A1B-45E5-A81B-5B6800F2CD20}" sibTransId="{48B2FEDE-4E42-4E41-8413-0E55F7132A8C}"/>
    <dgm:cxn modelId="{5D0C9388-9E43-428D-8A7C-BAA72CBFD5FA}" srcId="{3BECF74F-900A-4D0E-B6E6-FCE2C210CDF3}" destId="{B9C92461-C2AD-4556-A6B6-E4D05A7CB789}" srcOrd="0" destOrd="0" parTransId="{23AC3272-FCEC-45BB-875A-9C41ED7CB9A5}" sibTransId="{A4B0A3CA-DCDF-4DFA-9498-477B9A6A9862}"/>
    <dgm:cxn modelId="{B4CDA52A-CE59-4065-A848-A179BC557BC7}" type="presOf" srcId="{68EF5C9F-E701-42B8-A7F9-AC75C5F124EC}" destId="{EA4F69B3-EDDA-4250-A75F-7852B8EC8F39}" srcOrd="0" destOrd="0" presId="urn:microsoft.com/office/officeart/2005/8/layout/vList2"/>
    <dgm:cxn modelId="{50696222-0A31-4D54-A090-A9189913C674}" type="presOf" srcId="{B9C92461-C2AD-4556-A6B6-E4D05A7CB789}" destId="{5B285B0F-BAA1-4216-965D-B585E891615C}" srcOrd="0" destOrd="0" presId="urn:microsoft.com/office/officeart/2005/8/layout/vList2"/>
    <dgm:cxn modelId="{51AD2BDE-F48C-4BE1-BF70-E9B77B780207}" type="presParOf" srcId="{FF7891F4-D6D1-4CFB-877A-B974141A5AE2}" destId="{5B285B0F-BAA1-4216-965D-B585E891615C}" srcOrd="0" destOrd="0" presId="urn:microsoft.com/office/officeart/2005/8/layout/vList2"/>
    <dgm:cxn modelId="{F02C4DC3-1FFD-4CA0-8CED-88F83581A981}" type="presParOf" srcId="{FF7891F4-D6D1-4CFB-877A-B974141A5AE2}" destId="{3DA5E122-17AD-4DEF-B256-2A889BFDCDDF}" srcOrd="1" destOrd="0" presId="urn:microsoft.com/office/officeart/2005/8/layout/vList2"/>
    <dgm:cxn modelId="{82BC3E60-D38B-4EC5-8C5A-2F17C4681907}" type="presParOf" srcId="{FF7891F4-D6D1-4CFB-877A-B974141A5AE2}" destId="{A7386D00-1F79-4997-9E78-D4D54732554E}" srcOrd="2" destOrd="0" presId="urn:microsoft.com/office/officeart/2005/8/layout/vList2"/>
    <dgm:cxn modelId="{B0E0F634-99C9-468B-AC4F-A875F879E235}" type="presParOf" srcId="{FF7891F4-D6D1-4CFB-877A-B974141A5AE2}" destId="{EA4F69B3-EDDA-4250-A75F-7852B8EC8F3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0AED-AC32-426E-A2D4-A180BD5E3CF2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AC12-22FB-4894-806C-3CC6C0A96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48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0AED-AC32-426E-A2D4-A180BD5E3CF2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AC12-22FB-4894-806C-3CC6C0A96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814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0AED-AC32-426E-A2D4-A180BD5E3CF2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AC12-22FB-4894-806C-3CC6C0A96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32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0AED-AC32-426E-A2D4-A180BD5E3CF2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AC12-22FB-4894-806C-3CC6C0A96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461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0AED-AC32-426E-A2D4-A180BD5E3CF2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AC12-22FB-4894-806C-3CC6C0A96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38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0AED-AC32-426E-A2D4-A180BD5E3CF2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AC12-22FB-4894-806C-3CC6C0A96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63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0AED-AC32-426E-A2D4-A180BD5E3CF2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AC12-22FB-4894-806C-3CC6C0A96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35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0AED-AC32-426E-A2D4-A180BD5E3CF2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AC12-22FB-4894-806C-3CC6C0A96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13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0AED-AC32-426E-A2D4-A180BD5E3CF2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AC12-22FB-4894-806C-3CC6C0A96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18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0AED-AC32-426E-A2D4-A180BD5E3CF2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AC12-22FB-4894-806C-3CC6C0A96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461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0AED-AC32-426E-A2D4-A180BD5E3CF2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AC12-22FB-4894-806C-3CC6C0A96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446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80AED-AC32-426E-A2D4-A180BD5E3CF2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2AC12-22FB-4894-806C-3CC6C0A96E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70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ПОВЫШЕНИЕ КОМФОРТНОСТИ ПРЕБЫВАНИЯ </a:t>
            </a:r>
            <a:r>
              <a:rPr lang="ru-RU" sz="3200" b="1" dirty="0" smtClean="0"/>
              <a:t>ДЕТЕЙ </a:t>
            </a:r>
            <a:r>
              <a:rPr lang="ru-RU" sz="3200" b="1" dirty="0" smtClean="0"/>
              <a:t>В ДЕТСКИХ ДОШКОЛЬНЫХ УЧРЕЖДЕНИЯХ – РЕЗУЛЬТАТ КОНСТРУКТИВНОГО </a:t>
            </a:r>
            <a:r>
              <a:rPr lang="ru-RU" sz="3200" b="1" dirty="0" smtClean="0"/>
              <a:t>ВЗАИМОДЕЙСТВИЯ </a:t>
            </a:r>
            <a:r>
              <a:rPr lang="ru-RU" sz="3200" b="1" dirty="0" smtClean="0"/>
              <a:t>НАСЕЛЕНИЯ И ОРГАНОВ МЕСТНОГО САМОУПРАВЛЕНИЯ ГОРОДА САРОВА</a:t>
            </a:r>
            <a:endParaRPr lang="ru-RU" sz="32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ГОРОД САРОВ НИЖЕГОРОДСКОЙ ОБЛАСТИ</a:t>
            </a:r>
          </a:p>
          <a:p>
            <a:r>
              <a:rPr lang="ru-RU" dirty="0" smtClean="0"/>
              <a:t>2017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217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Ответственные лица за реализацию проекта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93050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898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Заголовок 4"/>
          <p:cNvSpPr>
            <a:spLocks noGrp="1"/>
          </p:cNvSpPr>
          <p:nvPr>
            <p:ph type="title" idx="4294967295"/>
          </p:nvPr>
        </p:nvSpPr>
        <p:spPr>
          <a:xfrm>
            <a:off x="1524000" y="274639"/>
            <a:ext cx="9144000" cy="9937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3200" dirty="0" smtClean="0">
                <a:latin typeface="Arial" panose="020B0604020202020204" pitchFamily="34" charset="0"/>
              </a:rPr>
              <a:t>Муниципальные образовательные </a:t>
            </a:r>
            <a:r>
              <a:rPr lang="ru-RU" altLang="ru-RU" sz="3200" dirty="0">
                <a:latin typeface="Arial" panose="020B0604020202020204" pitchFamily="34" charset="0"/>
              </a:rPr>
              <a:t>организации, реализующие программы дошкольного </a:t>
            </a:r>
            <a:r>
              <a:rPr lang="ru-RU" altLang="ru-RU" sz="3200" dirty="0" smtClean="0">
                <a:latin typeface="Arial" panose="020B0604020202020204" pitchFamily="34" charset="0"/>
              </a:rPr>
              <a:t>образования в городе Сарове</a:t>
            </a:r>
            <a:endParaRPr lang="ru-RU" altLang="ru-RU" sz="3200" dirty="0">
              <a:latin typeface="Arial" panose="020B0604020202020204" pitchFamily="34" charset="0"/>
            </a:endParaRPr>
          </a:p>
        </p:txBody>
      </p:sp>
      <p:sp>
        <p:nvSpPr>
          <p:cNvPr id="154627" name="Текст 5"/>
          <p:cNvSpPr>
            <a:spLocks noGrp="1"/>
          </p:cNvSpPr>
          <p:nvPr>
            <p:ph type="body" idx="4294967295"/>
          </p:nvPr>
        </p:nvSpPr>
        <p:spPr>
          <a:xfrm>
            <a:off x="1992314" y="1928813"/>
            <a:ext cx="4040187" cy="1663700"/>
          </a:xfrm>
        </p:spPr>
        <p:txBody>
          <a:bodyPr anchor="b">
            <a:normAutofit fontScale="92500" lnSpcReduction="10000"/>
          </a:bodyPr>
          <a:lstStyle/>
          <a:p>
            <a:pPr marL="0" indent="0" algn="ctr">
              <a:buNone/>
              <a:defRPr/>
            </a:pPr>
            <a:endParaRPr lang="ru-RU" sz="2000" b="1" dirty="0" smtClean="0"/>
          </a:p>
          <a:p>
            <a:pPr marL="0" indent="0" algn="ctr">
              <a:buNone/>
              <a:defRPr/>
            </a:pPr>
            <a:r>
              <a:rPr lang="ru-RU" sz="2000" b="1" dirty="0" smtClean="0"/>
              <a:t>До начала реализации (2013год)</a:t>
            </a:r>
          </a:p>
          <a:p>
            <a:pPr marL="0" indent="0" algn="ctr">
              <a:buNone/>
              <a:defRPr/>
            </a:pPr>
            <a:r>
              <a:rPr lang="ru-RU" sz="2000" b="1" dirty="0" smtClean="0"/>
              <a:t>23 </a:t>
            </a:r>
            <a:r>
              <a:rPr lang="ru-RU" sz="2000" b="1" dirty="0"/>
              <a:t>муниципальные дошкольные образовательные организации</a:t>
            </a:r>
          </a:p>
          <a:p>
            <a:pPr marL="0" indent="0" algn="ctr">
              <a:buNone/>
              <a:defRPr/>
            </a:pPr>
            <a:r>
              <a:rPr lang="ru-RU" sz="1600" b="1" dirty="0" smtClean="0"/>
              <a:t>(40 зданий – 4715 воспитанников)</a:t>
            </a:r>
          </a:p>
          <a:p>
            <a:pPr marL="0" indent="0" algn="ctr">
              <a:buNone/>
              <a:defRPr/>
            </a:pPr>
            <a:endParaRPr lang="ru-RU" sz="1600" b="1" dirty="0"/>
          </a:p>
        </p:txBody>
      </p:sp>
      <p:sp>
        <p:nvSpPr>
          <p:cNvPr id="154628" name="Текст 7"/>
          <p:cNvSpPr>
            <a:spLocks noGrp="1"/>
          </p:cNvSpPr>
          <p:nvPr>
            <p:ph type="body" sz="quarter" idx="4294967295"/>
          </p:nvPr>
        </p:nvSpPr>
        <p:spPr>
          <a:xfrm>
            <a:off x="6096000" y="1928813"/>
            <a:ext cx="4114800" cy="1643062"/>
          </a:xfrm>
        </p:spPr>
        <p:txBody>
          <a:bodyPr anchor="b">
            <a:normAutofit/>
          </a:bodyPr>
          <a:lstStyle/>
          <a:p>
            <a:pPr marL="0" indent="0" algn="ctr">
              <a:buNone/>
              <a:defRPr/>
            </a:pPr>
            <a:r>
              <a:rPr lang="ru-RU" sz="2000" b="1" dirty="0" smtClean="0"/>
              <a:t> По состоянию на 01.06.2017 года</a:t>
            </a:r>
          </a:p>
          <a:p>
            <a:pPr marL="0" indent="0" algn="ctr">
              <a:buNone/>
              <a:defRPr/>
            </a:pPr>
            <a:r>
              <a:rPr lang="ru-RU" sz="2000" b="1" dirty="0" smtClean="0"/>
              <a:t>23 </a:t>
            </a:r>
            <a:r>
              <a:rPr lang="ru-RU" sz="2000" b="1" dirty="0"/>
              <a:t>муниципальные дошкольные образовательные организации</a:t>
            </a:r>
          </a:p>
          <a:p>
            <a:pPr marL="0" indent="0" algn="ctr">
              <a:buNone/>
              <a:defRPr/>
            </a:pPr>
            <a:r>
              <a:rPr lang="ru-RU" sz="1600" b="1" dirty="0" smtClean="0"/>
              <a:t>(41 здание – 5248 воспитанников)</a:t>
            </a:r>
          </a:p>
          <a:p>
            <a:pPr marL="0" indent="0" algn="ctr">
              <a:buNone/>
              <a:defRPr/>
            </a:pPr>
            <a:endParaRPr lang="ru-RU" sz="1600" b="1" dirty="0"/>
          </a:p>
        </p:txBody>
      </p:sp>
      <p:pic>
        <p:nvPicPr>
          <p:cNvPr id="35844" name="Picture 2" descr="C:\Users\Ira\Desktop\p1_img_5484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4086226"/>
            <a:ext cx="2908300" cy="2009775"/>
          </a:xfrm>
          <a:ln w="76200">
            <a:solidFill>
              <a:srgbClr val="002060"/>
            </a:solidFill>
          </a:ln>
        </p:spPr>
      </p:pic>
      <p:pic>
        <p:nvPicPr>
          <p:cNvPr id="35845" name="Picture 3" descr="C:\Users\Ira\Desktop\20140627__091700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05600" y="3830955"/>
            <a:ext cx="2895600" cy="1974850"/>
          </a:xfrm>
          <a:ln w="76200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176725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Заголовок 4"/>
          <p:cNvSpPr>
            <a:spLocks noGrp="1"/>
          </p:cNvSpPr>
          <p:nvPr>
            <p:ph type="title" idx="4294967295"/>
          </p:nvPr>
        </p:nvSpPr>
        <p:spPr>
          <a:xfrm>
            <a:off x="2095500" y="541338"/>
            <a:ext cx="91440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3200" b="1" dirty="0">
                <a:latin typeface="Arial" panose="020B0604020202020204" pitchFamily="34" charset="0"/>
              </a:rPr>
              <a:t>Состояние зданий муниципальных дошкольных образовательных организаций по годам ввода в эксплуатацию</a:t>
            </a:r>
          </a:p>
        </p:txBody>
      </p:sp>
      <p:graphicFrame>
        <p:nvGraphicFramePr>
          <p:cNvPr id="38914" name="Диаграмма 6"/>
          <p:cNvGraphicFramePr>
            <a:graphicFrameLocks/>
          </p:cNvGraphicFramePr>
          <p:nvPr/>
        </p:nvGraphicFramePr>
        <p:xfrm>
          <a:off x="3790950" y="1771650"/>
          <a:ext cx="6419850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Диаграмма" r:id="rId3" imgW="6111195" imgH="4716696" progId="Excel.Chart.8">
                  <p:embed/>
                </p:oleObj>
              </mc:Choice>
              <mc:Fallback>
                <p:oleObj name="Диаграмма" r:id="rId3" imgW="6111195" imgH="4716696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0950" y="1771650"/>
                        <a:ext cx="6419850" cy="495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6667500" y="3214689"/>
            <a:ext cx="1214438" cy="428625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ru-RU" sz="1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8918" name="TextBox 12"/>
          <p:cNvSpPr txBox="1">
            <a:spLocks noChangeArrowheads="1"/>
          </p:cNvSpPr>
          <p:nvPr/>
        </p:nvSpPr>
        <p:spPr bwMode="auto">
          <a:xfrm>
            <a:off x="1703388" y="2349500"/>
            <a:ext cx="2392362" cy="123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 dirty="0"/>
              <a:t>Всего 41 </a:t>
            </a:r>
            <a:r>
              <a:rPr lang="ru-RU" altLang="ru-RU" sz="2000" dirty="0" smtClean="0"/>
              <a:t>здание, </a:t>
            </a:r>
            <a:r>
              <a:rPr lang="ru-RU" altLang="ru-RU" sz="2000" dirty="0"/>
              <a:t>в том </a:t>
            </a:r>
            <a:r>
              <a:rPr lang="ru-RU" altLang="ru-RU" sz="2000" dirty="0" smtClean="0"/>
              <a:t>числе</a:t>
            </a:r>
            <a:endParaRPr lang="ru-RU" altLang="ru-RU" sz="2000" dirty="0"/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2000" dirty="0"/>
              <a:t> одно </a:t>
            </a:r>
            <a:r>
              <a:rPr lang="ru-RU" altLang="ru-RU" sz="2000" dirty="0" smtClean="0"/>
              <a:t>введено в 2016 году </a:t>
            </a: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144548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Проблемы, которые должны были быть решены реализацией практики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0203002"/>
              </p:ext>
            </p:extLst>
          </p:nvPr>
        </p:nvGraphicFramePr>
        <p:xfrm>
          <a:off x="1345474" y="1881050"/>
          <a:ext cx="9627326" cy="4075611"/>
        </p:xfrm>
        <a:graphic>
          <a:graphicData uri="http://schemas.openxmlformats.org/drawingml/2006/table">
            <a:tbl>
              <a:tblPr firstRow="1" firstCol="1" bandRow="1"/>
              <a:tblGrid>
                <a:gridCol w="689890"/>
                <a:gridCol w="8937436"/>
              </a:tblGrid>
              <a:tr h="6444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№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Описание проблемы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Не выполнение санитарных норм по обеспечению температурного режима в помещениях детских садов в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межотопительный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период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4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Высокий уровень заболеваемости среди детей, посещающих МДОУ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Неудовлетворенность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родителей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(законных представителей)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детей, посещающих МДОУ, услугами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дошкольного образования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4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Заголовок 4"/>
          <p:cNvSpPr>
            <a:spLocks noGrp="1"/>
          </p:cNvSpPr>
          <p:nvPr>
            <p:ph type="title" idx="4294967295"/>
          </p:nvPr>
        </p:nvSpPr>
        <p:spPr>
          <a:xfrm>
            <a:off x="1524000" y="274639"/>
            <a:ext cx="9144000" cy="9937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3200" dirty="0" smtClean="0">
                <a:latin typeface="Arial" panose="020B0604020202020204" pitchFamily="34" charset="0"/>
              </a:rPr>
              <a:t>Муниципальные дошкольные образовательные </a:t>
            </a:r>
            <a:r>
              <a:rPr lang="ru-RU" altLang="ru-RU" sz="3200" dirty="0">
                <a:latin typeface="Arial" panose="020B0604020202020204" pitchFamily="34" charset="0"/>
              </a:rPr>
              <a:t>организации, </a:t>
            </a:r>
            <a:r>
              <a:rPr lang="ru-RU" altLang="ru-RU" sz="3200" dirty="0" smtClean="0">
                <a:latin typeface="Arial" panose="020B0604020202020204" pitchFamily="34" charset="0"/>
              </a:rPr>
              <a:t>имеющие бассейны</a:t>
            </a:r>
            <a:endParaRPr lang="ru-RU" altLang="ru-RU" sz="3200" dirty="0">
              <a:latin typeface="Arial" panose="020B0604020202020204" pitchFamily="34" charset="0"/>
            </a:endParaRPr>
          </a:p>
        </p:txBody>
      </p:sp>
      <p:sp>
        <p:nvSpPr>
          <p:cNvPr id="154627" name="Текст 5"/>
          <p:cNvSpPr>
            <a:spLocks noGrp="1"/>
          </p:cNvSpPr>
          <p:nvPr>
            <p:ph type="body" idx="4294967295"/>
          </p:nvPr>
        </p:nvSpPr>
        <p:spPr>
          <a:xfrm>
            <a:off x="1992314" y="1928813"/>
            <a:ext cx="4040187" cy="1663700"/>
          </a:xfrm>
        </p:spPr>
        <p:txBody>
          <a:bodyPr anchor="b">
            <a:normAutofit/>
          </a:bodyPr>
          <a:lstStyle/>
          <a:p>
            <a:pPr marL="0" indent="0" algn="ctr">
              <a:buNone/>
              <a:defRPr/>
            </a:pPr>
            <a:endParaRPr lang="ru-RU" sz="2000" b="1" dirty="0" smtClean="0"/>
          </a:p>
          <a:p>
            <a:pPr marL="0" indent="0" algn="ctr">
              <a:buNone/>
              <a:defRPr/>
            </a:pPr>
            <a:r>
              <a:rPr lang="ru-RU" sz="2000" b="1" dirty="0" smtClean="0"/>
              <a:t>В МДОУ, в которых проведена реконструкция тепловых узлов, созданы условия для занятий плаванием  ежедневно</a:t>
            </a:r>
            <a:endParaRPr lang="ru-RU" sz="1600" b="1" dirty="0" smtClean="0"/>
          </a:p>
          <a:p>
            <a:pPr marL="0" indent="0" algn="ctr">
              <a:buNone/>
              <a:defRPr/>
            </a:pPr>
            <a:endParaRPr lang="ru-RU" sz="1600" b="1" dirty="0"/>
          </a:p>
        </p:txBody>
      </p:sp>
      <p:sp>
        <p:nvSpPr>
          <p:cNvPr id="154628" name="Текст 7"/>
          <p:cNvSpPr>
            <a:spLocks noGrp="1"/>
          </p:cNvSpPr>
          <p:nvPr>
            <p:ph type="body" sz="quarter" idx="4294967295"/>
          </p:nvPr>
        </p:nvSpPr>
        <p:spPr>
          <a:xfrm>
            <a:off x="6265817" y="1928813"/>
            <a:ext cx="4114800" cy="1643062"/>
          </a:xfrm>
        </p:spPr>
        <p:txBody>
          <a:bodyPr anchor="b">
            <a:normAutofit/>
          </a:bodyPr>
          <a:lstStyle/>
          <a:p>
            <a:pPr marL="0" indent="0" algn="ctr">
              <a:buNone/>
              <a:defRPr/>
            </a:pPr>
            <a:r>
              <a:rPr lang="ru-RU" sz="2000" b="1" dirty="0"/>
              <a:t>В МДОУ, в которых </a:t>
            </a:r>
            <a:r>
              <a:rPr lang="ru-RU" sz="2000" b="1" dirty="0" smtClean="0"/>
              <a:t>не проведена </a:t>
            </a:r>
            <a:r>
              <a:rPr lang="ru-RU" sz="2000" b="1" dirty="0"/>
              <a:t>реконструкция тепловых узлов, </a:t>
            </a:r>
            <a:r>
              <a:rPr lang="ru-RU" sz="2000" b="1" dirty="0" smtClean="0"/>
              <a:t>в </a:t>
            </a:r>
            <a:r>
              <a:rPr lang="ru-RU" sz="2000" b="1" dirty="0" err="1" smtClean="0"/>
              <a:t>межотопительный</a:t>
            </a:r>
            <a:r>
              <a:rPr lang="ru-RU" sz="2000" b="1" dirty="0" smtClean="0"/>
              <a:t> период занятия в бассейне не проводятся</a:t>
            </a:r>
            <a:endParaRPr lang="ru-RU" sz="1600" b="1" dirty="0"/>
          </a:p>
          <a:p>
            <a:pPr marL="0" indent="0" algn="ctr">
              <a:buNone/>
              <a:defRPr/>
            </a:pPr>
            <a:r>
              <a:rPr lang="ru-RU" sz="2000" b="1" dirty="0" smtClean="0"/>
              <a:t>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261" y="3830955"/>
            <a:ext cx="3379732" cy="2174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8993" y="3830955"/>
            <a:ext cx="4297681" cy="217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25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52062"/>
            <a:ext cx="10515600" cy="1325563"/>
          </a:xfrm>
        </p:spPr>
        <p:txBody>
          <a:bodyPr/>
          <a:lstStyle/>
          <a:p>
            <a:pPr lvl="0" algn="ctr"/>
            <a:r>
              <a:rPr lang="x-none" b="1" dirty="0"/>
              <a:t>Участники проекта внедрения практики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8694596"/>
              </p:ext>
            </p:extLst>
          </p:nvPr>
        </p:nvGraphicFramePr>
        <p:xfrm>
          <a:off x="838200" y="1201738"/>
          <a:ext cx="10515600" cy="610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7674"/>
                <a:gridCol w="6807926"/>
              </a:tblGrid>
              <a:tr h="370840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Участник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Описание его роли в проекте внедрения практики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Родители (законные представители) детей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Инициатива решения вопроса по отоплению зданий МДОУ в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межотопительный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период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1535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Депутаты Городской</a:t>
                      </a:r>
                      <a:r>
                        <a:rPr lang="ru-RU" sz="1600" b="1" baseline="0" dirty="0" smtClean="0"/>
                        <a:t> Думы города Сарова, Администрация города Сарова (Департамент городского хозяйства, Департамент образования)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Поддержка инициативы родителей (законных представителей) детей, посещающих МДОУ;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Создание рабочей группы;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Определение приоритета внедрения проекта при формировании проекта бюджета города Сарова;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Разработка Адресной программы проведения работ по ремонту системы горячего водоснабжения в зданиях МДОУ с целью обеспечения отопления зданий в меж отопительный период;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АО «Саровская Теплосетевая Компания»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Поддержка инициативы. Представление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нескольких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вариантов технических решений по отоплению зданий детских садов в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межотопительный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период;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Согласование исполнительской документации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ООО «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Энергосервис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»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Разработка исполнительской документации;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Выполнение работ по реконструкции системы отопления в рамках пилотного проекта.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Руководители МДОУ 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Обеспечение своевременного подключения (отключения) отопления здания детского сада от системы ГВС в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межотопительный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период.  Мониторинг удовлетворенности родителей (законных представителей) услугами дошкольного образования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47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943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Показатели объектов и необходимый размер средств на создание комфортного пребывания детей в детских садах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7803762"/>
              </p:ext>
            </p:extLst>
          </p:nvPr>
        </p:nvGraphicFramePr>
        <p:xfrm>
          <a:off x="838200" y="2374265"/>
          <a:ext cx="10515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Период,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зданий детских садов, шт.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детей, посещающих данные  детские сады,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</a:t>
                      </a:r>
                      <a:r>
                        <a:rPr lang="ru-RU" baseline="0" dirty="0" smtClean="0"/>
                        <a:t> средств, </a:t>
                      </a:r>
                      <a:r>
                        <a:rPr lang="ru-RU" baseline="0" dirty="0" err="1" smtClean="0"/>
                        <a:t>млн.руб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Пилотный проект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2014-2016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2017-2018 (план)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Итого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40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5248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7,9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9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dirty="0"/>
              <a:t>Температурный режим в период с 10 мая по 20 мая 2017 года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79476" y="1690688"/>
            <a:ext cx="5157787" cy="823912"/>
          </a:xfrm>
        </p:spPr>
        <p:txBody>
          <a:bodyPr>
            <a:normAutofit/>
          </a:bodyPr>
          <a:lstStyle/>
          <a:p>
            <a:r>
              <a:rPr lang="ru-RU" sz="2200" b="0" dirty="0" smtClean="0"/>
              <a:t>Здание МДОУ «Детский сад № 16»</a:t>
            </a:r>
          </a:p>
          <a:p>
            <a:r>
              <a:rPr lang="ru-RU" sz="2200" b="0" dirty="0" smtClean="0"/>
              <a:t>(с </a:t>
            </a:r>
            <a:r>
              <a:rPr lang="ru-RU" sz="2200" b="0" dirty="0"/>
              <a:t>реконструкцией тепловых узлов)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09489862"/>
              </p:ext>
            </p:extLst>
          </p:nvPr>
        </p:nvGraphicFramePr>
        <p:xfrm>
          <a:off x="590205" y="2505075"/>
          <a:ext cx="5229570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10325" y="1681163"/>
            <a:ext cx="5234334" cy="823912"/>
          </a:xfrm>
        </p:spPr>
        <p:txBody>
          <a:bodyPr>
            <a:normAutofit/>
          </a:bodyPr>
          <a:lstStyle/>
          <a:p>
            <a:r>
              <a:rPr lang="ru-RU" sz="2200" b="0" dirty="0" smtClean="0"/>
              <a:t>Здание МБДОУ «Детский сад № 47»</a:t>
            </a:r>
          </a:p>
          <a:p>
            <a:r>
              <a:rPr lang="ru-RU" sz="2200" b="0" dirty="0" smtClean="0"/>
              <a:t> (без реконструкции тепловых узлов)</a:t>
            </a:r>
            <a:endParaRPr lang="ru-RU" sz="2200" b="0" dirty="0"/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4581812"/>
              </p:ext>
            </p:extLst>
          </p:nvPr>
        </p:nvGraphicFramePr>
        <p:xfrm>
          <a:off x="6410325" y="2514600"/>
          <a:ext cx="5119688" cy="3675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382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эффект проекта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2582690"/>
              </p:ext>
            </p:extLst>
          </p:nvPr>
        </p:nvGraphicFramePr>
        <p:xfrm>
          <a:off x="1345474" y="1881050"/>
          <a:ext cx="9627326" cy="4502331"/>
        </p:xfrm>
        <a:graphic>
          <a:graphicData uri="http://schemas.openxmlformats.org/drawingml/2006/table">
            <a:tbl>
              <a:tblPr firstRow="1" firstCol="1" bandRow="1"/>
              <a:tblGrid>
                <a:gridCol w="689890"/>
                <a:gridCol w="8937436"/>
              </a:tblGrid>
              <a:tr h="6444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№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эффект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Более 5000 воспитанников</a:t>
                      </a:r>
                      <a:r>
                        <a:rPr lang="ru-RU" sz="2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МДОУ будут получать услуги дошкольного образования в комфортных условиях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4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Повышение</a:t>
                      </a:r>
                      <a:r>
                        <a:rPr lang="ru-RU" sz="2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уровня удовлетворенности родителей (законных представителей) услугами дошкольного образования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Снижение заболеваемости</a:t>
                      </a:r>
                      <a:r>
                        <a:rPr lang="ru-RU" sz="2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среди детей, посещающих МДОУ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92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544</Words>
  <Application>Microsoft Office PowerPoint</Application>
  <PresentationFormat>Широкоэкранный</PresentationFormat>
  <Paragraphs>87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Диаграмма</vt:lpstr>
      <vt:lpstr>ПОВЫШЕНИЕ КОМФОРТНОСТИ ПРЕБЫВАНИЯ ДЕТЕЙ В ДЕТСКИХ ДОШКОЛЬНЫХ УЧРЕЖДЕНИЯХ – РЕЗУЛЬТАТ КОНСТРУКТИВНОГО ВЗАИМОДЕЙСТВИЯ НАСЕЛЕНИЯ И ОРГАНОВ МЕСТНОГО САМОУПРАВЛЕНИЯ ГОРОДА САРОВА</vt:lpstr>
      <vt:lpstr>Муниципальные образовательные организации, реализующие программы дошкольного образования в городе Сарове</vt:lpstr>
      <vt:lpstr>Состояние зданий муниципальных дошкольных образовательных организаций по годам ввода в эксплуатацию</vt:lpstr>
      <vt:lpstr>Проблемы, которые должны были быть решены реализацией практики</vt:lpstr>
      <vt:lpstr>Муниципальные дошкольные образовательные организации, имеющие бассейны</vt:lpstr>
      <vt:lpstr>Участники проекта внедрения практики </vt:lpstr>
      <vt:lpstr>Показатели объектов и необходимый размер средств на создание комфортного пребывания детей в детских садах</vt:lpstr>
      <vt:lpstr>Температурный режим в период с 10 мая по 20 мая 2017 года</vt:lpstr>
      <vt:lpstr>Социальный эффект проекта</vt:lpstr>
      <vt:lpstr>Ответственные лица за реализацию проекта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Е. Самсонова</dc:creator>
  <cp:lastModifiedBy>Светлана В. Лысова</cp:lastModifiedBy>
  <cp:revision>25</cp:revision>
  <dcterms:created xsi:type="dcterms:W3CDTF">2017-09-14T08:39:37Z</dcterms:created>
  <dcterms:modified xsi:type="dcterms:W3CDTF">2017-09-14T12:44:57Z</dcterms:modified>
</cp:coreProperties>
</file>