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95" r:id="rId3"/>
    <p:sldId id="461" r:id="rId4"/>
    <p:sldId id="425" r:id="rId5"/>
    <p:sldId id="463" r:id="rId6"/>
    <p:sldId id="464" r:id="rId7"/>
    <p:sldId id="443" r:id="rId8"/>
    <p:sldId id="465" r:id="rId9"/>
    <p:sldId id="466" r:id="rId10"/>
    <p:sldId id="467" r:id="rId11"/>
    <p:sldId id="417" r:id="rId12"/>
    <p:sldId id="447" r:id="rId13"/>
  </p:sldIdLst>
  <p:sldSz cx="24384000" cy="137160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E198E2-5506-EC41-B68B-F50509B965FA}">
          <p14:sldIdLst>
            <p14:sldId id="256"/>
            <p14:sldId id="395"/>
            <p14:sldId id="461"/>
            <p14:sldId id="425"/>
            <p14:sldId id="463"/>
            <p14:sldId id="464"/>
            <p14:sldId id="443"/>
            <p14:sldId id="465"/>
            <p14:sldId id="466"/>
            <p14:sldId id="467"/>
            <p14:sldId id="417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6" userDrawn="1">
          <p15:clr>
            <a:srgbClr val="A4A3A4"/>
          </p15:clr>
        </p15:guide>
        <p15:guide id="6" orient="horz" pos="8584" userDrawn="1">
          <p15:clr>
            <a:srgbClr val="A4A3A4"/>
          </p15:clr>
        </p15:guide>
        <p15:guide id="7" pos="14" userDrawn="1">
          <p15:clr>
            <a:srgbClr val="A4A3A4"/>
          </p15:clr>
        </p15:guide>
        <p15:guide id="9" pos="14348" userDrawn="1">
          <p15:clr>
            <a:srgbClr val="A4A3A4"/>
          </p15:clr>
        </p15:guide>
        <p15:guide id="10" orient="horz" pos="5205" userDrawn="1">
          <p15:clr>
            <a:srgbClr val="A4A3A4"/>
          </p15:clr>
        </p15:guide>
        <p15:guide id="11" orient="horz" pos="691" userDrawn="1">
          <p15:clr>
            <a:srgbClr val="A4A3A4"/>
          </p15:clr>
        </p15:guide>
        <p15:guide id="12" pos="1874" userDrawn="1">
          <p15:clr>
            <a:srgbClr val="A4A3A4"/>
          </p15:clr>
        </p15:guide>
        <p15:guide id="13" orient="horz" pos="4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19F"/>
    <a:srgbClr val="002B5B"/>
    <a:srgbClr val="024383"/>
    <a:srgbClr val="0594FF"/>
    <a:srgbClr val="FFFFFF"/>
    <a:srgbClr val="123D6F"/>
    <a:srgbClr val="2840C0"/>
    <a:srgbClr val="A3A3A3"/>
    <a:srgbClr val="FF0066"/>
    <a:srgbClr val="003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5139"/>
  </p:normalViewPr>
  <p:slideViewPr>
    <p:cSldViewPr snapToGrid="0" showGuides="1">
      <p:cViewPr varScale="1">
        <p:scale>
          <a:sx n="56" d="100"/>
          <a:sy n="56" d="100"/>
        </p:scale>
        <p:origin x="420" y="78"/>
      </p:cViewPr>
      <p:guideLst>
        <p:guide orient="horz" pos="5046"/>
        <p:guide orient="horz" pos="8584"/>
        <p:guide pos="14"/>
        <p:guide pos="14348"/>
        <p:guide orient="horz" pos="5205"/>
        <p:guide orient="horz" pos="691"/>
        <p:guide pos="1874"/>
        <p:guide orient="horz" pos="4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kondrateva\&#1056;&#1072;&#1073;&#1086;&#1095;&#1080;&#1081;%20&#1089;&#1090;&#1086;&#1083;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dirty="0">
                <a:solidFill>
                  <a:schemeClr val="tx1"/>
                </a:solidFill>
              </a:rPr>
              <a:t>Пользуетесь ли вы служебным транспортом?</a:t>
            </a:r>
          </a:p>
        </c:rich>
      </c:tx>
      <c:layout>
        <c:manualLayout>
          <c:xMode val="edge"/>
          <c:yMode val="edge"/>
          <c:x val="0.18531593610281297"/>
          <c:y val="4.3794104408169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66666666666667E-2"/>
          <c:y val="0.36173118985126856"/>
          <c:w val="0.96527777777777779"/>
          <c:h val="0.58738444152814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B3-4574-A7C7-F26933A9B8F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F80-4434-A245-857513820FAB}"/>
              </c:ext>
            </c:extLst>
          </c:dPt>
          <c:dPt>
            <c:idx val="2"/>
            <c:bubble3D val="0"/>
            <c:explosion val="7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80-4434-A245-857513820FAB}"/>
              </c:ext>
            </c:extLst>
          </c:dPt>
          <c:dLbls>
            <c:dLbl>
              <c:idx val="1"/>
              <c:layout>
                <c:manualLayout>
                  <c:x val="6.1766356365489099E-2"/>
                  <c:y val="-1.5209375271061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80-4434-A245-857513820FAB}"/>
                </c:ext>
              </c:extLst>
            </c:dLbl>
            <c:dLbl>
              <c:idx val="2"/>
              <c:layout>
                <c:manualLayout>
                  <c:x val="-3.1540267080249776E-2"/>
                  <c:y val="-2.17276789586598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0-4434-A245-857513820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сотрудники 1'!$A$1:$A$3</c:f>
              <c:strCache>
                <c:ptCount val="3"/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'Ответы сотрудники 1'!$B$1:$B$3</c:f>
              <c:numCache>
                <c:formatCode>0%</c:formatCode>
                <c:ptCount val="3"/>
                <c:pt idx="1">
                  <c:v>0.45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0-4434-A245-857513820FA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b="1" dirty="0">
                <a:solidFill>
                  <a:schemeClr val="tx1"/>
                </a:solidFill>
              </a:rPr>
              <a:t>Как часто Вы используете служебный транспорт?</a:t>
            </a:r>
          </a:p>
        </c:rich>
      </c:tx>
      <c:layout>
        <c:manualLayout>
          <c:xMode val="edge"/>
          <c:yMode val="edge"/>
          <c:x val="0.19069914413979447"/>
          <c:y val="6.3010279760167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9081573550821E-2"/>
          <c:y val="0.41603081872830411"/>
          <c:w val="0.87765084036463792"/>
          <c:h val="0.5613821014308683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13B-490E-8990-91137989EA1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2-4992-B4EE-CEA17B3FA2A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3B-490E-8990-91137989EA1F}"/>
              </c:ext>
            </c:extLst>
          </c:dPt>
          <c:dLbls>
            <c:dLbl>
              <c:idx val="0"/>
              <c:layout>
                <c:manualLayout>
                  <c:x val="0.1519909075925046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3B-490E-8990-91137989EA1F}"/>
                </c:ext>
              </c:extLst>
            </c:dLbl>
            <c:dLbl>
              <c:idx val="2"/>
              <c:layout>
                <c:manualLayout>
                  <c:x val="-5.9645971501836738E-2"/>
                  <c:y val="2.6677146139025007E-3"/>
                </c:manualLayout>
              </c:layout>
              <c:tx>
                <c:rich>
                  <a:bodyPr/>
                  <a:lstStyle/>
                  <a:p>
                    <a:fld id="{7ADB3717-3DF6-430A-91BC-E8014FB25BA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52D9FC4-F643-46CA-9FD9-433ED872E2D3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3B-490E-8990-91137989E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руководители '!$B$7:$B$9</c:f>
              <c:strCache>
                <c:ptCount val="3"/>
                <c:pt idx="0">
                  <c:v>Ежедневно</c:v>
                </c:pt>
                <c:pt idx="1">
                  <c:v>Раз в неделю</c:v>
                </c:pt>
                <c:pt idx="2">
                  <c:v>Другое (по необходимости)</c:v>
                </c:pt>
              </c:strCache>
            </c:strRef>
          </c:cat>
          <c:val>
            <c:numRef>
              <c:f>'Ответы руководители '!$C$7:$C$9</c:f>
              <c:numCache>
                <c:formatCode>General</c:formatCode>
                <c:ptCount val="3"/>
                <c:pt idx="0" formatCode="0%">
                  <c:v>0.83000000000000052</c:v>
                </c:pt>
                <c:pt idx="2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B-490E-8990-91137989EA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b="1">
                <a:solidFill>
                  <a:schemeClr val="tx1"/>
                </a:solidFill>
              </a:rPr>
              <a:t>Понятна ли вам процедура заказа служебного транспорта?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08653040120888E-4"/>
          <c:y val="0.24545488761759993"/>
          <c:w val="0.94584151364381486"/>
          <c:h val="0.60331090431877865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9E4-46A2-B168-E664E814449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E4-46A2-B168-E664E814449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9E4-46A2-B168-E664E8144496}"/>
              </c:ext>
            </c:extLst>
          </c:dPt>
          <c:dLbls>
            <c:dLbl>
              <c:idx val="0"/>
              <c:layout>
                <c:manualLayout>
                  <c:x val="5.072639164886189E-2"/>
                  <c:y val="-7.2360773085182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E4-46A2-B168-E664E8144496}"/>
                </c:ext>
              </c:extLst>
            </c:dLbl>
            <c:dLbl>
              <c:idx val="1"/>
              <c:layout>
                <c:manualLayout>
                  <c:x val="-6.6147708766005675E-2"/>
                  <c:y val="3.3355603276863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E4-46A2-B168-E664E8144496}"/>
                </c:ext>
              </c:extLst>
            </c:dLbl>
            <c:dLbl>
              <c:idx val="2"/>
              <c:layout>
                <c:manualLayout>
                  <c:x val="-8.3976552266830276E-2"/>
                  <c:y val="-4.18156366817783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E4-46A2-B168-E664E8144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сотрудники 1'!$D$70:$D$72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Нет ответа</c:v>
                </c:pt>
              </c:strCache>
            </c:strRef>
          </c:cat>
          <c:val>
            <c:numRef>
              <c:f>'Ответы сотрудники 1'!$E$70:$E$72</c:f>
              <c:numCache>
                <c:formatCode>0%</c:formatCode>
                <c:ptCount val="3"/>
                <c:pt idx="0">
                  <c:v>0.48000000000000032</c:v>
                </c:pt>
                <c:pt idx="1">
                  <c:v>0.35000000000000031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E4-46A2-B168-E664E81444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>
                <a:solidFill>
                  <a:schemeClr val="tx1"/>
                </a:solidFill>
              </a:rPr>
              <a:t>Понятна ли вам процедура заказа/замены служебного транспорта?</a:t>
            </a:r>
          </a:p>
        </c:rich>
      </c:tx>
      <c:layout>
        <c:manualLayout>
          <c:xMode val="edge"/>
          <c:yMode val="edge"/>
          <c:x val="0.21811974572636586"/>
          <c:y val="3.71549816199864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863232682059"/>
          <c:y val="0.14601415732124406"/>
          <c:w val="0.72291491688539045"/>
          <c:h val="0.8539858559346758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7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84-44A0-A27A-E9CA947DF8B4}"/>
              </c:ext>
            </c:extLst>
          </c:dPt>
          <c:dPt>
            <c:idx val="1"/>
            <c:bubble3D val="0"/>
            <c:explosion val="19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84-44A0-A27A-E9CA947DF8B4}"/>
              </c:ext>
            </c:extLst>
          </c:dPt>
          <c:dPt>
            <c:idx val="2"/>
            <c:bubble3D val="0"/>
            <c:explosion val="7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84-44A0-A27A-E9CA947DF8B4}"/>
              </c:ext>
            </c:extLst>
          </c:dPt>
          <c:dLbls>
            <c:dLbl>
              <c:idx val="0"/>
              <c:layout>
                <c:manualLayout>
                  <c:x val="9.4872699372351224E-2"/>
                  <c:y val="-2.0139003290886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84-44A0-A27A-E9CA947DF8B4}"/>
                </c:ext>
              </c:extLst>
            </c:dLbl>
            <c:dLbl>
              <c:idx val="1"/>
              <c:layout>
                <c:manualLayout>
                  <c:x val="-0.10296291314769089"/>
                  <c:y val="-3.65978114375477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84-44A0-A27A-E9CA947DF8B4}"/>
                </c:ext>
              </c:extLst>
            </c:dLbl>
            <c:dLbl>
              <c:idx val="2"/>
              <c:layout>
                <c:manualLayout>
                  <c:x val="-0.10012268357998995"/>
                  <c:y val="6.45118086642271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84-44A0-A27A-E9CA947DF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руководители '!$T$69:$T$71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Сейчас да, в перспективе-нет</c:v>
                </c:pt>
              </c:strCache>
            </c:strRef>
          </c:cat>
          <c:val>
            <c:numRef>
              <c:f>'Ответы руководители '!$U$69:$U$71</c:f>
              <c:numCache>
                <c:formatCode>0%</c:formatCode>
                <c:ptCount val="3"/>
                <c:pt idx="0">
                  <c:v>0.3300000000000004</c:v>
                </c:pt>
                <c:pt idx="1">
                  <c:v>0.5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84-44A0-A27A-E9CA947DF8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dirty="0">
                <a:solidFill>
                  <a:schemeClr val="tx1"/>
                </a:solidFill>
              </a:rPr>
              <a:t> Ощущаете ли вы нехватку служебного транспорта для вас?</a:t>
            </a:r>
          </a:p>
        </c:rich>
      </c:tx>
      <c:layout>
        <c:manualLayout>
          <c:xMode val="edge"/>
          <c:yMode val="edge"/>
          <c:x val="0.15089955030208124"/>
          <c:y val="2.0689429527456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48306838932012"/>
          <c:y val="0.28872300313596444"/>
          <c:w val="0.74535279895315576"/>
          <c:h val="0.6050914743604191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76000"/>
                      <a:lumMod val="60000"/>
                      <a:lumOff val="40000"/>
                    </a:schemeClr>
                  </a:gs>
                  <a:gs pos="0">
                    <a:schemeClr val="accent1">
                      <a:shade val="7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C14-454C-BF79-6A629BA8953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tint val="77000"/>
                      <a:lumMod val="60000"/>
                      <a:lumOff val="40000"/>
                    </a:schemeClr>
                  </a:gs>
                  <a:gs pos="0">
                    <a:schemeClr val="accent1">
                      <a:tint val="77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14-454C-BF79-6A629BA89533}"/>
              </c:ext>
            </c:extLst>
          </c:dPt>
          <c:dLbls>
            <c:dLbl>
              <c:idx val="0"/>
              <c:layout>
                <c:manualLayout>
                  <c:x val="0.10685448645843244"/>
                  <c:y val="-3.06547353134748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14-454C-BF79-6A629BA89533}"/>
                </c:ext>
              </c:extLst>
            </c:dLbl>
            <c:dLbl>
              <c:idx val="1"/>
              <c:layout>
                <c:manualLayout>
                  <c:x val="-0.12143079522834846"/>
                  <c:y val="9.50350276911926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14-454C-BF79-6A629BA89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руководители '!$J$69:$J$70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'Ответы руководители '!$K$69:$K$70</c:f>
              <c:numCache>
                <c:formatCode>0%</c:formatCode>
                <c:ptCount val="2"/>
                <c:pt idx="0">
                  <c:v>0.83000000000000052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14-454C-BF79-6A629BA895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3000" dirty="0">
                <a:solidFill>
                  <a:schemeClr val="tx1"/>
                </a:solidFill>
              </a:rPr>
              <a:t>Считаете ли вы систему служебного транспортного обслуживания эффективной?</a:t>
            </a:r>
          </a:p>
        </c:rich>
      </c:tx>
      <c:layout>
        <c:manualLayout>
          <c:xMode val="edge"/>
          <c:yMode val="edge"/>
          <c:x val="0.16365040169495346"/>
          <c:y val="2.20936459499585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82687178836176"/>
          <c:y val="0.11422462571744828"/>
          <c:w val="0.72871720300555232"/>
          <c:h val="0.8857753742825517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3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412-4AC8-963D-B0FEE25094CB}"/>
              </c:ext>
            </c:extLst>
          </c:dPt>
          <c:dPt>
            <c:idx val="1"/>
            <c:bubble3D val="0"/>
            <c:explosion val="46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12-4AC8-963D-B0FEE25094C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412-4AC8-963D-B0FEE25094CB}"/>
              </c:ext>
            </c:extLst>
          </c:dPt>
          <c:dLbls>
            <c:dLbl>
              <c:idx val="0"/>
              <c:layout>
                <c:manualLayout>
                  <c:x val="8.9934473881129101E-2"/>
                  <c:y val="4.4156341749340605E-2"/>
                </c:manualLayout>
              </c:layout>
              <c:tx>
                <c:rich>
                  <a:bodyPr/>
                  <a:lstStyle/>
                  <a:p>
                    <a:fld id="{CA1FE354-A4E6-4400-98E1-66B7385F8382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C150D9C6-EFC2-48A0-A9B6-5B931D8A9F70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412-4AC8-963D-B0FEE25094CB}"/>
                </c:ext>
              </c:extLst>
            </c:dLbl>
            <c:dLbl>
              <c:idx val="1"/>
              <c:layout>
                <c:manualLayout>
                  <c:x val="2.4280262288011237E-2"/>
                  <c:y val="1.4645452534055334E-2"/>
                </c:manualLayout>
              </c:layout>
              <c:tx>
                <c:rich>
                  <a:bodyPr/>
                  <a:lstStyle/>
                  <a:p>
                    <a:fld id="{281A6E84-BB6F-4785-8884-D367ECD9224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50ED6419-0EB7-43B7-9B7B-8F1D32DC1D24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12-4AC8-963D-B0FEE25094CB}"/>
                </c:ext>
              </c:extLst>
            </c:dLbl>
            <c:dLbl>
              <c:idx val="2"/>
              <c:layout>
                <c:manualLayout>
                  <c:x val="-7.5625369700450418E-2"/>
                  <c:y val="4.368431227336950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Другое </a:t>
                    </a:r>
                  </a:p>
                  <a:p>
                    <a:fld id="{C0BE36DF-AD35-4A13-B268-19D4DD1C1BA0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12-4AC8-963D-B0FEE2509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'Ответы руководители '!$R$36:$R$38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Другое (эффективно - личный а/м)</c:v>
                </c:pt>
              </c:strCache>
            </c:strRef>
          </c:cat>
          <c:val>
            <c:numRef>
              <c:f>'Ответы руководители '!$S$36:$S$38</c:f>
              <c:numCache>
                <c:formatCode>0%</c:formatCode>
                <c:ptCount val="3"/>
                <c:pt idx="0">
                  <c:v>0.17</c:v>
                </c:pt>
                <c:pt idx="1">
                  <c:v>0.66000000000000081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2-4AC8-963D-B0FEE25094C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714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5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F78AA4-CF72-48C1-8FF0-73C7920D6B07}"/>
              </a:ext>
            </a:extLst>
          </p:cNvPr>
          <p:cNvSpPr/>
          <p:nvPr/>
        </p:nvSpPr>
        <p:spPr>
          <a:xfrm flipV="1">
            <a:off x="11113" y="-9135"/>
            <a:ext cx="24361775" cy="13734270"/>
          </a:xfrm>
          <a:prstGeom prst="rect">
            <a:avLst/>
          </a:prstGeom>
          <a:gradFill flip="none" rotWithShape="1">
            <a:gsLst>
              <a:gs pos="0">
                <a:srgbClr val="123D6F"/>
              </a:gs>
              <a:gs pos="100000">
                <a:srgbClr val="03519F"/>
              </a:gs>
            </a:gsLst>
            <a:lin ang="0" scaled="1"/>
            <a:tileRect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6306800" y="549276"/>
            <a:ext cx="41148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962400" y="549276"/>
            <a:ext cx="120396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123D6F"/>
                </a:gs>
                <a:gs pos="100000">
                  <a:srgbClr val="03519F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604F4F-B7D2-41EE-913D-6B8C7A0DE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44068" y="12389794"/>
            <a:ext cx="418704" cy="461663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21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sz="4800" b="1"/>
            </a:lvl1pPr>
            <a:lvl2pPr marL="0" indent="457200">
              <a:spcBef>
                <a:spcPts val="1100"/>
              </a:spcBef>
              <a:buSzTx/>
              <a:buFontTx/>
              <a:buNone/>
              <a:defRPr sz="4800" b="1"/>
            </a:lvl2pPr>
            <a:lvl3pPr marL="0" indent="914400">
              <a:spcBef>
                <a:spcPts val="1100"/>
              </a:spcBef>
              <a:buSzTx/>
              <a:buFontTx/>
              <a:buNone/>
              <a:defRPr sz="4800" b="1"/>
            </a:lvl3pPr>
            <a:lvl4pPr marL="0" indent="1371600">
              <a:spcBef>
                <a:spcPts val="1100"/>
              </a:spcBef>
              <a:buSzTx/>
              <a:buFontTx/>
              <a:buNone/>
              <a:defRPr sz="4800" b="1"/>
            </a:lvl4pPr>
            <a:lvl5pPr marL="0" indent="1828800">
              <a:spcBef>
                <a:spcPts val="1100"/>
              </a:spcBef>
              <a:buSzTx/>
              <a:buFontTx/>
              <a:buNone/>
              <a:defRPr sz="4800" b="1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3002670" y="12556877"/>
            <a:ext cx="508306" cy="490221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663" y="799773"/>
            <a:ext cx="2465877" cy="781268"/>
          </a:xfrm>
          <a:prstGeom prst="rect">
            <a:avLst/>
          </a:prstGeom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13282" userDrawn="1">
          <p15:clr>
            <a:srgbClr val="FBAE40"/>
          </p15:clr>
        </p15:guide>
        <p15:guide id="2" orient="horz" pos="9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 dirty="0"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hf hdr="0" ftr="0" dt="0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7" Type="http://schemas.openxmlformats.org/officeDocument/2006/relationships/image" Target="../media/image8.svg"/><Relationship Id="rId25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23" Type="http://schemas.openxmlformats.org/officeDocument/2006/relationships/image" Target="../media/image24.svg"/><Relationship Id="rId10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5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23" Type="http://schemas.openxmlformats.org/officeDocument/2006/relationships/image" Target="../media/image240.svg"/><Relationship Id="rId14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D3A12E-1760-4687-A78E-7AB724B86B3F}"/>
              </a:ext>
            </a:extLst>
          </p:cNvPr>
          <p:cNvSpPr/>
          <p:nvPr/>
        </p:nvSpPr>
        <p:spPr>
          <a:xfrm flipV="1">
            <a:off x="1" y="-9135"/>
            <a:ext cx="24384000" cy="13734270"/>
          </a:xfrm>
          <a:prstGeom prst="rect">
            <a:avLst/>
          </a:prstGeom>
          <a:gradFill flip="none" rotWithShape="1">
            <a:gsLst>
              <a:gs pos="0">
                <a:srgbClr val="03519F">
                  <a:alpha val="69804"/>
                </a:srgbClr>
              </a:gs>
              <a:gs pos="100000">
                <a:srgbClr val="002B5B">
                  <a:alpha val="70000"/>
                </a:srgbClr>
              </a:gs>
            </a:gsLst>
            <a:lin ang="0" scaled="1"/>
            <a:tileRect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4C9F1-FD9D-482F-957D-E4D2F707C3DE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BC180C7-D622-41C6-9BDE-2A27C8333FEE}"/>
              </a:ext>
            </a:extLst>
          </p:cNvPr>
          <p:cNvGrpSpPr/>
          <p:nvPr/>
        </p:nvGrpSpPr>
        <p:grpSpPr>
          <a:xfrm>
            <a:off x="3390691" y="5937159"/>
            <a:ext cx="17602619" cy="4719660"/>
            <a:chOff x="3390691" y="4765119"/>
            <a:chExt cx="17602619" cy="47196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F4CCFB0-1D7D-4FA1-97CB-A9A717DE342E}"/>
                </a:ext>
              </a:extLst>
            </p:cNvPr>
            <p:cNvGrpSpPr/>
            <p:nvPr/>
          </p:nvGrpSpPr>
          <p:grpSpPr>
            <a:xfrm>
              <a:off x="3390691" y="4765119"/>
              <a:ext cx="17602619" cy="4719660"/>
              <a:chOff x="3390691" y="4765119"/>
              <a:chExt cx="17602619" cy="471966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3390691" y="4765119"/>
                <a:ext cx="17602619" cy="240065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tIns="91439" bIns="91439" anchor="ctr">
                <a:spAutoFit/>
              </a:bodyPr>
              <a:lstStyle/>
              <a:p>
                <a:pPr algn="ctr">
                  <a:defRPr sz="6400" b="1"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r>
                  <a:rPr lang="ru-RU" sz="7200" b="1" dirty="0" smtClean="0">
                    <a:solidFill>
                      <a:schemeClr val="bg1"/>
                    </a:solidFill>
                    <a:latin typeface="Myriad Pro"/>
                    <a:ea typeface="Myriad Pro"/>
                    <a:cs typeface="Myriad Pro"/>
                    <a:sym typeface="Myriad Pro"/>
                  </a:rPr>
                  <a:t>Диспетчеризация служебного транспорта</a:t>
                </a:r>
                <a:endParaRPr lang="ru-RU" sz="7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473D6FA-0F68-492A-9CB0-89EC46B3F000}"/>
                  </a:ext>
                </a:extLst>
              </p:cNvPr>
              <p:cNvSpPr/>
              <p:nvPr/>
            </p:nvSpPr>
            <p:spPr>
              <a:xfrm>
                <a:off x="3390691" y="8900004"/>
                <a:ext cx="176026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CC0BB8C-E56B-40A0-89DF-828AF2C897D2}"/>
                </a:ext>
              </a:extLst>
            </p:cNvPr>
            <p:cNvCxnSpPr/>
            <p:nvPr/>
          </p:nvCxnSpPr>
          <p:spPr>
            <a:xfrm>
              <a:off x="7331242" y="8032889"/>
              <a:ext cx="9721516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64994" y="770638"/>
            <a:ext cx="20245768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ЭКОНОМИЯ 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2990646" y="3335517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Пробег автомобилей уменьшился на 35% 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3369945" y="3370829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Экономия бюджета </a:t>
            </a:r>
          </a:p>
          <a:p>
            <a:r>
              <a:rPr lang="ru-RU" sz="5000" b="1" dirty="0" smtClean="0">
                <a:solidFill>
                  <a:srgbClr val="03519F"/>
                </a:solidFill>
              </a:rPr>
              <a:t>420 </a:t>
            </a:r>
            <a:r>
              <a:rPr lang="ru-RU" sz="5000" b="1" dirty="0" err="1" smtClean="0">
                <a:solidFill>
                  <a:srgbClr val="03519F"/>
                </a:solidFill>
              </a:rPr>
              <a:t>тыс.руб</a:t>
            </a:r>
            <a:r>
              <a:rPr lang="ru-RU" sz="5000" b="1" dirty="0" smtClean="0">
                <a:solidFill>
                  <a:srgbClr val="03519F"/>
                </a:solidFill>
              </a:rPr>
              <a:t>.  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2899045" y="6398939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Сокращено 1,5 единицы водителей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3369945" y="6244656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Экономия бюджета</a:t>
            </a:r>
          </a:p>
          <a:p>
            <a:r>
              <a:rPr lang="ru-RU" sz="5000" b="1" dirty="0" smtClean="0">
                <a:solidFill>
                  <a:srgbClr val="03519F"/>
                </a:solidFill>
              </a:rPr>
              <a:t>265 </a:t>
            </a:r>
            <a:r>
              <a:rPr lang="ru-RU" sz="5000" b="1" dirty="0" err="1" smtClean="0">
                <a:solidFill>
                  <a:srgbClr val="03519F"/>
                </a:solidFill>
              </a:rPr>
              <a:t>тыс.руб</a:t>
            </a:r>
            <a:r>
              <a:rPr lang="ru-RU" sz="5000" b="1" dirty="0" smtClean="0">
                <a:solidFill>
                  <a:srgbClr val="03519F"/>
                </a:solidFill>
              </a:rPr>
              <a:t>.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3013341" y="9631934"/>
            <a:ext cx="98928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Продано 2 авто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3369945" y="8862492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Экономия бюджета </a:t>
            </a:r>
          </a:p>
          <a:p>
            <a:r>
              <a:rPr lang="ru-RU" sz="5000" b="1" dirty="0" smtClean="0">
                <a:solidFill>
                  <a:srgbClr val="03519F"/>
                </a:solidFill>
              </a:rPr>
              <a:t>480 </a:t>
            </a:r>
            <a:r>
              <a:rPr lang="ru-RU" sz="5000" b="1" dirty="0" err="1" smtClean="0">
                <a:solidFill>
                  <a:srgbClr val="03519F"/>
                </a:solidFill>
              </a:rPr>
              <a:t>тыс.руб</a:t>
            </a:r>
            <a:r>
              <a:rPr lang="ru-RU" sz="5000" b="1" dirty="0" smtClean="0">
                <a:solidFill>
                  <a:srgbClr val="03519F"/>
                </a:solidFill>
              </a:rPr>
              <a:t>.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4863401" y="982650"/>
            <a:ext cx="3182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03519F"/>
                </a:solidFill>
              </a:rPr>
              <a:t>2019 </a:t>
            </a:r>
            <a:endParaRPr lang="ru-RU" sz="9000" b="1" dirty="0">
              <a:solidFill>
                <a:srgbClr val="03519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2526678" y="11128792"/>
            <a:ext cx="1222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3519F"/>
                </a:solidFill>
              </a:rPr>
              <a:t>1 млн. 165 </a:t>
            </a:r>
            <a:r>
              <a:rPr lang="ru-RU" sz="8000" b="1" dirty="0" err="1" smtClean="0">
                <a:solidFill>
                  <a:srgbClr val="03519F"/>
                </a:solidFill>
              </a:rPr>
              <a:t>тыс.руб</a:t>
            </a:r>
            <a:r>
              <a:rPr lang="ru-RU" sz="8000" b="1" dirty="0" smtClean="0">
                <a:solidFill>
                  <a:srgbClr val="03519F"/>
                </a:solidFill>
              </a:rPr>
              <a:t>.</a:t>
            </a:r>
            <a:endParaRPr lang="ru-RU" sz="8000" b="1" dirty="0">
              <a:solidFill>
                <a:srgbClr val="03519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3" y="2199221"/>
            <a:ext cx="1390650" cy="1428750"/>
          </a:xfrm>
          <a:prstGeom prst="rect">
            <a:avLst/>
          </a:prstGeom>
        </p:spPr>
      </p:pic>
      <p:pic>
        <p:nvPicPr>
          <p:cNvPr id="25" name="Рисунок 24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13341" y="3195217"/>
            <a:ext cx="1800000" cy="180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8" y="5231000"/>
            <a:ext cx="1390650" cy="1428750"/>
          </a:xfrm>
          <a:prstGeom prst="rect">
            <a:avLst/>
          </a:prstGeom>
        </p:spPr>
      </p:pic>
      <p:pic>
        <p:nvPicPr>
          <p:cNvPr id="27" name="Рисунок 26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90646" y="6226996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" y="7932043"/>
            <a:ext cx="1390650" cy="1428750"/>
          </a:xfrm>
          <a:prstGeom prst="rect">
            <a:avLst/>
          </a:prstGeom>
        </p:spPr>
      </p:pic>
      <p:pic>
        <p:nvPicPr>
          <p:cNvPr id="29" name="Рисунок 28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06861" y="8928039"/>
            <a:ext cx="1800000" cy="180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38" y="3584319"/>
            <a:ext cx="718657" cy="10546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15" y="9111294"/>
            <a:ext cx="718657" cy="10546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38" y="6398939"/>
            <a:ext cx="718657" cy="10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9">
            <a:extLst>
              <a:ext uri="{FF2B5EF4-FFF2-40B4-BE49-F238E27FC236}">
                <a16:creationId xmlns:a16="http://schemas.microsoft.com/office/drawing/2014/main" id="{144BE6BC-33E1-4F17-A6EF-DE93874E39D2}"/>
              </a:ext>
            </a:extLst>
          </p:cNvPr>
          <p:cNvSpPr/>
          <p:nvPr/>
        </p:nvSpPr>
        <p:spPr>
          <a:xfrm>
            <a:off x="1248096" y="978418"/>
            <a:ext cx="17940128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123D6F"/>
                </a:solidFill>
              </a:rPr>
              <a:t>ДИНАМИКА ПОКАЗАТЕЛЕЙ ПРОЕКТА</a:t>
            </a:r>
            <a:endParaRPr lang="ru-RU" sz="50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DBBCCE-BD77-499D-B323-185FD6ABB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02486"/>
              </p:ext>
            </p:extLst>
          </p:nvPr>
        </p:nvGraphicFramePr>
        <p:xfrm>
          <a:off x="1957645" y="2248461"/>
          <a:ext cx="19862781" cy="8963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250">
                  <a:extLst>
                    <a:ext uri="{9D8B030D-6E8A-4147-A177-3AD203B41FA5}">
                      <a16:colId xmlns:a16="http://schemas.microsoft.com/office/drawing/2014/main" val="3301641163"/>
                    </a:ext>
                  </a:extLst>
                </a:gridCol>
                <a:gridCol w="5594171">
                  <a:extLst>
                    <a:ext uri="{9D8B030D-6E8A-4147-A177-3AD203B41FA5}">
                      <a16:colId xmlns:a16="http://schemas.microsoft.com/office/drawing/2014/main" val="2806975408"/>
                    </a:ext>
                  </a:extLst>
                </a:gridCol>
                <a:gridCol w="3523703">
                  <a:extLst>
                    <a:ext uri="{9D8B030D-6E8A-4147-A177-3AD203B41FA5}">
                      <a16:colId xmlns:a16="http://schemas.microsoft.com/office/drawing/2014/main" val="10872335"/>
                    </a:ext>
                  </a:extLst>
                </a:gridCol>
                <a:gridCol w="5201657">
                  <a:extLst>
                    <a:ext uri="{9D8B030D-6E8A-4147-A177-3AD203B41FA5}">
                      <a16:colId xmlns:a16="http://schemas.microsoft.com/office/drawing/2014/main" val="1970212457"/>
                    </a:ext>
                  </a:extLst>
                </a:gridCol>
              </a:tblGrid>
              <a:tr h="1573109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3519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Calibri"/>
                        </a:rPr>
                        <a:t>ПОКАЗАТЕЛЬ</a:t>
                      </a:r>
                      <a:endParaRPr kumimoji="0" lang="ru-RU" sz="3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519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3519F"/>
                          </a:solidFill>
                          <a:latin typeface="+mn-lt"/>
                        </a:rPr>
                        <a:t>НАЧАЛО ПРОЕКТА</a:t>
                      </a: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baseline="0" dirty="0" smtClean="0">
                          <a:solidFill>
                            <a:srgbClr val="03519F"/>
                          </a:solidFill>
                          <a:latin typeface="+mn-lt"/>
                        </a:rPr>
                        <a:t>2019</a:t>
                      </a:r>
                    </a:p>
                    <a:p>
                      <a:pPr algn="ctr"/>
                      <a:r>
                        <a:rPr lang="ru-RU" sz="3000" b="1" baseline="0" dirty="0" smtClean="0">
                          <a:solidFill>
                            <a:srgbClr val="03519F"/>
                          </a:solidFill>
                          <a:latin typeface="+mn-lt"/>
                        </a:rPr>
                        <a:t>План / Факт </a:t>
                      </a:r>
                      <a:endParaRPr lang="ru-RU" sz="3000" b="1" dirty="0">
                        <a:solidFill>
                          <a:srgbClr val="03519F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3519F"/>
                          </a:solidFill>
                          <a:latin typeface="+mn-lt"/>
                        </a:rPr>
                        <a:t>ПРОЦЕНТ </a:t>
                      </a:r>
                    </a:p>
                    <a:p>
                      <a:pPr algn="ctr"/>
                      <a:r>
                        <a:rPr lang="ru-RU" sz="3000" b="1" dirty="0" smtClean="0">
                          <a:solidFill>
                            <a:srgbClr val="03519F"/>
                          </a:solidFill>
                          <a:latin typeface="+mn-lt"/>
                        </a:rPr>
                        <a:t>ВЫПОЛНЕНИЯ</a:t>
                      </a:r>
                      <a:endParaRPr lang="ru-RU" sz="3000" b="1" dirty="0">
                        <a:solidFill>
                          <a:srgbClr val="03519F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864394"/>
                  </a:ext>
                </a:extLst>
              </a:tr>
              <a:tr h="2599142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3519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Calibri"/>
                        </a:rPr>
                        <a:t>Количество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3519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Calibri"/>
                        </a:rPr>
                        <a:t>Муниципальных учреждений</a:t>
                      </a:r>
                    </a:p>
                    <a:p>
                      <a:pPr algn="l"/>
                      <a:endParaRPr lang="ru-RU" sz="28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cap="none" spc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</a:t>
                      </a:r>
                      <a:endParaRPr lang="ru-RU" sz="3500" b="0" i="0" u="none" strike="noStrike" cap="none" spc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7/9</a:t>
                      </a:r>
                      <a:endParaRPr kumimoji="0" lang="ru-RU" sz="3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59438"/>
                  </a:ext>
                </a:extLst>
              </a:tr>
              <a:tr h="259914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3519F"/>
                          </a:solidFill>
                          <a:latin typeface="+mn-lt"/>
                        </a:rPr>
                        <a:t>Количество пользователей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3519F"/>
                          </a:solidFill>
                          <a:latin typeface="+mn-lt"/>
                        </a:rPr>
                        <a:t>авто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38</a:t>
                      </a:r>
                      <a:endParaRPr lang="ru-RU" sz="35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i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130/112</a:t>
                      </a:r>
                      <a:endParaRPr lang="ru-RU" sz="3500" b="0" i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5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15167"/>
                  </a:ext>
                </a:extLst>
              </a:tr>
              <a:tr h="2192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3519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Создание системы диспетчеризации служебных перевозок</a:t>
                      </a:r>
                      <a:endParaRPr lang="ru-RU" sz="2800" b="1" i="0" u="none" strike="noStrike" cap="none" spc="0" baseline="0" dirty="0">
                        <a:ln>
                          <a:noFill/>
                        </a:ln>
                        <a:solidFill>
                          <a:srgbClr val="03519F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V</a:t>
                      </a:r>
                      <a:endParaRPr lang="ru-RU" sz="35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80065" marR="180065" marT="90032" marB="90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5877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2D2346-05FC-4081-B14B-F4BF8E984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4A2B9E0-1284-4168-8EF9-2D1D516A6DD7}"/>
              </a:ext>
            </a:extLst>
          </p:cNvPr>
          <p:cNvGrpSpPr>
            <a:grpSpLocks noChangeAspect="1"/>
          </p:cNvGrpSpPr>
          <p:nvPr/>
        </p:nvGrpSpPr>
        <p:grpSpPr>
          <a:xfrm>
            <a:off x="18520189" y="9456610"/>
            <a:ext cx="1544400" cy="1544400"/>
            <a:chOff x="11299370" y="4573163"/>
            <a:chExt cx="4190793" cy="4190790"/>
          </a:xfrm>
        </p:grpSpPr>
        <p:sp>
          <p:nvSpPr>
            <p:cNvPr id="11" name="Арка 10">
              <a:extLst>
                <a:ext uri="{FF2B5EF4-FFF2-40B4-BE49-F238E27FC236}">
                  <a16:creationId xmlns:a16="http://schemas.microsoft.com/office/drawing/2014/main" id="{0D535997-0483-44D2-9187-DEAF50B6CF30}"/>
                </a:ext>
              </a:extLst>
            </p:cNvPr>
            <p:cNvSpPr/>
            <p:nvPr/>
          </p:nvSpPr>
          <p:spPr>
            <a:xfrm>
              <a:off x="11299370" y="4573164"/>
              <a:ext cx="4190793" cy="4190791"/>
            </a:xfrm>
            <a:prstGeom prst="blockArc">
              <a:avLst>
                <a:gd name="adj1" fmla="val 10732816"/>
                <a:gd name="adj2" fmla="val 10619070"/>
                <a:gd name="adj3" fmla="val 7866"/>
              </a:avLst>
            </a:prstGeom>
            <a:noFill/>
            <a:ln w="50800" cap="flat">
              <a:solidFill>
                <a:srgbClr val="03519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" name="Арка 11">
              <a:extLst>
                <a:ext uri="{FF2B5EF4-FFF2-40B4-BE49-F238E27FC236}">
                  <a16:creationId xmlns:a16="http://schemas.microsoft.com/office/drawing/2014/main" id="{724B854C-0222-41CF-B72A-1BF0A58900A4}"/>
                </a:ext>
              </a:extLst>
            </p:cNvPr>
            <p:cNvSpPr/>
            <p:nvPr/>
          </p:nvSpPr>
          <p:spPr>
            <a:xfrm>
              <a:off x="11299370" y="4573164"/>
              <a:ext cx="4190793" cy="4190791"/>
            </a:xfrm>
            <a:prstGeom prst="blockArc">
              <a:avLst>
                <a:gd name="adj1" fmla="val 10730545"/>
                <a:gd name="adj2" fmla="val 10715849"/>
                <a:gd name="adj3" fmla="val 8919"/>
              </a:avLst>
            </a:prstGeom>
            <a:solidFill>
              <a:srgbClr val="03519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49AA75-5AAE-4EC4-B85E-18E38CB2D1AD}"/>
              </a:ext>
            </a:extLst>
          </p:cNvPr>
          <p:cNvSpPr txBox="1">
            <a:spLocks noChangeAspect="1"/>
          </p:cNvSpPr>
          <p:nvPr/>
        </p:nvSpPr>
        <p:spPr>
          <a:xfrm>
            <a:off x="18733741" y="9934242"/>
            <a:ext cx="1126469" cy="553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3519F"/>
                </a:solidFill>
              </a:rPr>
              <a:t>100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3519F"/>
                </a:solidFill>
                <a:effectLst/>
                <a:uFillTx/>
                <a:sym typeface="Calibri"/>
              </a:rPr>
              <a:t>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3519F"/>
              </a:solidFill>
              <a:effectLst/>
              <a:uFillTx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4A2B9E0-1284-4168-8EF9-2D1D516A6DD7}"/>
              </a:ext>
            </a:extLst>
          </p:cNvPr>
          <p:cNvGrpSpPr>
            <a:grpSpLocks noChangeAspect="1"/>
          </p:cNvGrpSpPr>
          <p:nvPr/>
        </p:nvGrpSpPr>
        <p:grpSpPr>
          <a:xfrm>
            <a:off x="18516587" y="4583056"/>
            <a:ext cx="1545886" cy="1545886"/>
            <a:chOff x="11299370" y="4573163"/>
            <a:chExt cx="4190793" cy="4190790"/>
          </a:xfrm>
        </p:grpSpPr>
        <p:sp>
          <p:nvSpPr>
            <p:cNvPr id="15" name="Арка 14">
              <a:extLst>
                <a:ext uri="{FF2B5EF4-FFF2-40B4-BE49-F238E27FC236}">
                  <a16:creationId xmlns:a16="http://schemas.microsoft.com/office/drawing/2014/main" id="{0D535997-0483-44D2-9187-DEAF50B6CF30}"/>
                </a:ext>
              </a:extLst>
            </p:cNvPr>
            <p:cNvSpPr/>
            <p:nvPr/>
          </p:nvSpPr>
          <p:spPr>
            <a:xfrm>
              <a:off x="11299370" y="4573164"/>
              <a:ext cx="4190793" cy="4190791"/>
            </a:xfrm>
            <a:prstGeom prst="blockArc">
              <a:avLst>
                <a:gd name="adj1" fmla="val 10732816"/>
                <a:gd name="adj2" fmla="val 10619070"/>
                <a:gd name="adj3" fmla="val 7866"/>
              </a:avLst>
            </a:prstGeom>
            <a:noFill/>
            <a:ln w="50800" cap="flat">
              <a:solidFill>
                <a:srgbClr val="03519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Арка 15">
              <a:extLst>
                <a:ext uri="{FF2B5EF4-FFF2-40B4-BE49-F238E27FC236}">
                  <a16:creationId xmlns:a16="http://schemas.microsoft.com/office/drawing/2014/main" id="{724B854C-0222-41CF-B72A-1BF0A58900A4}"/>
                </a:ext>
              </a:extLst>
            </p:cNvPr>
            <p:cNvSpPr/>
            <p:nvPr/>
          </p:nvSpPr>
          <p:spPr>
            <a:xfrm>
              <a:off x="11299370" y="4573164"/>
              <a:ext cx="4190793" cy="4190791"/>
            </a:xfrm>
            <a:prstGeom prst="blockArc">
              <a:avLst>
                <a:gd name="adj1" fmla="val 10730545"/>
                <a:gd name="adj2" fmla="val 10715849"/>
                <a:gd name="adj3" fmla="val 8919"/>
              </a:avLst>
            </a:prstGeom>
            <a:solidFill>
              <a:srgbClr val="03519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F49AA75-5AAE-4EC4-B85E-18E38CB2D1AD}"/>
              </a:ext>
            </a:extLst>
          </p:cNvPr>
          <p:cNvSpPr txBox="1">
            <a:spLocks noChangeAspect="1"/>
          </p:cNvSpPr>
          <p:nvPr/>
        </p:nvSpPr>
        <p:spPr>
          <a:xfrm>
            <a:off x="18769048" y="5087149"/>
            <a:ext cx="1126469" cy="553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3519F"/>
                </a:solidFill>
              </a:rPr>
              <a:t>128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3519F"/>
                </a:solidFill>
                <a:effectLst/>
                <a:uFillTx/>
                <a:sym typeface="Calibri"/>
              </a:rPr>
              <a:t>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3519F"/>
              </a:solidFill>
              <a:effectLst/>
              <a:uFillTx/>
              <a:sym typeface="Calibri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4A2B9E0-1284-4168-8EF9-2D1D516A6DD7}"/>
              </a:ext>
            </a:extLst>
          </p:cNvPr>
          <p:cNvGrpSpPr>
            <a:grpSpLocks noChangeAspect="1"/>
          </p:cNvGrpSpPr>
          <p:nvPr/>
        </p:nvGrpSpPr>
        <p:grpSpPr>
          <a:xfrm>
            <a:off x="18530237" y="7034891"/>
            <a:ext cx="1544400" cy="1552236"/>
            <a:chOff x="11299369" y="4573166"/>
            <a:chExt cx="4190794" cy="4212054"/>
          </a:xfrm>
        </p:grpSpPr>
        <p:sp>
          <p:nvSpPr>
            <p:cNvPr id="19" name="Арка 18">
              <a:extLst>
                <a:ext uri="{FF2B5EF4-FFF2-40B4-BE49-F238E27FC236}">
                  <a16:creationId xmlns:a16="http://schemas.microsoft.com/office/drawing/2014/main" id="{0D535997-0483-44D2-9187-DEAF50B6CF30}"/>
                </a:ext>
              </a:extLst>
            </p:cNvPr>
            <p:cNvSpPr/>
            <p:nvPr/>
          </p:nvSpPr>
          <p:spPr>
            <a:xfrm>
              <a:off x="11299369" y="4573166"/>
              <a:ext cx="4190793" cy="4190793"/>
            </a:xfrm>
            <a:prstGeom prst="blockArc">
              <a:avLst>
                <a:gd name="adj1" fmla="val 10695762"/>
                <a:gd name="adj2" fmla="val 10619070"/>
                <a:gd name="adj3" fmla="val 7866"/>
              </a:avLst>
            </a:prstGeom>
            <a:noFill/>
            <a:ln w="50800" cap="flat">
              <a:solidFill>
                <a:srgbClr val="03519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Арка 19">
              <a:extLst>
                <a:ext uri="{FF2B5EF4-FFF2-40B4-BE49-F238E27FC236}">
                  <a16:creationId xmlns:a16="http://schemas.microsoft.com/office/drawing/2014/main" id="{724B854C-0222-41CF-B72A-1BF0A58900A4}"/>
                </a:ext>
              </a:extLst>
            </p:cNvPr>
            <p:cNvSpPr/>
            <p:nvPr/>
          </p:nvSpPr>
          <p:spPr>
            <a:xfrm>
              <a:off x="11299370" y="4594427"/>
              <a:ext cx="4190793" cy="4190793"/>
            </a:xfrm>
            <a:prstGeom prst="blockArc">
              <a:avLst>
                <a:gd name="adj1" fmla="val 10695762"/>
                <a:gd name="adj2" fmla="val 7326690"/>
                <a:gd name="adj3" fmla="val 7804"/>
              </a:avLst>
            </a:prstGeom>
            <a:solidFill>
              <a:srgbClr val="03519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49AA75-5AAE-4EC4-B85E-18E38CB2D1AD}"/>
              </a:ext>
            </a:extLst>
          </p:cNvPr>
          <p:cNvSpPr txBox="1">
            <a:spLocks noChangeAspect="1"/>
          </p:cNvSpPr>
          <p:nvPr/>
        </p:nvSpPr>
        <p:spPr>
          <a:xfrm>
            <a:off x="18927538" y="7525987"/>
            <a:ext cx="831108" cy="553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3519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86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3519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3519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1173805" y="706789"/>
            <a:ext cx="1688133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123D6F"/>
                </a:solidFill>
              </a:rPr>
              <a:t>ПЛАНЫ ПРОЕКТА</a:t>
            </a:r>
            <a:endParaRPr lang="ru-RU" sz="5000" b="1" dirty="0">
              <a:solidFill>
                <a:srgbClr val="92D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A0909-7DEB-4D8E-BE60-66EF709A515D}"/>
              </a:ext>
            </a:extLst>
          </p:cNvPr>
          <p:cNvSpPr txBox="1"/>
          <p:nvPr/>
        </p:nvSpPr>
        <p:spPr>
          <a:xfrm>
            <a:off x="1467054" y="10142735"/>
            <a:ext cx="2104279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kumimoji="0" lang="ru-RU" sz="7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130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8C6E5A4-61C0-4893-A40D-1CDCD4F2C313}"/>
              </a:ext>
            </a:extLst>
          </p:cNvPr>
          <p:cNvSpPr/>
          <p:nvPr/>
        </p:nvSpPr>
        <p:spPr>
          <a:xfrm>
            <a:off x="3995776" y="4908659"/>
            <a:ext cx="5600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Привлечение </a:t>
            </a:r>
            <a:r>
              <a:rPr lang="ru-RU" dirty="0" smtClean="0"/>
              <a:t>партнерского транспорта к удовлетворению потребностей в служебных поездках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BBC6C5-E179-4C64-8C6A-593CEB52E63F}"/>
              </a:ext>
            </a:extLst>
          </p:cNvPr>
          <p:cNvSpPr txBox="1"/>
          <p:nvPr/>
        </p:nvSpPr>
        <p:spPr>
          <a:xfrm>
            <a:off x="1750141" y="8274434"/>
            <a:ext cx="2059604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 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7954C2C-A269-4C31-93B4-2E20A5CABD34}"/>
              </a:ext>
            </a:extLst>
          </p:cNvPr>
          <p:cNvSpPr/>
          <p:nvPr/>
        </p:nvSpPr>
        <p:spPr>
          <a:xfrm>
            <a:off x="4065155" y="8366766"/>
            <a:ext cx="7026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Учреждений – участников проекта </a:t>
            </a:r>
            <a:endParaRPr lang="ru-RU" dirty="0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6BC0EE58-C22D-4AD5-98A1-A18191932ABA}"/>
              </a:ext>
            </a:extLst>
          </p:cNvPr>
          <p:cNvCxnSpPr/>
          <p:nvPr/>
        </p:nvCxnSpPr>
        <p:spPr>
          <a:xfrm>
            <a:off x="11785348" y="4277151"/>
            <a:ext cx="0" cy="7398717"/>
          </a:xfrm>
          <a:prstGeom prst="line">
            <a:avLst/>
          </a:prstGeom>
          <a:noFill/>
          <a:ln w="12700" cap="flat">
            <a:solidFill>
              <a:srgbClr val="002B5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C27D07-5400-40E0-A40A-7B59EA358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17655" r="32955" b="17850"/>
          <a:stretch/>
        </p:blipFill>
        <p:spPr>
          <a:xfrm>
            <a:off x="1590352" y="5489863"/>
            <a:ext cx="1514752" cy="1424895"/>
          </a:xfrm>
          <a:prstGeom prst="round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C6E5A4-61C0-4893-A40D-1CDCD4F2C313}"/>
              </a:ext>
            </a:extLst>
          </p:cNvPr>
          <p:cNvSpPr/>
          <p:nvPr/>
        </p:nvSpPr>
        <p:spPr>
          <a:xfrm>
            <a:off x="4106175" y="10188901"/>
            <a:ext cx="5600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Увеличение количества пользователей системы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759" y="4471701"/>
            <a:ext cx="10784681" cy="7204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763" y="2983426"/>
            <a:ext cx="5254260" cy="250643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C6E5A4-61C0-4893-A40D-1CDCD4F2C313}"/>
              </a:ext>
            </a:extLst>
          </p:cNvPr>
          <p:cNvSpPr/>
          <p:nvPr/>
        </p:nvSpPr>
        <p:spPr>
          <a:xfrm>
            <a:off x="3866097" y="2062900"/>
            <a:ext cx="6175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сервисов МП «</a:t>
            </a:r>
            <a:r>
              <a:rPr lang="ru-RU" dirty="0" err="1" smtClean="0"/>
              <a:t>Автотранс</a:t>
            </a:r>
            <a:r>
              <a:rPr lang="ru-RU" dirty="0" smtClean="0"/>
              <a:t>» как транспортного </a:t>
            </a:r>
            <a:r>
              <a:rPr lang="ru-RU" dirty="0" err="1" smtClean="0"/>
              <a:t>агрегатора</a:t>
            </a:r>
            <a:r>
              <a:rPr lang="ru-RU" dirty="0" smtClean="0"/>
              <a:t> (оператор Яндекс - такси)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0"/>
          <a:stretch/>
        </p:blipFill>
        <p:spPr>
          <a:xfrm>
            <a:off x="637543" y="2543202"/>
            <a:ext cx="3358233" cy="14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424033" y="1243581"/>
            <a:ext cx="15487112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en-US" sz="5000" dirty="0" smtClean="0">
                <a:solidFill>
                  <a:srgbClr val="002B5B"/>
                </a:solidFill>
              </a:rPr>
              <a:t>LEARN SMART CITY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pic>
        <p:nvPicPr>
          <p:cNvPr id="16" name="Рисунок 15" descr="Город">
            <a:extLst>
              <a:ext uri="{FF2B5EF4-FFF2-40B4-BE49-F238E27FC236}">
                <a16:creationId xmlns:a16="http://schemas.microsoft.com/office/drawing/2014/main" id="{50FB1529-916F-4338-BF1B-8777516EA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6524" y="3231071"/>
            <a:ext cx="1800000" cy="1800000"/>
          </a:xfrm>
          <a:prstGeom prst="rect">
            <a:avLst/>
          </a:prstGeom>
        </p:spPr>
      </p:pic>
      <p:pic>
        <p:nvPicPr>
          <p:cNvPr id="22" name="Рисунок 21" descr="Тенденция к повышению">
            <a:extLst>
              <a:ext uri="{FF2B5EF4-FFF2-40B4-BE49-F238E27FC236}">
                <a16:creationId xmlns:a16="http://schemas.microsoft.com/office/drawing/2014/main" id="{4FAA8EDE-C40E-4949-BBC3-2ACF41D338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06524" y="9383987"/>
            <a:ext cx="1800000" cy="1800000"/>
          </a:xfrm>
          <a:prstGeom prst="rect">
            <a:avLst/>
          </a:prstGeom>
        </p:spPr>
      </p:pic>
      <p:pic>
        <p:nvPicPr>
          <p:cNvPr id="24" name="Рисунок 23" descr="Монеты">
            <a:extLst>
              <a:ext uri="{FF2B5EF4-FFF2-40B4-BE49-F238E27FC236}">
                <a16:creationId xmlns:a16="http://schemas.microsoft.com/office/drawing/2014/main" id="{6A2261E1-E599-4E44-9C4F-5FE201FD70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10163" y="6003480"/>
            <a:ext cx="1796361" cy="180000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E50A98D-CBA2-4351-B789-4BBDA0DE7A09}"/>
              </a:ext>
            </a:extLst>
          </p:cNvPr>
          <p:cNvSpPr/>
          <p:nvPr/>
        </p:nvSpPr>
        <p:spPr>
          <a:xfrm>
            <a:off x="3551051" y="6705615"/>
            <a:ext cx="58595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 smtClean="0"/>
              <a:t>Бережливый город</a:t>
            </a:r>
            <a:endParaRPr lang="ru-RU" sz="45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28FBDED-89BA-4427-90F6-4C39B65BC0CF}"/>
              </a:ext>
            </a:extLst>
          </p:cNvPr>
          <p:cNvSpPr/>
          <p:nvPr/>
        </p:nvSpPr>
        <p:spPr>
          <a:xfrm>
            <a:off x="3603235" y="3933206"/>
            <a:ext cx="45703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 smtClean="0"/>
              <a:t>Умный город</a:t>
            </a:r>
            <a:endParaRPr lang="ru-RU" sz="45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DD3B56E-2FF9-4A11-B088-36B11FA27399}"/>
              </a:ext>
            </a:extLst>
          </p:cNvPr>
          <p:cNvSpPr/>
          <p:nvPr/>
        </p:nvSpPr>
        <p:spPr>
          <a:xfrm>
            <a:off x="3606501" y="9014162"/>
            <a:ext cx="5748690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dirty="0" smtClean="0"/>
              <a:t>Повышение </a:t>
            </a:r>
          </a:p>
          <a:p>
            <a:r>
              <a:rPr lang="ru-RU" sz="4500" dirty="0" smtClean="0"/>
              <a:t>производительности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ru-RU" sz="4500" dirty="0"/>
              <a:t>труда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23" y="3464986"/>
            <a:ext cx="12366844" cy="82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02311" y="1085252"/>
            <a:ext cx="20447085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ПРОЕКТ</a:t>
            </a:r>
            <a:r>
              <a:rPr lang="en-US" sz="5000" dirty="0" smtClean="0">
                <a:solidFill>
                  <a:srgbClr val="002B5B"/>
                </a:solidFill>
              </a:rPr>
              <a:t>:</a:t>
            </a:r>
            <a:r>
              <a:rPr lang="ru-RU" sz="5000" dirty="0" smtClean="0">
                <a:solidFill>
                  <a:srgbClr val="002B5B"/>
                </a:solidFill>
              </a:rPr>
              <a:t> «ДИСПЕТЧЕРИЗАЦИЯ СЛУЖЕБНОГО ТРАНСПОРТА» 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250C7-2DE6-4293-B905-B3CA8946AE2B}"/>
              </a:ext>
            </a:extLst>
          </p:cNvPr>
          <p:cNvSpPr/>
          <p:nvPr/>
        </p:nvSpPr>
        <p:spPr>
          <a:xfrm>
            <a:off x="15374655" y="7408225"/>
            <a:ext cx="653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Срыв мероприятий</a:t>
            </a:r>
            <a:endParaRPr lang="ru-RU" sz="4000" dirty="0"/>
          </a:p>
        </p:txBody>
      </p:sp>
      <p:pic>
        <p:nvPicPr>
          <p:cNvPr id="20" name="Рисунок 19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9117" y="9756533"/>
            <a:ext cx="1800000" cy="1800000"/>
          </a:xfrm>
          <a:prstGeom prst="rect">
            <a:avLst/>
          </a:prstGeom>
        </p:spPr>
      </p:pic>
      <p:pic>
        <p:nvPicPr>
          <p:cNvPr id="24" name="Рисунок 23" descr="Монеты">
            <a:extLst>
              <a:ext uri="{FF2B5EF4-FFF2-40B4-BE49-F238E27FC236}">
                <a16:creationId xmlns:a16="http://schemas.microsoft.com/office/drawing/2014/main" id="{6A2261E1-E599-4E44-9C4F-5FE201FD70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514834" y="9793821"/>
            <a:ext cx="1800000" cy="180000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5875A1A-F109-4B42-9218-B1866EEC48E7}"/>
              </a:ext>
            </a:extLst>
          </p:cNvPr>
          <p:cNvSpPr/>
          <p:nvPr/>
        </p:nvSpPr>
        <p:spPr>
          <a:xfrm>
            <a:off x="15374655" y="4540108"/>
            <a:ext cx="78881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Ограничение доступа к транспортным функциям </a:t>
            </a:r>
            <a:endParaRPr lang="ru-RU" sz="38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E50A98D-CBA2-4351-B789-4BBDA0DE7A09}"/>
              </a:ext>
            </a:extLst>
          </p:cNvPr>
          <p:cNvSpPr/>
          <p:nvPr/>
        </p:nvSpPr>
        <p:spPr>
          <a:xfrm>
            <a:off x="15446919" y="10032101"/>
            <a:ext cx="7815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Высокие затраты на обслуживание автомобилей</a:t>
            </a:r>
            <a:endParaRPr lang="ru-RU" sz="4000" dirty="0"/>
          </a:p>
        </p:txBody>
      </p:sp>
      <p:pic>
        <p:nvPicPr>
          <p:cNvPr id="50" name="Рисунок 49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418413" y="6800047"/>
            <a:ext cx="1800000" cy="1800000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6260802-763F-4415-9CE5-58C0A241EE8E}"/>
              </a:ext>
            </a:extLst>
          </p:cNvPr>
          <p:cNvSpPr/>
          <p:nvPr/>
        </p:nvSpPr>
        <p:spPr>
          <a:xfrm>
            <a:off x="3337156" y="7400623"/>
            <a:ext cx="81892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Неэффективное использование ТС</a:t>
            </a:r>
            <a:endParaRPr lang="ru-RU" sz="3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02311" y="2579902"/>
            <a:ext cx="8662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Проблемы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12514834" y="6933192"/>
            <a:ext cx="1841540" cy="1800000"/>
            <a:chOff x="9393108" y="9665133"/>
            <a:chExt cx="1289078" cy="1260000"/>
          </a:xfrm>
        </p:grpSpPr>
        <p:pic>
          <p:nvPicPr>
            <p:cNvPr id="18" name="Рисунок 17" descr="Рукопожатие">
              <a:extLst>
                <a:ext uri="{FF2B5EF4-FFF2-40B4-BE49-F238E27FC236}">
                  <a16:creationId xmlns:a16="http://schemas.microsoft.com/office/drawing/2014/main" id="{85CC252E-8BA3-4286-AF78-2DE303ED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22186" y="9665133"/>
              <a:ext cx="1260000" cy="126000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9393108" y="9742953"/>
              <a:ext cx="1119742" cy="969496"/>
            </a:xfrm>
            <a:prstGeom prst="line">
              <a:avLst/>
            </a:prstGeom>
            <a:noFill/>
            <a:ln w="50800" cap="flat">
              <a:solidFill>
                <a:srgbClr val="C00000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260802-763F-4415-9CE5-58C0A241EE8E}"/>
              </a:ext>
            </a:extLst>
          </p:cNvPr>
          <p:cNvSpPr/>
          <p:nvPr/>
        </p:nvSpPr>
        <p:spPr>
          <a:xfrm>
            <a:off x="3438420" y="10025591"/>
            <a:ext cx="8189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Неэффективное использование </a:t>
            </a:r>
          </a:p>
          <a:p>
            <a:r>
              <a:rPr lang="ru-RU" sz="3800" dirty="0" smtClean="0"/>
              <a:t>рабочего времени</a:t>
            </a:r>
            <a:endParaRPr lang="ru-RU" sz="38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17" y="4327402"/>
            <a:ext cx="1599631" cy="159963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E50A98D-CBA2-4351-B789-4BBDA0DE7A09}"/>
              </a:ext>
            </a:extLst>
          </p:cNvPr>
          <p:cNvSpPr/>
          <p:nvPr/>
        </p:nvSpPr>
        <p:spPr>
          <a:xfrm>
            <a:off x="3337156" y="4904365"/>
            <a:ext cx="7815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 автомобиль на 2 замов</a:t>
            </a:r>
            <a:endParaRPr lang="ru-RU" sz="4000" dirty="0"/>
          </a:p>
        </p:txBody>
      </p:sp>
      <p:pic>
        <p:nvPicPr>
          <p:cNvPr id="21" name="Рисунок 20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2514834" y="4450960"/>
            <a:ext cx="1800000" cy="18000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2556374" y="4514585"/>
            <a:ext cx="1599631" cy="1384994"/>
          </a:xfrm>
          <a:prstGeom prst="line">
            <a:avLst/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2715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02311" y="1098189"/>
            <a:ext cx="1688133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123D6F"/>
                </a:solidFill>
              </a:rPr>
              <a:t>ИЗУЧЕНИЕ ПОТРЕБНОСТЕЙ</a:t>
            </a:r>
            <a:endParaRPr lang="ru-RU" sz="5000" b="1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467" y="4182533"/>
            <a:ext cx="1847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76CAA-C7A2-4810-891A-659ACB261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02310" y="2378748"/>
            <a:ext cx="866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3519F"/>
                </a:solidFill>
              </a:rPr>
              <a:t>Результаты анкетирования </a:t>
            </a:r>
            <a:endParaRPr lang="ru-RU" sz="4500" b="1" dirty="0">
              <a:solidFill>
                <a:srgbClr val="03519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93086025"/>
              </p:ext>
            </p:extLst>
          </p:nvPr>
        </p:nvGraphicFramePr>
        <p:xfrm>
          <a:off x="1102310" y="5256004"/>
          <a:ext cx="10240141" cy="586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00382374"/>
              </p:ext>
            </p:extLst>
          </p:nvPr>
        </p:nvGraphicFramePr>
        <p:xfrm>
          <a:off x="12717652" y="5271391"/>
          <a:ext cx="10531977" cy="584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02311" y="4488876"/>
            <a:ext cx="8662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3519F"/>
                </a:solidFill>
              </a:rPr>
              <a:t>Сотрудники</a:t>
            </a:r>
            <a:endParaRPr lang="ru-RU" sz="3500" b="1" dirty="0">
              <a:solidFill>
                <a:srgbClr val="03519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2717652" y="4488876"/>
            <a:ext cx="8662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3519F"/>
                </a:solidFill>
              </a:rPr>
              <a:t>Руководители </a:t>
            </a:r>
            <a:endParaRPr lang="ru-RU" sz="3500" b="1" dirty="0">
              <a:solidFill>
                <a:srgbClr val="035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4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953311" y="1203617"/>
            <a:ext cx="1688133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123D6F"/>
                </a:solidFill>
              </a:rPr>
              <a:t>ИЗУЧЕНИЕ ПОТРЕБНОСТЕЙ</a:t>
            </a:r>
            <a:endParaRPr lang="ru-RU" sz="5000" b="1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467" y="4182533"/>
            <a:ext cx="1847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76CAA-C7A2-4810-891A-659ACB261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953311" y="2596006"/>
            <a:ext cx="866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3519F"/>
                </a:solidFill>
              </a:rPr>
              <a:t>Результаты анкетирования </a:t>
            </a:r>
            <a:endParaRPr lang="ru-RU" sz="4500" b="1" dirty="0">
              <a:solidFill>
                <a:srgbClr val="03519F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6495801"/>
              </p:ext>
            </p:extLst>
          </p:nvPr>
        </p:nvGraphicFramePr>
        <p:xfrm>
          <a:off x="953311" y="5622588"/>
          <a:ext cx="10214042" cy="61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953311" y="4640949"/>
            <a:ext cx="8662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3519F"/>
                </a:solidFill>
              </a:rPr>
              <a:t>Сотрудники</a:t>
            </a:r>
            <a:endParaRPr lang="ru-RU" sz="3500" b="1" dirty="0">
              <a:solidFill>
                <a:srgbClr val="03519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2607048" y="4640949"/>
            <a:ext cx="8662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3519F"/>
                </a:solidFill>
              </a:rPr>
              <a:t>Руководители </a:t>
            </a:r>
            <a:endParaRPr lang="ru-RU" sz="3500" b="1" dirty="0">
              <a:solidFill>
                <a:srgbClr val="03519F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3603868"/>
              </p:ext>
            </p:extLst>
          </p:nvPr>
        </p:nvGraphicFramePr>
        <p:xfrm>
          <a:off x="12607048" y="5622588"/>
          <a:ext cx="10466962" cy="61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77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02311" y="1098189"/>
            <a:ext cx="1688133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123D6F"/>
                </a:solidFill>
              </a:rPr>
              <a:t>ИЗУЧЕНИЕ ПОТРЕБНОСТЕЙ</a:t>
            </a:r>
            <a:endParaRPr lang="ru-RU" sz="5000" b="1" dirty="0">
              <a:solidFill>
                <a:srgbClr val="92D05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76CAA-C7A2-4810-891A-659ACB261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02310" y="2378748"/>
            <a:ext cx="866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3519F"/>
                </a:solidFill>
              </a:rPr>
              <a:t>Результаты анкетирования </a:t>
            </a:r>
            <a:endParaRPr lang="ru-RU" sz="4500" b="1" dirty="0">
              <a:solidFill>
                <a:srgbClr val="03519F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90667906"/>
              </p:ext>
            </p:extLst>
          </p:nvPr>
        </p:nvGraphicFramePr>
        <p:xfrm>
          <a:off x="1190001" y="5661322"/>
          <a:ext cx="10872297" cy="630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85242532"/>
              </p:ext>
            </p:extLst>
          </p:nvPr>
        </p:nvGraphicFramePr>
        <p:xfrm>
          <a:off x="12753055" y="5661322"/>
          <a:ext cx="10461172" cy="630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0301684" y="3627620"/>
            <a:ext cx="866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3519F"/>
                </a:solidFill>
              </a:rPr>
              <a:t>Руководители </a:t>
            </a:r>
            <a:endParaRPr lang="ru-RU" sz="4500" b="1" dirty="0">
              <a:solidFill>
                <a:srgbClr val="035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6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320637" y="1320250"/>
            <a:ext cx="20447085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ПЕРВЫЕ ШАГИ</a:t>
            </a:r>
            <a:endParaRPr lang="ru-RU" sz="5000" dirty="0">
              <a:solidFill>
                <a:srgbClr val="002B5B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01FD7CC-5BB9-491D-B231-5EBD17321214}"/>
              </a:ext>
            </a:extLst>
          </p:cNvPr>
          <p:cNvCxnSpPr>
            <a:cxnSpLocks/>
          </p:cNvCxnSpPr>
          <p:nvPr/>
        </p:nvCxnSpPr>
        <p:spPr>
          <a:xfrm>
            <a:off x="14986229" y="2262558"/>
            <a:ext cx="0" cy="10188812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B9C532AD-C947-4639-A831-AB888FED006C}"/>
              </a:ext>
            </a:extLst>
          </p:cNvPr>
          <p:cNvSpPr/>
          <p:nvPr/>
        </p:nvSpPr>
        <p:spPr>
          <a:xfrm>
            <a:off x="14724972" y="3363215"/>
            <a:ext cx="522514" cy="522514"/>
          </a:xfrm>
          <a:prstGeom prst="ellipse">
            <a:avLst/>
          </a:prstGeom>
          <a:solidFill>
            <a:srgbClr val="0070C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EED8D-CE82-4B52-AEF1-35AC5CE2DD2D}"/>
              </a:ext>
            </a:extLst>
          </p:cNvPr>
          <p:cNvSpPr txBox="1"/>
          <p:nvPr/>
        </p:nvSpPr>
        <p:spPr>
          <a:xfrm>
            <a:off x="12790578" y="1880897"/>
            <a:ext cx="1464480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250C7-2DE6-4293-B905-B3CA8946AE2B}"/>
              </a:ext>
            </a:extLst>
          </p:cNvPr>
          <p:cNvSpPr/>
          <p:nvPr/>
        </p:nvSpPr>
        <p:spPr>
          <a:xfrm>
            <a:off x="4259999" y="3788579"/>
            <a:ext cx="6175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анкетирования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CAA564-5756-481A-A75C-5B86F928271F}"/>
              </a:ext>
            </a:extLst>
          </p:cNvPr>
          <p:cNvSpPr/>
          <p:nvPr/>
        </p:nvSpPr>
        <p:spPr>
          <a:xfrm>
            <a:off x="12697028" y="3300953"/>
            <a:ext cx="1907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апрель</a:t>
            </a:r>
            <a:endParaRPr lang="ru-RU" sz="3200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4125708" y="3415347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BF6B06-D52C-4B77-9F1A-53CDA7633772}"/>
              </a:ext>
            </a:extLst>
          </p:cNvPr>
          <p:cNvSpPr/>
          <p:nvPr/>
        </p:nvSpPr>
        <p:spPr>
          <a:xfrm>
            <a:off x="13202195" y="11464044"/>
            <a:ext cx="176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май</a:t>
            </a:r>
            <a:endParaRPr lang="ru-RU" sz="32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BC0AEC2-EBB3-4596-8C36-132579F47859}"/>
              </a:ext>
            </a:extLst>
          </p:cNvPr>
          <p:cNvSpPr/>
          <p:nvPr/>
        </p:nvSpPr>
        <p:spPr>
          <a:xfrm>
            <a:off x="4281981" y="6652263"/>
            <a:ext cx="7580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Написание скриптов для водителей, пользователей, </a:t>
            </a:r>
            <a:r>
              <a:rPr lang="ru-RU" dirty="0" smtClean="0"/>
              <a:t>диспетчера</a:t>
            </a:r>
            <a:endParaRPr lang="ru-RU" dirty="0"/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047FED84-ED79-4DE6-925A-521A533F939B}"/>
              </a:ext>
            </a:extLst>
          </p:cNvPr>
          <p:cNvCxnSpPr/>
          <p:nvPr/>
        </p:nvCxnSpPr>
        <p:spPr>
          <a:xfrm>
            <a:off x="4125708" y="5023146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969E29E-B531-4EEB-B24B-B5879239FB76}"/>
              </a:ext>
            </a:extLst>
          </p:cNvPr>
          <p:cNvCxnSpPr/>
          <p:nvPr/>
        </p:nvCxnSpPr>
        <p:spPr>
          <a:xfrm>
            <a:off x="4125708" y="6721275"/>
            <a:ext cx="0" cy="1617799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938FADC-65C4-43F7-8743-3AF5349438B7}"/>
              </a:ext>
            </a:extLst>
          </p:cNvPr>
          <p:cNvSpPr/>
          <p:nvPr/>
        </p:nvSpPr>
        <p:spPr>
          <a:xfrm>
            <a:off x="4222440" y="8933537"/>
            <a:ext cx="7075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Внедрение регламента </a:t>
            </a:r>
            <a:r>
              <a:rPr lang="ru-RU" dirty="0" smtClean="0"/>
              <a:t>заказа транспорта</a:t>
            </a:r>
            <a:endParaRPr lang="ru-RU" sz="3200" dirty="0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580636-E0A3-480F-A0EA-2C23661437F8}"/>
              </a:ext>
            </a:extLst>
          </p:cNvPr>
          <p:cNvCxnSpPr/>
          <p:nvPr/>
        </p:nvCxnSpPr>
        <p:spPr>
          <a:xfrm>
            <a:off x="4125708" y="8842146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B92019A-4137-4AF6-BDF8-5F1C24342A06}"/>
              </a:ext>
            </a:extLst>
          </p:cNvPr>
          <p:cNvSpPr/>
          <p:nvPr/>
        </p:nvSpPr>
        <p:spPr>
          <a:xfrm>
            <a:off x="4249037" y="10696370"/>
            <a:ext cx="7075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Первые поездки в рамках проекта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974F4DA9-6709-4C54-89ED-8770996749FB}"/>
              </a:ext>
            </a:extLst>
          </p:cNvPr>
          <p:cNvCxnSpPr/>
          <p:nvPr/>
        </p:nvCxnSpPr>
        <p:spPr>
          <a:xfrm>
            <a:off x="4125708" y="10605662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8DE106-DE0B-4E4A-A1EF-4F4E759C9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3250C7-2DE6-4293-B905-B3CA8946AE2B}"/>
              </a:ext>
            </a:extLst>
          </p:cNvPr>
          <p:cNvSpPr/>
          <p:nvPr/>
        </p:nvSpPr>
        <p:spPr>
          <a:xfrm>
            <a:off x="4222440" y="5354041"/>
            <a:ext cx="6175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Внедрение </a:t>
            </a:r>
            <a:r>
              <a:rPr lang="ru-RU" dirty="0" smtClean="0"/>
              <a:t>диспетчера</a:t>
            </a:r>
            <a:endParaRPr lang="ru-RU" sz="32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9C532AD-C947-4639-A831-AB888FED006C}"/>
              </a:ext>
            </a:extLst>
          </p:cNvPr>
          <p:cNvSpPr/>
          <p:nvPr/>
        </p:nvSpPr>
        <p:spPr>
          <a:xfrm>
            <a:off x="14724972" y="11464044"/>
            <a:ext cx="522514" cy="522514"/>
          </a:xfrm>
          <a:prstGeom prst="ellipse">
            <a:avLst/>
          </a:prstGeom>
          <a:solidFill>
            <a:srgbClr val="0070C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94" t="8658" r="29779" b="4465"/>
          <a:stretch/>
        </p:blipFill>
        <p:spPr>
          <a:xfrm>
            <a:off x="15399137" y="2179258"/>
            <a:ext cx="3960000" cy="4694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182" t="7485" r="29685" b="3962"/>
          <a:stretch/>
        </p:blipFill>
        <p:spPr>
          <a:xfrm>
            <a:off x="17286702" y="4247094"/>
            <a:ext cx="3960000" cy="4795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9182" t="6981" r="29685" b="4130"/>
          <a:stretch/>
        </p:blipFill>
        <p:spPr>
          <a:xfrm>
            <a:off x="19093420" y="7576032"/>
            <a:ext cx="3960000" cy="48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929690" y="616668"/>
            <a:ext cx="20245768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КОЛИЧЕСТВО ПОЕЗДОК ЗА 12,5 МЕСЯЦЕВ ПРОЕКТА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2EC819A-81B1-431F-9CF0-8A8884BF9611}"/>
              </a:ext>
            </a:extLst>
          </p:cNvPr>
          <p:cNvSpPr/>
          <p:nvPr/>
        </p:nvSpPr>
        <p:spPr>
          <a:xfrm>
            <a:off x="9060638" y="5573049"/>
            <a:ext cx="7077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Всего исполненных </a:t>
            </a:r>
            <a:r>
              <a:rPr lang="ru-RU" b="1" dirty="0" smtClean="0"/>
              <a:t>ЗАЯВОК всех </a:t>
            </a:r>
            <a:r>
              <a:rPr lang="ru-RU" dirty="0" smtClean="0"/>
              <a:t>пользователей</a:t>
            </a:r>
            <a:endParaRPr lang="ru-RU" sz="3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3281131" y="8641504"/>
            <a:ext cx="3387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3519F"/>
                </a:solidFill>
              </a:rPr>
              <a:t>3327</a:t>
            </a:r>
            <a:endParaRPr lang="ru-RU" sz="10000" b="1" dirty="0">
              <a:solidFill>
                <a:srgbClr val="03519F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CAC134C-5D6B-4DFD-9749-909479E6CEEB}"/>
              </a:ext>
            </a:extLst>
          </p:cNvPr>
          <p:cNvSpPr/>
          <p:nvPr/>
        </p:nvSpPr>
        <p:spPr>
          <a:xfrm>
            <a:off x="3165758" y="11738509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ПОЕЗДОК авто</a:t>
            </a:r>
            <a:endParaRPr lang="en-US" b="1" dirty="0" smtClean="0"/>
          </a:p>
        </p:txBody>
      </p:sp>
      <p:pic>
        <p:nvPicPr>
          <p:cNvPr id="63" name="Рисунок 62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7902" y="10903625"/>
            <a:ext cx="1950181" cy="19501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AC134C-5D6B-4DFD-9749-909479E6CEEB}"/>
              </a:ext>
            </a:extLst>
          </p:cNvPr>
          <p:cNvSpPr/>
          <p:nvPr/>
        </p:nvSpPr>
        <p:spPr>
          <a:xfrm>
            <a:off x="2893650" y="3877976"/>
            <a:ext cx="59266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Количество </a:t>
            </a:r>
            <a:endParaRPr lang="ru-RU" dirty="0" smtClean="0"/>
          </a:p>
          <a:p>
            <a:r>
              <a:rPr lang="ru-RU" dirty="0" smtClean="0"/>
              <a:t>выполненных </a:t>
            </a:r>
            <a:r>
              <a:rPr lang="ru-RU" b="1" dirty="0" smtClean="0"/>
              <a:t>ЗАЯВОК </a:t>
            </a:r>
          </a:p>
          <a:p>
            <a:r>
              <a:rPr lang="ru-RU" b="1" dirty="0" smtClean="0"/>
              <a:t>ключевых</a:t>
            </a:r>
            <a:r>
              <a:rPr lang="ru-RU" b="1" i="1" dirty="0" smtClean="0"/>
              <a:t> </a:t>
            </a:r>
            <a:r>
              <a:rPr lang="ru-RU" dirty="0"/>
              <a:t>пользователей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3007104" y="1845479"/>
            <a:ext cx="3387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3519F"/>
                </a:solidFill>
              </a:rPr>
              <a:t>1569</a:t>
            </a:r>
            <a:endParaRPr lang="ru-RU" sz="10000" b="1" dirty="0">
              <a:solidFill>
                <a:srgbClr val="03519F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08176D8-92DF-47D2-8848-D4E3BEC97DD9}"/>
              </a:ext>
            </a:extLst>
          </p:cNvPr>
          <p:cNvGrpSpPr/>
          <p:nvPr/>
        </p:nvGrpSpPr>
        <p:grpSpPr>
          <a:xfrm>
            <a:off x="959208" y="3700313"/>
            <a:ext cx="1800000" cy="1800000"/>
            <a:chOff x="7783552" y="5058000"/>
            <a:chExt cx="1800000" cy="18000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CE7496D-9D30-4DCB-BAFC-F522F7D8CEA0}"/>
                </a:ext>
              </a:extLst>
            </p:cNvPr>
            <p:cNvSpPr/>
            <p:nvPr/>
          </p:nvSpPr>
          <p:spPr>
            <a:xfrm>
              <a:off x="7783552" y="5058000"/>
              <a:ext cx="1800000" cy="18000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70C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33ECBFDE-4DFA-4375-9A81-0F52D486A93E}"/>
                </a:ext>
              </a:extLst>
            </p:cNvPr>
            <p:cNvGrpSpPr/>
            <p:nvPr/>
          </p:nvGrpSpPr>
          <p:grpSpPr>
            <a:xfrm>
              <a:off x="7966135" y="5278161"/>
              <a:ext cx="1479714" cy="1479716"/>
              <a:chOff x="5044746" y="3645715"/>
              <a:chExt cx="1779279" cy="1779279"/>
            </a:xfrm>
          </p:grpSpPr>
          <p:pic>
            <p:nvPicPr>
              <p:cNvPr id="36" name="Рисунок 35" descr="Автомобиль">
                <a:extLst>
                  <a:ext uri="{FF2B5EF4-FFF2-40B4-BE49-F238E27FC236}">
                    <a16:creationId xmlns:a16="http://schemas.microsoft.com/office/drawing/2014/main" id="{EED6C706-11F2-4871-B0C6-EFA00322B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5044746" y="3645715"/>
                <a:ext cx="1779279" cy="1779279"/>
              </a:xfrm>
              <a:prstGeom prst="rect">
                <a:avLst/>
              </a:prstGeom>
            </p:spPr>
          </p:pic>
          <p:sp>
            <p:nvSpPr>
              <p:cNvPr id="39" name="Овал 7">
                <a:extLst>
                  <a:ext uri="{FF2B5EF4-FFF2-40B4-BE49-F238E27FC236}">
                    <a16:creationId xmlns:a16="http://schemas.microsoft.com/office/drawing/2014/main" id="{F090A7D9-F1BC-4710-A5C3-CC4A1673897A}"/>
                  </a:ext>
                </a:extLst>
              </p:cNvPr>
              <p:cNvSpPr/>
              <p:nvPr/>
            </p:nvSpPr>
            <p:spPr>
              <a:xfrm>
                <a:off x="5574232" y="3895422"/>
                <a:ext cx="303017" cy="173152"/>
              </a:xfrm>
              <a:custGeom>
                <a:avLst/>
                <a:gdLst>
                  <a:gd name="connsiteX0" fmla="*/ 0 w 498372"/>
                  <a:gd name="connsiteY0" fmla="*/ 450001 h 900001"/>
                  <a:gd name="connsiteX1" fmla="*/ 249186 w 498372"/>
                  <a:gd name="connsiteY1" fmla="*/ 0 h 900001"/>
                  <a:gd name="connsiteX2" fmla="*/ 498372 w 498372"/>
                  <a:gd name="connsiteY2" fmla="*/ 450001 h 900001"/>
                  <a:gd name="connsiteX3" fmla="*/ 249186 w 498372"/>
                  <a:gd name="connsiteY3" fmla="*/ 900002 h 900001"/>
                  <a:gd name="connsiteX4" fmla="*/ 0 w 498372"/>
                  <a:gd name="connsiteY4" fmla="*/ 450001 h 900001"/>
                  <a:gd name="connsiteX0" fmla="*/ 249186 w 498372"/>
                  <a:gd name="connsiteY0" fmla="*/ 900002 h 991442"/>
                  <a:gd name="connsiteX1" fmla="*/ 0 w 498372"/>
                  <a:gd name="connsiteY1" fmla="*/ 450001 h 991442"/>
                  <a:gd name="connsiteX2" fmla="*/ 249186 w 498372"/>
                  <a:gd name="connsiteY2" fmla="*/ 0 h 991442"/>
                  <a:gd name="connsiteX3" fmla="*/ 498372 w 498372"/>
                  <a:gd name="connsiteY3" fmla="*/ 450001 h 991442"/>
                  <a:gd name="connsiteX4" fmla="*/ 340626 w 498372"/>
                  <a:gd name="connsiteY4" fmla="*/ 991442 h 991442"/>
                  <a:gd name="connsiteX0" fmla="*/ 249186 w 498372"/>
                  <a:gd name="connsiteY0" fmla="*/ 900002 h 900002"/>
                  <a:gd name="connsiteX1" fmla="*/ 0 w 498372"/>
                  <a:gd name="connsiteY1" fmla="*/ 450001 h 900002"/>
                  <a:gd name="connsiteX2" fmla="*/ 249186 w 498372"/>
                  <a:gd name="connsiteY2" fmla="*/ 0 h 900002"/>
                  <a:gd name="connsiteX3" fmla="*/ 498372 w 498372"/>
                  <a:gd name="connsiteY3" fmla="*/ 450001 h 900002"/>
                  <a:gd name="connsiteX0" fmla="*/ 0 w 498372"/>
                  <a:gd name="connsiteY0" fmla="*/ 450001 h 450001"/>
                  <a:gd name="connsiteX1" fmla="*/ 249186 w 498372"/>
                  <a:gd name="connsiteY1" fmla="*/ 0 h 450001"/>
                  <a:gd name="connsiteX2" fmla="*/ 498372 w 498372"/>
                  <a:gd name="connsiteY2" fmla="*/ 450001 h 45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372" h="450001">
                    <a:moveTo>
                      <a:pt x="0" y="450001"/>
                    </a:moveTo>
                    <a:cubicBezTo>
                      <a:pt x="0" y="201472"/>
                      <a:pt x="111564" y="0"/>
                      <a:pt x="249186" y="0"/>
                    </a:cubicBezTo>
                    <a:cubicBezTo>
                      <a:pt x="386808" y="0"/>
                      <a:pt x="498372" y="201472"/>
                      <a:pt x="498372" y="450001"/>
                    </a:cubicBezTo>
                  </a:path>
                </a:pathLst>
              </a:custGeom>
              <a:solidFill>
                <a:schemeClr val="bg1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6613EC23-F715-49F0-A2D7-1A5F04E129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909" y="3691347"/>
                <a:ext cx="0" cy="1440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801530DC-96C3-4221-A423-682013C2F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0634" y="3770997"/>
                <a:ext cx="106453" cy="1440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114548D9-1621-42B0-9F75-027B8231CC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6731" y="3751422"/>
                <a:ext cx="106453" cy="1440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0817077" y="3965436"/>
            <a:ext cx="3387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3519F"/>
                </a:solidFill>
              </a:rPr>
              <a:t>3764</a:t>
            </a:r>
            <a:endParaRPr lang="ru-RU" sz="10000" b="1" dirty="0">
              <a:solidFill>
                <a:srgbClr val="03519F"/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08176D8-92DF-47D2-8848-D4E3BEC97DD9}"/>
              </a:ext>
            </a:extLst>
          </p:cNvPr>
          <p:cNvGrpSpPr/>
          <p:nvPr/>
        </p:nvGrpSpPr>
        <p:grpSpPr>
          <a:xfrm>
            <a:off x="15697787" y="3758462"/>
            <a:ext cx="1800000" cy="1800000"/>
            <a:chOff x="7783552" y="4833711"/>
            <a:chExt cx="1800000" cy="180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4CE7496D-9D30-4DCB-BAFC-F522F7D8CEA0}"/>
                </a:ext>
              </a:extLst>
            </p:cNvPr>
            <p:cNvSpPr/>
            <p:nvPr/>
          </p:nvSpPr>
          <p:spPr>
            <a:xfrm>
              <a:off x="7783552" y="4833711"/>
              <a:ext cx="1800000" cy="1800000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0070C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49" name="Рисунок 48" descr="Автомобиль">
              <a:extLst>
                <a:ext uri="{FF2B5EF4-FFF2-40B4-BE49-F238E27FC236}">
                  <a16:creationId xmlns:a16="http://schemas.microsoft.com/office/drawing/2014/main" id="{EED6C706-11F2-4871-B0C6-EFA00322B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966135" y="5053872"/>
              <a:ext cx="1479714" cy="1479716"/>
            </a:xfrm>
            <a:prstGeom prst="rect">
              <a:avLst/>
            </a:prstGeom>
          </p:spPr>
        </p:pic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7905421" y="1931304"/>
            <a:ext cx="3387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3519F"/>
                </a:solidFill>
              </a:rPr>
              <a:t>2195</a:t>
            </a:r>
            <a:endParaRPr lang="ru-RU" sz="10000" b="1" dirty="0">
              <a:solidFill>
                <a:srgbClr val="03519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EC819A-81B1-431F-9CF0-8A8884BF9611}"/>
              </a:ext>
            </a:extLst>
          </p:cNvPr>
          <p:cNvSpPr/>
          <p:nvPr/>
        </p:nvSpPr>
        <p:spPr>
          <a:xfrm>
            <a:off x="17905758" y="4276487"/>
            <a:ext cx="634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выполненных </a:t>
            </a:r>
            <a:r>
              <a:rPr lang="ru-RU" b="1" dirty="0" smtClean="0"/>
              <a:t>ЗАЯВОК </a:t>
            </a:r>
            <a:r>
              <a:rPr lang="ru-RU" dirty="0" smtClean="0"/>
              <a:t>пользователей</a:t>
            </a:r>
            <a:endParaRPr lang="ru-RU" sz="38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070305" y="1751400"/>
            <a:ext cx="13830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0" b="1" dirty="0" smtClean="0">
                <a:solidFill>
                  <a:srgbClr val="03519F"/>
                </a:solidFill>
              </a:rPr>
              <a:t>+</a:t>
            </a:r>
            <a:endParaRPr lang="ru-RU" sz="13000" b="1" dirty="0">
              <a:solidFill>
                <a:srgbClr val="03519F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9433986" y="3734604"/>
            <a:ext cx="13830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0" b="1" dirty="0" smtClean="0">
                <a:solidFill>
                  <a:srgbClr val="03519F"/>
                </a:solidFill>
              </a:rPr>
              <a:t>=</a:t>
            </a:r>
            <a:endParaRPr lang="ru-RU" sz="13000" b="1" dirty="0">
              <a:solidFill>
                <a:srgbClr val="03519F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0551548" y="8641504"/>
            <a:ext cx="3387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3519F"/>
                </a:solidFill>
              </a:rPr>
              <a:t>437</a:t>
            </a:r>
            <a:endParaRPr lang="ru-RU" sz="10000" b="1" dirty="0">
              <a:solidFill>
                <a:srgbClr val="03519F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2EC819A-81B1-431F-9CF0-8A8884BF9611}"/>
              </a:ext>
            </a:extLst>
          </p:cNvPr>
          <p:cNvSpPr/>
          <p:nvPr/>
        </p:nvSpPr>
        <p:spPr>
          <a:xfrm>
            <a:off x="9720702" y="11835143"/>
            <a:ext cx="634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Совместных ЗАЯВОК </a:t>
            </a:r>
            <a:endParaRPr lang="ru-RU" sz="38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9060638" y="6691779"/>
            <a:ext cx="87073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3519F"/>
                </a:solidFill>
              </a:rPr>
              <a:t>В 2 раза больше 2018 г.</a:t>
            </a:r>
            <a:endParaRPr lang="ru-RU" sz="3500" b="1" dirty="0">
              <a:solidFill>
                <a:srgbClr val="03519F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6493165" y="11142782"/>
            <a:ext cx="2291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Было</a:t>
            </a:r>
          </a:p>
          <a:p>
            <a:r>
              <a:rPr lang="ru-RU" sz="5000" b="1" dirty="0" smtClean="0">
                <a:solidFill>
                  <a:schemeClr val="tx1"/>
                </a:solidFill>
              </a:rPr>
              <a:t>38</a:t>
            </a:r>
            <a:endParaRPr lang="ru-RU" sz="5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21183529" y="11098917"/>
            <a:ext cx="27804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Стало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5000" b="1" dirty="0" smtClean="0">
                <a:solidFill>
                  <a:schemeClr val="tx1"/>
                </a:solidFill>
              </a:rPr>
              <a:t>112</a:t>
            </a:r>
            <a:endParaRPr lang="ru-RU" sz="5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6887449" y="8824548"/>
            <a:ext cx="6496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3519F"/>
                </a:solidFill>
              </a:rPr>
              <a:t>Пользователей</a:t>
            </a:r>
            <a:endParaRPr lang="ru-RU" sz="6000" b="1" dirty="0">
              <a:solidFill>
                <a:srgbClr val="03519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423" y="10622279"/>
            <a:ext cx="1769947" cy="19362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52" y="10908579"/>
            <a:ext cx="1708241" cy="17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009352" y="720243"/>
            <a:ext cx="20245768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РЕЗУЛЬТАТЫ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2896518" y="2391832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Регламентированы плановые и оперативные поездки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6518860" y="5418344"/>
            <a:ext cx="98928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Внедрен диспетчер 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1362293" y="6859806"/>
            <a:ext cx="98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Установлены лимиты</a:t>
            </a:r>
          </a:p>
          <a:p>
            <a:r>
              <a:rPr lang="ru-RU" sz="5000" b="1" dirty="0" smtClean="0">
                <a:solidFill>
                  <a:srgbClr val="03519F"/>
                </a:solidFill>
              </a:rPr>
              <a:t>для пользователей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14710914" y="9624656"/>
            <a:ext cx="9673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Улучшено качество планирования поездок</a:t>
            </a:r>
            <a:endParaRPr lang="ru-RU" sz="5000" b="1" dirty="0">
              <a:solidFill>
                <a:srgbClr val="03519F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2" y="1607267"/>
            <a:ext cx="2333625" cy="2667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93" y="4139066"/>
            <a:ext cx="2333625" cy="2667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31" y="6140066"/>
            <a:ext cx="2333625" cy="2667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345" y="8807066"/>
            <a:ext cx="23336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00FF"/>
      </a:folHlink>
    </a:clrScheme>
    <a:fontScheme name="Другая 2">
      <a:majorFont>
        <a:latin typeface="Myriad Pro"/>
        <a:ea typeface="Helvetica"/>
        <a:cs typeface="Helvetica"/>
      </a:majorFont>
      <a:minorFont>
        <a:latin typeface="Myriad Pro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14834</TotalTime>
  <Words>334</Words>
  <Application>Microsoft Office PowerPoint</Application>
  <PresentationFormat>Произвольный</PresentationFormat>
  <Paragraphs>137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Бусыгина Ольга</dc:creator>
  <cp:lastModifiedBy>Ирина Г. Кондратьева</cp:lastModifiedBy>
  <cp:revision>627</cp:revision>
  <cp:lastPrinted>2019-05-31T10:16:56Z</cp:lastPrinted>
  <dcterms:modified xsi:type="dcterms:W3CDTF">2019-06-26T13:30:45Z</dcterms:modified>
</cp:coreProperties>
</file>