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7" r:id="rId2"/>
    <p:sldId id="321" r:id="rId3"/>
    <p:sldId id="365" r:id="rId4"/>
    <p:sldId id="366" r:id="rId5"/>
    <p:sldId id="367" r:id="rId6"/>
    <p:sldId id="368" r:id="rId7"/>
    <p:sldId id="345" r:id="rId8"/>
    <p:sldId id="370" r:id="rId9"/>
    <p:sldId id="353" r:id="rId10"/>
    <p:sldId id="33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444" autoAdjust="0"/>
  </p:normalViewPr>
  <p:slideViewPr>
    <p:cSldViewPr>
      <p:cViewPr>
        <p:scale>
          <a:sx n="65" d="100"/>
          <a:sy n="65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57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12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44099570035002"/>
          <c:y val="5.4530705738578066E-2"/>
          <c:w val="0.8921668636144805"/>
          <c:h val="0.818151635414995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Кол-во детей</c:v>
                </c:pt>
              </c:strCache>
            </c:strRef>
          </c:tx>
          <c:spPr>
            <a:solidFill>
              <a:srgbClr val="9999FF"/>
            </a:solidFill>
            <a:ln w="1144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051467906484018E-2"/>
                  <c:y val="-6.5322988803713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760529413679192E-2"/>
                  <c:y val="-4.4358240030943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463927128186654E-2"/>
                  <c:y val="-4.0152945968966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2882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Black" pitchFamily="34" charset="0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533</c:v>
                </c:pt>
                <c:pt idx="1">
                  <c:v>533</c:v>
                </c:pt>
                <c:pt idx="2">
                  <c:v>608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2174720"/>
        <c:axId val="82176256"/>
        <c:axId val="0"/>
      </c:bar3DChart>
      <c:catAx>
        <c:axId val="8217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Black" pitchFamily="34" charset="0"/>
                <a:ea typeface="Arial Cyr"/>
                <a:cs typeface="Arial Cyr"/>
              </a:defRPr>
            </a:pPr>
            <a:endParaRPr lang="ru-RU"/>
          </a:p>
        </c:txPr>
        <c:crossAx val="8217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176256"/>
        <c:scaling>
          <c:orientation val="minMax"/>
        </c:scaling>
        <c:delete val="0"/>
        <c:axPos val="l"/>
        <c:majorGridlines>
          <c:spPr>
            <a:ln w="286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Black" pitchFamily="34" charset="0"/>
                <a:ea typeface="Arial Cyr"/>
                <a:cs typeface="Arial Cyr"/>
              </a:defRPr>
            </a:pPr>
            <a:endParaRPr lang="ru-RU"/>
          </a:p>
        </c:txPr>
        <c:crossAx val="82174720"/>
        <c:crosses val="autoZero"/>
        <c:crossBetween val="between"/>
      </c:valAx>
      <c:spPr>
        <a:noFill/>
        <a:ln w="228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9A07A-A416-4455-952A-166A2045D531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FE61C-38FC-4714-943F-D2DF6D9E7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0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B8D9F-2D9E-4294-9E61-09DDBD47FC3A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7BCBB-5E2B-422E-9C93-B16D1D1A1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2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7BCBB-5E2B-422E-9C93-B16D1D1A1C7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9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7BCBB-5E2B-422E-9C93-B16D1D1A1C7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0A0B7-456B-4E81-A3BF-2EBC2FE4EC1E}" type="datetime1">
              <a:rPr lang="ru-RU" smtClean="0"/>
              <a:t>14.07.2019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ACAC-1451-4E17-A1B4-6424B321D108}" type="datetime1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B119B-F6CF-43F1-9F44-0CB76AFA4791}" type="datetime1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396A5-DB68-46BE-A56F-637B1445E3CE}" type="datetime1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B381B-735C-493B-A01B-2524FE4D3423}" type="datetime1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3E36D-39CE-43F7-9481-620FD0239CDD}" type="datetime1">
              <a:rPr lang="ru-RU" smtClean="0"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38229-12D4-403F-9FF4-D6CE251DF043}" type="datetime1">
              <a:rPr lang="ru-RU" smtClean="0"/>
              <a:t>14.07.2019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0EE5EE-F80F-4DBC-847E-4AC373291F43}" type="datetime1">
              <a:rPr lang="ru-RU" smtClean="0"/>
              <a:t>14.07.2019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06843-613E-4858-9ED9-FBEF4092201E}" type="datetime1">
              <a:rPr lang="ru-RU" smtClean="0"/>
              <a:t>14.07.2019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D0A0A-CE2C-4C34-9B40-41F349D05013}" type="datetime1">
              <a:rPr lang="ru-RU" smtClean="0"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4AA56-BC83-4049-8590-14207C703B1D}" type="datetime1">
              <a:rPr lang="ru-RU" smtClean="0"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392C39-52C5-41D9-BD1C-C71003684A27}" type="datetime1">
              <a:rPr lang="ru-RU" smtClean="0"/>
              <a:t>14.07.2019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31464C-9179-43AD-B61C-7C18CB114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46388" y="2852936"/>
            <a:ext cx="81724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Муниципальное образование «Город Волгодонск» Ростовской области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Муниципальное бюджетное учреждение центр психолого-педагогической, медицинской и социальной помощи «Гармония»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г.Волгодонска</a:t>
            </a:r>
            <a:endParaRPr lang="ru-RU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Лидер практики: Мельничук Галина Николаевна, директор МБУ ЦППМСП «Гармония</a:t>
            </a:r>
            <a:r>
              <a:rPr lang="ru-RU" alt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» </a:t>
            </a:r>
            <a:r>
              <a:rPr lang="ru-RU" alt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г.Волгодонска</a:t>
            </a:r>
            <a:endParaRPr lang="ru-RU" alt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116632"/>
            <a:ext cx="8172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«Психолого-медико-педагогическое </a:t>
            </a:r>
            <a:r>
              <a:rPr lang="ru-RU" sz="2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сопровождение детей с ограниченными возможностями здоровья и </a:t>
            </a:r>
            <a:r>
              <a:rPr lang="ru-RU" sz="2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инвалидностью»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464C-9179-43AD-B61C-7C18CB1148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418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Перспективы развития практики: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845517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3683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722313" algn="l"/>
              </a:tabLst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 раннего выявления детей с проблемами развития и оказания им своевременной помощи; </a:t>
            </a:r>
          </a:p>
          <a:p>
            <a:pPr marL="442913" indent="3683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722313" algn="l"/>
              </a:tabLst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взаимодействия специалистов центра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«Гармония» с образовательными учреждениями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учреждениями здравоохранения, общественными организациями по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вопросам оказания своевременной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помощи детям с ОВЗ и инвалидностью;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42913" indent="3683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722313" algn="l"/>
              </a:tabLst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информационно-коммуникационных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технологий как средства повышения эффективности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психолого-медико-педагогического сопровождения; </a:t>
            </a:r>
          </a:p>
          <a:p>
            <a:pPr marL="442913" indent="3683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722313" algn="l"/>
              </a:tabLst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разнообразных форм повышения профессионального мастерства педагогических работников, формирование у них потребности в постоянном профессиональном совершенствовании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464C-9179-43AD-B61C-7C18CB11481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94968"/>
            <a:ext cx="7920880" cy="59534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Суть муниципальной 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практики: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детей с ОВЗ  и инвалидностью рассматривается как приоритетное направление современной политики в образовании.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 системе образования города Волгодонска создаются условия для совместного обучения детей с ОВЗ  и инвалидностью с нормативно развивающимися сверстниками, то есть внедряется практика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инклюзивного образования, что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позволяет принципиально расширить возможности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социализации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 особыми образовательными потребностями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/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эффективного внедрения инклюзивного образования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всей образовательной среды, организация психолого-педагогического и медико-социального сопровождения участников образовательного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процесса, сотрудничества с социальными партнерами.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Цель </a:t>
            </a:r>
            <a:r>
              <a:rPr lang="ru-RU" sz="2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муниципальной 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практики: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оптимальных  условий для оказания комплексной помощи   детям с ОВЗ и инвалидностью, способствующей их личностному развитию и успешной социализации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464C-9179-43AD-B61C-7C18CB11481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940"/>
            <a:ext cx="8172400" cy="5953432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Задачи </a:t>
            </a:r>
            <a:r>
              <a:rPr lang="ru-RU" sz="2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муниципальной практики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Создание комплексной модели взаимодействия и социального партнерства между организациями, уч­реждениями, обеспечивающими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психо­лого-педагогическую и социальную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поддержку детей с ОВЗ и инвалидностью.</a:t>
            </a:r>
          </a:p>
          <a:p>
            <a:pPr marL="82296" indent="0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Комплексное обследование индивидуальных особенностей детей с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ОВЗ,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их образовательных и социальных потребностей, разработка рекомендаций по оптимальному образовательному маршруту и созданию специальных условий обучения.</a:t>
            </a:r>
          </a:p>
          <a:p>
            <a:pPr marL="82296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Создание Службы ранней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помощи.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Оказание комплексной психолого-педагогической и медико-социальной помощи детям с ОВЗ и инвалидностью.</a:t>
            </a:r>
          </a:p>
          <a:p>
            <a:pPr marL="82296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Информационно-методическая помощь образовательным организациям в выборе оптимальных методов обучения и воспитания,  в разработке адаптированных образовательных программ для детей с ОВЗ с учетом их индивидуальных особенностей и образовательных потребностей. </a:t>
            </a:r>
          </a:p>
          <a:p>
            <a:pPr marL="82296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Повышение психолого-педагогической компетентности родителей, помощь семьям по  адаптации и интеграции детей с ОВЗ и инвалидностью в социуме.</a:t>
            </a:r>
          </a:p>
          <a:p>
            <a:pPr marL="0">
              <a:lnSpc>
                <a:spcPct val="90000"/>
              </a:lnSpc>
              <a:defRPr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464C-9179-43AD-B61C-7C18CB1148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464C-9179-43AD-B61C-7C18CB114814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795383"/>
              </p:ext>
            </p:extLst>
          </p:nvPr>
        </p:nvGraphicFramePr>
        <p:xfrm>
          <a:off x="1187623" y="692696"/>
          <a:ext cx="7776865" cy="58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720"/>
                <a:gridCol w="4116825"/>
                <a:gridCol w="2880320"/>
              </a:tblGrid>
              <a:tr h="617152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Black" pitchFamily="34" charset="0"/>
                        </a:rPr>
                        <a:t> №п/п</a:t>
                      </a:r>
                      <a:endParaRPr lang="ru-RU" sz="12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Black" pitchFamily="34" charset="0"/>
                        </a:rPr>
                        <a:t>Показатель</a:t>
                      </a:r>
                      <a:r>
                        <a:rPr lang="ru-RU" sz="1200" dirty="0">
                          <a:effectLst/>
                          <a:latin typeface="Arial Black" pitchFamily="34" charset="0"/>
                        </a:rPr>
                        <a:t>, единица измерения</a:t>
                      </a:r>
                      <a:endParaRPr lang="ru-RU" sz="12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</a:rPr>
                        <a:t>Значение показателя</a:t>
                      </a:r>
                      <a:endParaRPr lang="ru-RU" sz="12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6924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</a:rPr>
                        <a:t>1.</a:t>
                      </a:r>
                      <a:endParaRPr lang="ru-RU" sz="12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Число детей,  </a:t>
                      </a: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прошедших комплексное </a:t>
                      </a:r>
                      <a:r>
                        <a:rPr lang="x-none" sz="120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психолого-медико-педагогическ</a:t>
                      </a:r>
                      <a:r>
                        <a:rPr lang="ru-RU" sz="1200" dirty="0" err="1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ое</a:t>
                      </a:r>
                      <a:r>
                        <a:rPr lang="ru-RU" sz="1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обследование на городской ПМПК с установлением статуса ребенка с ОВЗ</a:t>
                      </a:r>
                      <a:endParaRPr lang="ru-RU" sz="1200" dirty="0">
                        <a:effectLst/>
                        <a:latin typeface="Arial Black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2202 ребенка с ОВЗ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(за 2016-2019 годы)</a:t>
                      </a:r>
                      <a:endParaRPr lang="ru-RU" sz="1200" dirty="0">
                        <a:effectLst/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193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</a:rPr>
                        <a:t>2.</a:t>
                      </a:r>
                      <a:endParaRPr lang="ru-RU" sz="12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Число детей раннего возраста, охваченных </a:t>
                      </a:r>
                      <a:r>
                        <a:rPr lang="x-none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психолого-педагогичес</a:t>
                      </a: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кой помощью</a:t>
                      </a:r>
                      <a:endParaRPr lang="ru-RU" sz="1200" dirty="0">
                        <a:effectLst/>
                        <a:latin typeface="Arial Black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350 детей раннего возраста с нарушениями развития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(за 2016-2019 годы)</a:t>
                      </a:r>
                      <a:endParaRPr lang="ru-RU" sz="1200" dirty="0">
                        <a:effectLst/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8656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</a:rPr>
                        <a:t>3.</a:t>
                      </a:r>
                      <a:endParaRPr lang="ru-RU" sz="12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Доля специалистов высшей и первой  квалификационной категории,  оказывающих психолого- медико- педагогическую  помощь детям</a:t>
                      </a:r>
                      <a:r>
                        <a:rPr lang="ru-RU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с ОВЗ и инвалидностью</a:t>
                      </a:r>
                      <a:endParaRPr lang="ru-RU" sz="1200">
                        <a:effectLst/>
                        <a:latin typeface="Arial Black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93%</a:t>
                      </a:r>
                      <a:endParaRPr lang="ru-RU" sz="1200" dirty="0">
                        <a:effectLst/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038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</a:rPr>
                        <a:t>4.</a:t>
                      </a:r>
                      <a:endParaRPr lang="ru-RU" sz="12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Охват педагогов-психологов, учителей-логопедов образовательных учреждений информационно-методической помощью по вопросам обучения, воспитания, развития, социализации  </a:t>
                      </a:r>
                      <a:r>
                        <a:rPr lang="x-none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дет</a:t>
                      </a:r>
                      <a:r>
                        <a:rPr lang="ru-RU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ей с ОВЗ и инвалидностью</a:t>
                      </a:r>
                      <a:endParaRPr lang="ru-RU" sz="1200">
                        <a:effectLst/>
                        <a:latin typeface="Arial Black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038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</a:rPr>
                        <a:t>5.</a:t>
                      </a:r>
                      <a:endParaRPr lang="ru-RU" sz="1200" dirty="0">
                        <a:effectLst/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Доля родителей (законных представителей) детей с ОВЗ и инвалидностью, </a:t>
                      </a:r>
                      <a:r>
                        <a:rPr lang="x-none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удовлетворенн</a:t>
                      </a:r>
                      <a:r>
                        <a:rPr lang="ru-RU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ых</a:t>
                      </a:r>
                      <a:r>
                        <a:rPr lang="x-none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 качеством оказанной психолого-</a:t>
                      </a:r>
                      <a:r>
                        <a:rPr lang="ru-RU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медико-</a:t>
                      </a:r>
                      <a:r>
                        <a:rPr lang="x-none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педагогической помощи </a:t>
                      </a:r>
                      <a:r>
                        <a:rPr lang="ru-RU" sz="120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детям (%)</a:t>
                      </a:r>
                      <a:endParaRPr lang="ru-RU" sz="1200">
                        <a:effectLst/>
                        <a:latin typeface="Arial Black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Arial Black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40196"/>
            <a:ext cx="7416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Достигнутые результаты практики: 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890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51114"/>
            <a:ext cx="8028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Городская </a:t>
            </a:r>
            <a:r>
              <a:rPr lang="ru-RU" sz="2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психолого-медико-педагогическая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комиссия (ПМПК)</a:t>
            </a:r>
          </a:p>
          <a:p>
            <a:pPr>
              <a:buFontTx/>
              <a:buChar char="-"/>
            </a:pPr>
            <a:endParaRPr lang="ru-RU" altLang="ru-RU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75656" y="260648"/>
            <a:ext cx="7668344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3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5273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проводит комплексное</a:t>
            </a:r>
          </a:p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обследование детей с ОВЗ;</a:t>
            </a:r>
          </a:p>
          <a:p>
            <a:pPr>
              <a:buFontTx/>
              <a:buChar char="-"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 психолого-</a:t>
            </a:r>
          </a:p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медико-педагогической помощи;</a:t>
            </a:r>
          </a:p>
          <a:p>
            <a:pPr>
              <a:buFontTx/>
              <a:buChar char="-"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определяет 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адекватный  </a:t>
            </a:r>
          </a:p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образовательный  маршрут;</a:t>
            </a:r>
          </a:p>
          <a:p>
            <a:pPr>
              <a:buFontTx/>
              <a:buChar char="-"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проводит 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</a:t>
            </a:r>
          </a:p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выполнения рекомендаций  ПМПК.</a:t>
            </a:r>
          </a:p>
          <a:p>
            <a:pPr algn="ctr"/>
            <a:endParaRPr lang="ru-RU" sz="1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Количество детей с ОВЗ, прошедших </a:t>
            </a:r>
          </a:p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комплексное обследование на ПМПК: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D:\Фото  в ОЦППМС 2017 ноябрь\Обследование ребенка на ПМП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777"/>
            <a:ext cx="3365652" cy="237246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464C-9179-43AD-B61C-7C18CB114814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Объект 9"/>
          <p:cNvGraphicFramePr/>
          <p:nvPr>
            <p:extLst>
              <p:ext uri="{D42A27DB-BD31-4B8C-83A1-F6EECF244321}">
                <p14:modId xmlns:p14="http://schemas.microsoft.com/office/powerpoint/2010/main" val="3117284373"/>
              </p:ext>
            </p:extLst>
          </p:nvPr>
        </p:nvGraphicFramePr>
        <p:xfrm>
          <a:off x="2483768" y="4365104"/>
          <a:ext cx="547260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8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Служба ранней помощи детям </a:t>
            </a:r>
            <a:b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2-3-летнего 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возраста </a:t>
            </a:r>
          </a:p>
        </p:txBody>
      </p:sp>
      <p:pic>
        <p:nvPicPr>
          <p:cNvPr id="39940" name="Picture 4" descr="D:\День откр дверей 2016\IMG_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04" y="3789040"/>
            <a:ext cx="3803914" cy="285293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Фото  в ОЦППМС 2017 ноябрь\Развивающее занятие с ребенком раннего возра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84784"/>
            <a:ext cx="4334599" cy="288032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1751964"/>
            <a:ext cx="32769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Проведено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обследование 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350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детей 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 2016-2019гг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.) 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3" y="4763076"/>
            <a:ext cx="3884881" cy="161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Проведены развивающие занятия 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120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детьми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 2016-2019гг.)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464C-9179-43AD-B61C-7C18CB11481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95637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 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n-ea"/>
                <a:cs typeface="+mn-cs"/>
              </a:rPr>
              <a:t>Коррекционно-развивающие, физкультурно-оздоровительные 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n-ea"/>
                <a:cs typeface="+mn-cs"/>
              </a:rPr>
              <a:t>занятия с детьми </a:t>
            </a:r>
            <a:r>
              <a:rPr lang="ru-RU" sz="31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1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endParaRPr lang="ru-RU" sz="31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027" name="Picture 3" descr="D:\Фото  в ОЦППМС 2017 ноябрь\Физкультурно-оздоровительное занятие 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283" y="4248609"/>
            <a:ext cx="3662304" cy="24335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4911" y="1751964"/>
            <a:ext cx="3786214" cy="6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D:\Все с рабочего стола январь 2015\День открытых дверей 15\Фото День открытых дверей\IMG_01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231210"/>
            <a:ext cx="3457689" cy="243358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464C-9179-43AD-B61C-7C18CB11481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2" descr="E:\фото и видео материалы по деятельности центра\фото и фидео Анна Ивановна\IMG_5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31201"/>
            <a:ext cx="3457689" cy="240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:\Users\Гармония\Desktop\Фото Октябрь-декабрь\ноябрь 2015 Центр\IMG_00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45" y="1529883"/>
            <a:ext cx="3662304" cy="24018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62597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484784"/>
          </a:xfrm>
        </p:spPr>
        <p:txBody>
          <a:bodyPr>
            <a:no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Информационно-методическая</a:t>
            </a:r>
            <a:b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помощь 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педагогам образовательных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2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учреждений</a:t>
            </a:r>
            <a:endParaRPr lang="ru-RU" sz="2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3" descr="C:\Documents and Settings\Admin\Рабочий стол\Новая папка\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5194" y="4127957"/>
            <a:ext cx="2539294" cy="190394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F:\На сайт о фестивале в Управление образования\htmlimage 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39" y="4117340"/>
            <a:ext cx="2506409" cy="19039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2" descr="IMG_003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117340"/>
            <a:ext cx="2520280" cy="190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464C-9179-43AD-B61C-7C18CB11481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1" name="Рисунок 10" descr="H:\круглые столы-УО психологи дошкольники\тополёк -23.01.2015г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2984" y="1412776"/>
            <a:ext cx="23762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3356993"/>
            <a:ext cx="8784976" cy="3672408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Методические объединения педагогов-психологов,                        учителей-логопедов, школа молодого специалиста</a:t>
            </a:r>
          </a:p>
          <a:p>
            <a:pPr marL="82296" indent="0">
              <a:buNone/>
            </a:pPr>
            <a:endParaRPr lang="ru-RU" sz="2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82296" indent="0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82296" indent="0">
              <a:buNone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82296" indent="0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82296" indent="0">
              <a:buNone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82296" indent="0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marL="82296" indent="0" algn="ctr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marL="82296" indent="0" algn="ctr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marL="82296" indent="0" algn="ctr">
              <a:buNone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marL="82296" indent="0" algn="ctr">
              <a:buNone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Формы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работы: круглые столы, совещания,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семинары,     практикумы, мастер-классы, консультации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marL="82296" indent="0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2" name="Рисунок 11" descr="D:\22.11.18 День отк дверей\МО 2018\Фото дня психолога 2018\DSC_478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38" y="1412776"/>
            <a:ext cx="2506409" cy="182142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2" descr="D:\ФОТО круглый стол 13.12.18\IMG_00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376264" cy="182142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206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Работа с родителями </a:t>
            </a:r>
          </a:p>
        </p:txBody>
      </p:sp>
      <p:pic>
        <p:nvPicPr>
          <p:cNvPr id="7" name="Рисунок 6" descr="D:\Все с рабочего стола январь 2015\Задача и фото 2016 год\Родительское собрани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00519"/>
            <a:ext cx="3096344" cy="200454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Объект 10" descr="D:\Фото  в ОЦППМС 2017 ноябрь\Клуб для замещающих семей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3312368" cy="244827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83281" y="620688"/>
            <a:ext cx="4896544" cy="152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-   Тренинги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ндивидуальные консультации;</a:t>
            </a:r>
          </a:p>
          <a:p>
            <a:pPr marL="285750" indent="-28575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родительские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собрания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464C-9179-43AD-B61C-7C18CB11481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7319" y="3129759"/>
            <a:ext cx="4896544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Городской 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семейный клуб 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родителей детей-инвалидов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marL="285750" indent="-28575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" name="Picture 3" descr="IMG Рис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937" y="4413187"/>
            <a:ext cx="2660585" cy="203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:\Все с рабочего стола январь 2015\Фото в обл. центр\IMG Рис 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12387"/>
            <a:ext cx="2600743" cy="203406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2" descr="C:\Documents and Settings\Admin\Рабочий стол\Новая папка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413187"/>
            <a:ext cx="2592288" cy="2034061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400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1668</TotalTime>
  <Words>521</Words>
  <Application>Microsoft Office PowerPoint</Application>
  <PresentationFormat>Экран (4:3)</PresentationFormat>
  <Paragraphs>105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PowerPoint</vt:lpstr>
      <vt:lpstr>Презентация PowerPoint</vt:lpstr>
      <vt:lpstr>Презентация PowerPoint</vt:lpstr>
      <vt:lpstr>Достигнутые результаты практики:  </vt:lpstr>
      <vt:lpstr>Презентация PowerPoint</vt:lpstr>
      <vt:lpstr>Служба ранней помощи детям  2-3-летнего возраста </vt:lpstr>
      <vt:lpstr>      Коррекционно-развивающие, физкультурно-оздоровительные занятия с детьми  </vt:lpstr>
      <vt:lpstr>Информационно-методическая  помощь педагогам образовательных  учреждений</vt:lpstr>
      <vt:lpstr>Работа с родителями </vt:lpstr>
      <vt:lpstr>  Перспективы развития практики: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КАК РЕСУРС РАЗВИТИЯ ЛИЧНОСТИ В ИННОВАЦИОННОМ ОБРАЗОВАНИИ</dc:title>
  <dc:creator>sotrudnik</dc:creator>
  <cp:lastModifiedBy>Гармония</cp:lastModifiedBy>
  <cp:revision>161</cp:revision>
  <dcterms:created xsi:type="dcterms:W3CDTF">2015-10-26T12:15:04Z</dcterms:created>
  <dcterms:modified xsi:type="dcterms:W3CDTF">2019-07-14T20:31:18Z</dcterms:modified>
</cp:coreProperties>
</file>