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61" r:id="rId6"/>
    <p:sldId id="263" r:id="rId7"/>
    <p:sldId id="264" r:id="rId8"/>
    <p:sldId id="265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74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B987A-964C-4A1D-84E3-2B76BB42DF29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6DB3C-0CF9-40E7-8149-58CAED79D6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68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6DB3C-0CF9-40E7-8149-58CAED79D6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2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6DB3C-0CF9-40E7-8149-58CAED79D6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91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openxmlformats.org/officeDocument/2006/relationships/image" Target="../media/image28.jpeg"/><Relationship Id="rId21" Type="http://schemas.microsoft.com/office/2007/relationships/hdphoto" Target="../media/hdphoto9.wdp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microsoft.com/office/2007/relationships/hdphoto" Target="../media/hdphoto7.wdp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9.jpeg"/><Relationship Id="rId15" Type="http://schemas.openxmlformats.org/officeDocument/2006/relationships/image" Target="../media/image35.jpeg"/><Relationship Id="rId23" Type="http://schemas.microsoft.com/office/2007/relationships/hdphoto" Target="../media/hdphoto10.wdp"/><Relationship Id="rId10" Type="http://schemas.openxmlformats.org/officeDocument/2006/relationships/image" Target="../media/image32.jpeg"/><Relationship Id="rId19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1.jpeg"/><Relationship Id="rId14" Type="http://schemas.openxmlformats.org/officeDocument/2006/relationships/image" Target="../media/image34.jpeg"/><Relationship Id="rId22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9.png"/><Relationship Id="rId18" Type="http://schemas.microsoft.com/office/2007/relationships/hdphoto" Target="../media/hdphoto14.wdp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17" Type="http://schemas.openxmlformats.org/officeDocument/2006/relationships/image" Target="../media/image52.png"/><Relationship Id="rId2" Type="http://schemas.openxmlformats.org/officeDocument/2006/relationships/image" Target="../media/image40.pn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3.jpe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19" Type="http://schemas.openxmlformats.org/officeDocument/2006/relationships/image" Target="../media/image53.jpeg"/><Relationship Id="rId4" Type="http://schemas.openxmlformats.org/officeDocument/2006/relationships/image" Target="../media/image42.pn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0513"/>
            <a:ext cx="8640960" cy="55368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-243408"/>
            <a:ext cx="9144000" cy="147002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 учреждение  культуры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«Центральная городская библиотека им. В. Маяковского»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(г. Саров, Нижегородская обл.)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1884524"/>
            <a:ext cx="7848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</a:p>
          <a:p>
            <a:pPr algn="ctr"/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</a:p>
          <a:p>
            <a:pPr algn="ctr"/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ОТКРЫТЫМ </a:t>
            </a:r>
          </a:p>
          <a:p>
            <a:pPr algn="ctr"/>
            <a:r>
              <a:rPr lang="ru-RU" sz="3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НЕБОМ»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275" r="9073"/>
          <a:stretch/>
        </p:blipFill>
        <p:spPr bwMode="auto">
          <a:xfrm>
            <a:off x="-25829" y="3051959"/>
            <a:ext cx="1582017" cy="179315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5446" r="16501" b="965"/>
          <a:stretch/>
        </p:blipFill>
        <p:spPr bwMode="auto">
          <a:xfrm>
            <a:off x="4324230" y="-12706"/>
            <a:ext cx="2067688" cy="1890857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3144" r="3632" b="3720"/>
          <a:stretch/>
        </p:blipFill>
        <p:spPr bwMode="auto">
          <a:xfrm>
            <a:off x="1949034" y="-11732"/>
            <a:ext cx="2375196" cy="18771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88" y="1878150"/>
            <a:ext cx="2323353" cy="171671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9" y="1865446"/>
            <a:ext cx="1582017" cy="11865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9"/>
          <a:stretch/>
        </p:blipFill>
        <p:spPr bwMode="auto">
          <a:xfrm>
            <a:off x="0" y="0"/>
            <a:ext cx="1922856" cy="1840391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3940" r="11550" b="4313"/>
          <a:stretch/>
        </p:blipFill>
        <p:spPr bwMode="auto">
          <a:xfrm>
            <a:off x="3855563" y="1862769"/>
            <a:ext cx="2061213" cy="172779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32499" r="6659" b="6407"/>
          <a:stretch/>
        </p:blipFill>
        <p:spPr bwMode="auto">
          <a:xfrm>
            <a:off x="3399588" y="3594868"/>
            <a:ext cx="2024115" cy="125402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4447" r="4505" b="6920"/>
          <a:stretch/>
        </p:blipFill>
        <p:spPr bwMode="auto">
          <a:xfrm>
            <a:off x="-21227" y="4845116"/>
            <a:ext cx="2655088" cy="199807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5" r="71841"/>
          <a:stretch/>
        </p:blipFill>
        <p:spPr bwMode="auto">
          <a:xfrm>
            <a:off x="2677639" y="4817192"/>
            <a:ext cx="2142388" cy="2026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10999" r="3400" b="6786"/>
          <a:stretch/>
        </p:blipFill>
        <p:spPr bwMode="auto">
          <a:xfrm>
            <a:off x="1556188" y="3562174"/>
            <a:ext cx="1843400" cy="125501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03" y="1616131"/>
            <a:ext cx="2938463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41167"/>
            <a:ext cx="42862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10684" r="15178" b="28030"/>
          <a:stretch/>
        </p:blipFill>
        <p:spPr bwMode="auto">
          <a:xfrm>
            <a:off x="7164288" y="5203066"/>
            <a:ext cx="2006420" cy="1654934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976" y="1631864"/>
            <a:ext cx="6984776" cy="36163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под открытым небом»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библиотекари предлагают не только познакомиться с фондом библиотеки, но и принять участие в разнообразных игровых, познавательных, литературных программах, посвященных творчеству русских и зарубежных писателей и поэтов, книгам-юбилярам, по актуальным темам: экология, краеведение, гражданско-правовое просвещение, здоровый образ жизни, безопасность жизнедеятельности и др. Встречи проводятся в интерактивном формате с обязательным участием читателей в играх, викторинах, конкурсах. Организуются </a:t>
            </a:r>
            <a:r>
              <a:rPr lang="ru-RU" sz="1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игровые программы, мастер-классы.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" t="2764" r="3068" b="52149"/>
          <a:stretch/>
        </p:blipFill>
        <p:spPr bwMode="auto">
          <a:xfrm>
            <a:off x="3066" y="5301242"/>
            <a:ext cx="2824120" cy="1556758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5269" r="4383" b="5263"/>
          <a:stretch/>
        </p:blipFill>
        <p:spPr bwMode="auto">
          <a:xfrm>
            <a:off x="2478295" y="5301242"/>
            <a:ext cx="2224138" cy="1581874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8376" r="3521" b="4463"/>
          <a:stretch/>
        </p:blipFill>
        <p:spPr bwMode="auto">
          <a:xfrm>
            <a:off x="9542" y="-1"/>
            <a:ext cx="2301345" cy="1631863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8141" r="16469" b="4561"/>
          <a:stretch/>
        </p:blipFill>
        <p:spPr bwMode="auto">
          <a:xfrm>
            <a:off x="7164288" y="-14999"/>
            <a:ext cx="1979712" cy="2672596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5138" r="9774" b="5134"/>
          <a:stretch/>
        </p:blipFill>
        <p:spPr bwMode="auto">
          <a:xfrm>
            <a:off x="7164288" y="2469852"/>
            <a:ext cx="1976946" cy="2831390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5357" r="4156" b="3822"/>
          <a:stretch/>
        </p:blipFill>
        <p:spPr bwMode="auto">
          <a:xfrm>
            <a:off x="2195736" y="-42840"/>
            <a:ext cx="2224442" cy="167470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9206" r="3374" b="6051"/>
          <a:stretch/>
        </p:blipFill>
        <p:spPr bwMode="auto">
          <a:xfrm>
            <a:off x="4420178" y="5301242"/>
            <a:ext cx="2744110" cy="16135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78" y="-14999"/>
            <a:ext cx="2744110" cy="16468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0659" y="105013"/>
            <a:ext cx="4753341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под открытым небом»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для того, чтобы с пользой заполнить летний досуг жителей и гостей города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</a:p>
          <a:p>
            <a:pPr algn="just"/>
            <a:endParaRPr lang="ru-RU" sz="1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культурного, познавательного, полезного досуга горожан (приоритетные группы: молодежь, подростки, молодые семьи с детьми, пожилые люди).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чтению детей и взрослых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/>
            <a:endParaRPr lang="ru-RU" sz="1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приблизить библиотеку к читателю.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интерес к книге и чтению.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благоприятные условия для чтения и семейного отдыха населения города  Сарова.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творческой, познавательной активности жителей города.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новых читателей в библиотеку и поддержание позитивного имиджа учреждения.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удовлетворенности населения качеством библиотечного обслуживания.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/>
          <a:stretch/>
        </p:blipFill>
        <p:spPr bwMode="auto">
          <a:xfrm>
            <a:off x="0" y="0"/>
            <a:ext cx="4390659" cy="6858000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79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26" y="188640"/>
            <a:ext cx="901907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РЕЗУЛЬТАТЫ ПРОЕКТА 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ПОД ОТКРЫТЫМ НЕБОМ»: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период с 2011 г. по 2018 г.)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1676" y="1658127"/>
            <a:ext cx="886232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«Летний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читальный зал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Посещаемость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- 3706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  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Вновь записалось - 542 человек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				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Книговыдача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- 6982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экземпляров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Проведено -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Библиотечный дворик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Посещаемость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- 3343 человек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Вновь записалось - 413 человек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Книговыдача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- 5790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экземпляров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-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-46" r="1764" b="37135"/>
          <a:stretch/>
        </p:blipFill>
        <p:spPr bwMode="auto">
          <a:xfrm>
            <a:off x="5114056" y="3931660"/>
            <a:ext cx="3741908" cy="284588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259" r="1590" b="3438"/>
          <a:stretch/>
        </p:blipFill>
        <p:spPr bwMode="auto">
          <a:xfrm>
            <a:off x="107504" y="1705663"/>
            <a:ext cx="4122526" cy="222599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69476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лидере и команде 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Данченко Н.В\Мои документы\Фото\Фото для АртСарова\Отправленные\Савина Марина Анатольевн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515" b="-159"/>
          <a:stretch/>
        </p:blipFill>
        <p:spPr bwMode="auto">
          <a:xfrm>
            <a:off x="85650" y="804094"/>
            <a:ext cx="3927003" cy="542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692696"/>
            <a:ext cx="489654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МБУК ЦГБ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 Маяковского -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к.с.н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САВИНА  МАРИНА АНАТОЛЬЕВНА</a:t>
            </a:r>
          </a:p>
          <a:p>
            <a:pPr algn="just"/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Анатольевна организует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деятельность учреждения, ведет активную и плодотворную работу по развитию библиотечного обслуживания населения города, руководит научной деятельностью. Марина Анатольевна – современный,  креативный руководитель, обладающий глубокими профессиональными научными и практическими знаниями и  навыками управленческой деятельности. За период работы Савиной М.А. в библиотеке произошли и происходят позитивные изменения. </a:t>
            </a:r>
          </a:p>
          <a:p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0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04" y="180279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городской библиотеки им. В. Маяковского – высококвалифицированные специалисты. Высокий образовательный уровень сотрудников ЦГБ позволяет говорить о наличии в системе высокопрофессиональной команды специалистов. Из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специалистов, участвующих в проекте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высшее образование (что составляет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числа участников проекта), в том числе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библиотечное. Все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имеют подготовку по использованию ИКТ. Коллектив библиотеки находится в постоянном творческом поиске. В последние годы в практику библиотечной работы вошли различные инновационные формы проведения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Данченко Н.В\Мои документы\Фото\Фото для АртСарова\Отправленные\Мочалова Оксана Серге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78" y="2765991"/>
            <a:ext cx="1275878" cy="175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анченко Н.В\Мои документы\Фото\Фото для АртСарова\Отправленные\Севостьянова Ирина Вячеславовн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99" r="31912" b="31795"/>
          <a:stretch/>
        </p:blipFill>
        <p:spPr bwMode="auto">
          <a:xfrm>
            <a:off x="1256105" y="2765602"/>
            <a:ext cx="1393016" cy="17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ВСЕ ФОТО\История библиотеки\Фото_Коллеги\Сотрудники библиотеки\Бокова (Карякина) Екатерина Юрьевна\aNzedAaqYq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98"/>
          <a:stretch/>
        </p:blipFill>
        <p:spPr bwMode="auto">
          <a:xfrm>
            <a:off x="5465887" y="2765602"/>
            <a:ext cx="1375591" cy="174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:\ВСЕ ФОТО\История библиотеки\Фото_Коллеги\Сотрудники библиотеки\Грахова (Пучкова) Ольга Игоревна\5-5 - копия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6077" b="1233"/>
          <a:stretch/>
        </p:blipFill>
        <p:spPr bwMode="auto">
          <a:xfrm>
            <a:off x="6808846" y="2765601"/>
            <a:ext cx="2374370" cy="17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:\ВСЕ ФОТО\История библиотеки\Фото_Коллеги\Сотрудники библиотеки\Скворцова Ек. Евг\Копия DSC0737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1" r="11368" b="58036"/>
          <a:stretch/>
        </p:blipFill>
        <p:spPr bwMode="auto">
          <a:xfrm>
            <a:off x="3863461" y="2765602"/>
            <a:ext cx="1602427" cy="175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Z:\ВСЕ ФОТО\История библиотеки\Фото_Коллеги\Сотрудники библиотеки\Казанцева Мария В\DSC07608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2" t="6212" b="37238"/>
          <a:stretch/>
        </p:blipFill>
        <p:spPr bwMode="auto">
          <a:xfrm>
            <a:off x="2428297" y="5095875"/>
            <a:ext cx="1394815" cy="175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Z:\ВСЕ ФОТО\История библиотеки\Фото_Коллеги\Сотрудники библиотеки\Трушина (Сигаева) Надежда Александровна\2-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4801" r="419" b="1494"/>
          <a:stretch/>
        </p:blipFill>
        <p:spPr bwMode="auto">
          <a:xfrm>
            <a:off x="3682876" y="5092390"/>
            <a:ext cx="2782332" cy="17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Z:\ВСЕ ФОТО\История библиотеки\Фото_Коллеги\Сотрудники библиотеки\Шеянова В. А. _ Гордеева\P1150137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-1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2" t="22155" r="15343" b="46250"/>
          <a:stretch/>
        </p:blipFill>
        <p:spPr bwMode="auto">
          <a:xfrm>
            <a:off x="1091980" y="5080497"/>
            <a:ext cx="1343471" cy="17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6" b="7369"/>
          <a:stretch/>
        </p:blipFill>
        <p:spPr bwMode="auto">
          <a:xfrm>
            <a:off x="0" y="5095875"/>
            <a:ext cx="1091979" cy="1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19" y="5088470"/>
            <a:ext cx="1581249" cy="17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 descr="Z:\ВСЕ ФОТО\История библиотеки\Фото_Коллеги\Сотрудники библиотеки\Телина_Канунова Анастасия\P1080795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47" r="40478" b="56250"/>
          <a:stretch/>
        </p:blipFill>
        <p:spPr bwMode="auto">
          <a:xfrm>
            <a:off x="7838876" y="5090515"/>
            <a:ext cx="1298848" cy="177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:\Users\Администратор\Downloads\6-6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6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3" t="6166" r="70831" b="50000"/>
          <a:stretch/>
        </p:blipFill>
        <p:spPr bwMode="auto">
          <a:xfrm>
            <a:off x="0" y="2765602"/>
            <a:ext cx="1335272" cy="17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33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r="9770"/>
          <a:stretch/>
        </p:blipFill>
        <p:spPr bwMode="auto">
          <a:xfrm>
            <a:off x="7704002" y="193402"/>
            <a:ext cx="1383332" cy="176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94" y="4831547"/>
            <a:ext cx="1277681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72" y="4855268"/>
            <a:ext cx="1377950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Z:\ВСЕ ФОТО\История библиотеки\Фото_Коллеги\Сотрудники библиотеки\Ильичева Светлана Ильинична\Рисунок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r="53083" b="50024"/>
          <a:stretch/>
        </p:blipFill>
        <p:spPr bwMode="auto">
          <a:xfrm>
            <a:off x="5234172" y="188640"/>
            <a:ext cx="1458532" cy="17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ВСЕ ФОТО\История библиотеки\Фото_Коллеги\Сотрудники библиотеки\Каплина Ирина Владимировна\20171103-4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29177" r="23810" b="33642"/>
          <a:stretch/>
        </p:blipFill>
        <p:spPr bwMode="auto">
          <a:xfrm>
            <a:off x="2591772" y="4855268"/>
            <a:ext cx="1386471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Администратор\Downloads\8-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33404" r="59110" b="25910"/>
          <a:stretch/>
        </p:blipFill>
        <p:spPr bwMode="auto">
          <a:xfrm>
            <a:off x="6658737" y="193402"/>
            <a:ext cx="1069172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93402"/>
            <a:ext cx="135413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74750"/>
            <a:ext cx="1274763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C:\Users\Администратор\Downloads\3-3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6" t="6678" r="61068" b="55392"/>
          <a:stretch/>
        </p:blipFill>
        <p:spPr bwMode="auto">
          <a:xfrm>
            <a:off x="0" y="4819996"/>
            <a:ext cx="1407638" cy="18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7" t="35531" r="49391" b="28939"/>
          <a:stretch/>
        </p:blipFill>
        <p:spPr bwMode="auto">
          <a:xfrm>
            <a:off x="3852236" y="188640"/>
            <a:ext cx="141756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 descr="C:\Users\Администратор\Downloads\6-6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1" t="24095" r="26095" b="31182"/>
          <a:stretch/>
        </p:blipFill>
        <p:spPr bwMode="auto">
          <a:xfrm>
            <a:off x="2609532" y="188640"/>
            <a:ext cx="1302022" cy="17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Z:\ВСЕ ФОТО\История библиотеки\Фото_Коллеги\Сотрудники библиотеки\Шиморина_Толмачева М.А\Копия DSC0735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28" r="16784" b="44867"/>
          <a:stretch/>
        </p:blipFill>
        <p:spPr bwMode="auto">
          <a:xfrm>
            <a:off x="7658831" y="4855268"/>
            <a:ext cx="1473673" cy="18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Z:\ВСЕ ФОТО\История библиотеки\Фото_Коллеги\Сотрудники библиотеки\Вихарева Мария\zwUZnzCSl68 (2)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44167" b="60623"/>
          <a:stretch/>
        </p:blipFill>
        <p:spPr bwMode="auto">
          <a:xfrm>
            <a:off x="3883648" y="4847008"/>
            <a:ext cx="1464076" cy="181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Z:\ВСЕ ФОТО\2018\Библиофест_15.11.2018\IMG_9488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5937" b="19444"/>
          <a:stretch/>
        </p:blipFill>
        <p:spPr bwMode="auto">
          <a:xfrm>
            <a:off x="6516245" y="4831547"/>
            <a:ext cx="1314904" cy="18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24" y="1988490"/>
            <a:ext cx="892899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привлечения читателей, продвижения книги и рекламы библиотеки сотрудники разработали и внедряют творческо-целевые программы и проекты для различных групп пользователей, одним из которых и является проект «Библиотека под открытым небом».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Разработаны: игровая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«Карман России на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стрелице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Оки и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Волги»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(2015), Краеведческий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фотоквест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«Письмо Герою» (2015),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интеллектуально-познавательная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краевед!» (2016),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 культуре потребления товаров «Этикетка крупным планом» (2015),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эколого-познавательная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«Космический мусор» (2015),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«Тайны растений» (по книге Н.М. Верзилина «По следам Робинзона») (2016),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«Ох, уж эти взрослые» (2015),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«Кто хоть однажды видел это, тот не забудет никогда» (2015),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хэпиннинг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«Поэтический звездопад» (2017),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литературно-познавательная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«Маяковский – детям»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2018),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литературно-игровая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«Путешествуем играя: игры разных народов» (2018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многие другие. </a:t>
            </a:r>
          </a:p>
        </p:txBody>
      </p:sp>
    </p:spTree>
    <p:extLst>
      <p:ext uri="{BB962C8B-B14F-4D97-AF65-F5344CB8AC3E}">
        <p14:creationId xmlns:p14="http://schemas.microsoft.com/office/powerpoint/2010/main" val="3215795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1296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продолжения реализации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 под открытым небом»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пользователям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предоставлены культурные продукты, которые увеличат их информационную активность, дадут полезные навыки, расширят среду общения. Библиотека не только выполнит свою миссию, но и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 выстраивать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привлекательный имидж, выполняя информационные и социальные задачи.</a:t>
            </a:r>
          </a:p>
          <a:p>
            <a:pPr algn="just"/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работу площадки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интеллектуального досуга,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которые, безусловно, увеличат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библиотеки по обслуживанию пользователей,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помогут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новые группы пользователей.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191706"/>
            <a:ext cx="87129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9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ПРОЕКТА:</a:t>
            </a:r>
          </a:p>
          <a:p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объединение культурного пространства города, освоение новых форм и направлений культурного обмена;</a:t>
            </a:r>
          </a:p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создание новых услуг, связанных с развитием различных форм культурно-досуговой деятельности; </a:t>
            </a:r>
          </a:p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•	организация творческих мастерских, любительских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объединений.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4758" r="4114" b="8611"/>
          <a:stretch/>
        </p:blipFill>
        <p:spPr bwMode="auto">
          <a:xfrm>
            <a:off x="4616472" y="5080837"/>
            <a:ext cx="2413916" cy="175980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4746" r="3848" b="6839"/>
          <a:stretch/>
        </p:blipFill>
        <p:spPr bwMode="auto">
          <a:xfrm>
            <a:off x="0" y="5083731"/>
            <a:ext cx="2544332" cy="17658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3958" r="2720" b="5649"/>
          <a:stretch/>
        </p:blipFill>
        <p:spPr bwMode="auto">
          <a:xfrm>
            <a:off x="6982062" y="5083731"/>
            <a:ext cx="2161938" cy="17658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6101" r="8506" b="8411"/>
          <a:stretch/>
        </p:blipFill>
        <p:spPr bwMode="auto">
          <a:xfrm>
            <a:off x="2544332" y="5086903"/>
            <a:ext cx="2072140" cy="176272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787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276</Words>
  <Application>Microsoft Office PowerPoint</Application>
  <PresentationFormat>Экран (4:3)</PresentationFormat>
  <Paragraphs>58</Paragraphs>
  <Slides>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Муниципальное  бюджетное  учреждение  культуры  «Центральная городская библиотека им. В. Маяковского» (г. Саров, Нижегородская обл.)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культуры  «Центральная городская библиотека им. В. Маяковского» (г. Саров, Нижегородская обл.)</dc:title>
  <dc:creator>Администратор</dc:creator>
  <cp:lastModifiedBy>BEST</cp:lastModifiedBy>
  <cp:revision>59</cp:revision>
  <dcterms:created xsi:type="dcterms:W3CDTF">2019-03-26T07:32:19Z</dcterms:created>
  <dcterms:modified xsi:type="dcterms:W3CDTF">2019-05-24T12:49:29Z</dcterms:modified>
</cp:coreProperties>
</file>